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252729262521275E-2"/>
          <c:y val="3.5086013834720119E-2"/>
          <c:w val="0.79318788972361942"/>
          <c:h val="0.9333641291318508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4.3915715313337801E-2"/>
                  <c:y val="3.297376680368853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428035773802911E-3"/>
                  <c:y val="-1.75536051549827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9402705254971668E-2"/>
                  <c:y val="0.1469496940816099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04214795438001E-2"/>
                  <c:y val="1.017103423693663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0113247798504989E-2"/>
                  <c:y val="3.230254508758290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29</c:v>
                </c:pt>
                <c:pt idx="1">
                  <c:v>83</c:v>
                </c:pt>
                <c:pt idx="2">
                  <c:v>135</c:v>
                </c:pt>
                <c:pt idx="3">
                  <c:v>186</c:v>
                </c:pt>
                <c:pt idx="4">
                  <c:v>114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709609215514717E-2"/>
          <c:y val="4.6256729507679457E-2"/>
          <c:w val="0.91722866238942358"/>
          <c:h val="0.8382954351548956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3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15</c:v>
                </c:pt>
                <c:pt idx="1">
                  <c:v>14</c:v>
                </c:pt>
                <c:pt idx="2">
                  <c:v>60</c:v>
                </c:pt>
                <c:pt idx="3">
                  <c:v>45</c:v>
                </c:pt>
                <c:pt idx="4">
                  <c:v>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78860288"/>
        <c:axId val="78862976"/>
        <c:axId val="0"/>
      </c:bar3DChart>
      <c:catAx>
        <c:axId val="78860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8862976"/>
        <c:crosses val="autoZero"/>
        <c:auto val="1"/>
        <c:lblAlgn val="ctr"/>
        <c:lblOffset val="100"/>
        <c:noMultiLvlLbl val="0"/>
      </c:catAx>
      <c:valAx>
        <c:axId val="7886297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78860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67860136752478E-2"/>
          <c:y val="6.4788719620722413E-2"/>
          <c:w val="0.6777634976585093"/>
          <c:h val="0.834428827635931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3.3278990325429608E-2"/>
                  <c:y val="-0.12244812934617243"/>
                </c:manualLayout>
              </c:layout>
              <c:tx>
                <c:rich>
                  <a:bodyPr/>
                  <a:lstStyle/>
                  <a:p>
                    <a:r>
                      <a:rPr lang="ru-RU" sz="2800" b="1" baseline="0" dirty="0" smtClean="0">
                        <a:latin typeface="Times New Roman" pitchFamily="18" charset="0"/>
                        <a:cs typeface="Times New Roman" pitchFamily="18" charset="0"/>
                      </a:rPr>
                      <a:t> 40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1"/>
              <c:showPercent val="1"/>
              <c:showBubbleSize val="0"/>
            </c:dLbl>
            <c:dLbl>
              <c:idx val="1"/>
              <c:layout>
                <c:manualLayout>
                  <c:x val="1.4186695305459882E-2"/>
                  <c:y val="-0.28953954095803414"/>
                </c:manualLayout>
              </c:layout>
              <c:tx>
                <c:rich>
                  <a:bodyPr/>
                  <a:lstStyle/>
                  <a:p>
                    <a:r>
                      <a:rPr lang="ru-RU" sz="2800" b="1" dirty="0" smtClean="0">
                        <a:latin typeface="Times New Roman" pitchFamily="18" charset="0"/>
                        <a:cs typeface="Times New Roman" pitchFamily="18" charset="0"/>
                      </a:rPr>
                      <a:t> 37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1"/>
            <c:showSerName val="1"/>
            <c:showPercent val="1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37</c:v>
                </c:pt>
                <c:pt idx="1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975308641975308E-2"/>
          <c:y val="3.1826405071994426E-2"/>
          <c:w val="0.65862581413434429"/>
          <c:h val="0.791840958191221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Физические лица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</c:v>
                </c:pt>
                <c:pt idx="1">
                  <c:v>36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Юридические лица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78608256"/>
        <c:axId val="78609792"/>
        <c:axId val="0"/>
      </c:bar3DChart>
      <c:catAx>
        <c:axId val="78608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3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8609792"/>
        <c:crosses val="autoZero"/>
        <c:auto val="1"/>
        <c:lblAlgn val="ctr"/>
        <c:lblOffset val="100"/>
        <c:noMultiLvlLbl val="0"/>
      </c:catAx>
      <c:valAx>
        <c:axId val="7860979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786082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518518518518517E-2"/>
          <c:y val="2.8933095519994935E-2"/>
          <c:w val="0.96604938271604934"/>
          <c:h val="0.7918409581912213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11</c:v>
                </c:pt>
                <c:pt idx="2">
                  <c:v>10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0153600"/>
        <c:axId val="140155136"/>
        <c:axId val="77523136"/>
      </c:bar3DChart>
      <c:catAx>
        <c:axId val="140153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3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0155136"/>
        <c:crosses val="autoZero"/>
        <c:auto val="1"/>
        <c:lblAlgn val="ctr"/>
        <c:lblOffset val="100"/>
        <c:noMultiLvlLbl val="0"/>
      </c:catAx>
      <c:valAx>
        <c:axId val="14015513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0153600"/>
        <c:crosses val="autoZero"/>
        <c:crossBetween val="between"/>
      </c:valAx>
      <c:serAx>
        <c:axId val="77523136"/>
        <c:scaling>
          <c:orientation val="minMax"/>
        </c:scaling>
        <c:delete val="1"/>
        <c:axPos val="b"/>
        <c:majorTickMark val="out"/>
        <c:minorTickMark val="none"/>
        <c:tickLblPos val="nextTo"/>
        <c:crossAx val="140155136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725374649730278"/>
          <c:y val="2.0712728347643913E-2"/>
          <c:w val="0.74628851949061925"/>
          <c:h val="0.869213751102931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3.236133803685421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29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56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3688911108642249E-2"/>
                  <c:y val="0.13857587252210071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90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146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2400" b="1" dirty="0" smtClean="0">
                        <a:latin typeface="Times New Roman" pitchFamily="18" charset="0"/>
                        <a:cs typeface="Times New Roman" pitchFamily="18" charset="0"/>
                      </a:rPr>
                      <a:t>85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29</c:v>
                </c:pt>
                <c:pt idx="1">
                  <c:v>56</c:v>
                </c:pt>
                <c:pt idx="2">
                  <c:v>90</c:v>
                </c:pt>
                <c:pt idx="3">
                  <c:v>146</c:v>
                </c:pt>
                <c:pt idx="4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3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27</c:v>
                </c:pt>
                <c:pt idx="1">
                  <c:v>45</c:v>
                </c:pt>
                <c:pt idx="2">
                  <c:v>40</c:v>
                </c:pt>
                <c:pt idx="3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5615616"/>
        <c:axId val="135617152"/>
        <c:axId val="0"/>
      </c:bar3DChart>
      <c:catAx>
        <c:axId val="135615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3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5617152"/>
        <c:crosses val="autoZero"/>
        <c:auto val="1"/>
        <c:lblAlgn val="ctr"/>
        <c:lblOffset val="100"/>
        <c:noMultiLvlLbl val="0"/>
      </c:catAx>
      <c:valAx>
        <c:axId val="13561715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356156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3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Плановые</c:v>
                </c:pt>
                <c:pt idx="1">
                  <c:v>Внеплановые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98</c:v>
                </c:pt>
                <c:pt idx="1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885760"/>
        <c:axId val="6887296"/>
        <c:axId val="0"/>
      </c:bar3DChart>
      <c:catAx>
        <c:axId val="6885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3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887296"/>
        <c:crosses val="autoZero"/>
        <c:auto val="1"/>
        <c:lblAlgn val="ctr"/>
        <c:lblOffset val="100"/>
        <c:noMultiLvlLbl val="0"/>
      </c:catAx>
      <c:valAx>
        <c:axId val="688729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6885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</cdr:x>
      <cdr:y>0.42857</cdr:y>
    </cdr:from>
    <cdr:to>
      <cdr:x>0.34699</cdr:x>
      <cdr:y>0.64286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84176" y="1728192"/>
          <a:ext cx="914400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0.24</cdr:x>
      <cdr:y>0.46429</cdr:y>
    </cdr:from>
    <cdr:to>
      <cdr:x>0.36699</cdr:x>
      <cdr:y>0.69105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28192" y="18722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2012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0.26</cdr:x>
      <cdr:y>0.14286</cdr:y>
    </cdr:from>
    <cdr:to>
      <cdr:x>0.39</cdr:x>
      <cdr:y>0.32143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72208" y="576064"/>
          <a:ext cx="936104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0.26</cdr:x>
      <cdr:y>0.17857</cdr:y>
    </cdr:from>
    <cdr:to>
      <cdr:x>0.38699</cdr:x>
      <cdr:y>0.40533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872208" y="7200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2013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0.49425</cdr:x>
      <cdr:y>0.10714</cdr:y>
    </cdr:from>
    <cdr:to>
      <cdr:x>0.56322</cdr:x>
      <cdr:y>0.2807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096344" y="439763"/>
          <a:ext cx="432048" cy="7123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dirty="0" smtClean="0"/>
        </a:p>
        <a:p xmlns:a="http://schemas.openxmlformats.org/drawingml/2006/main"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2009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0.52</cdr:x>
      <cdr:y>0.17857</cdr:y>
    </cdr:from>
    <cdr:to>
      <cdr:x>0.64699</cdr:x>
      <cdr:y>0.32143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744416" y="720080"/>
          <a:ext cx="91440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0.48</cdr:x>
      <cdr:y>0.17857</cdr:y>
    </cdr:from>
    <cdr:to>
      <cdr:x>0.65699</cdr:x>
      <cdr:y>0.32143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456384" y="720080"/>
          <a:ext cx="127444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0.58621</cdr:x>
      <cdr:y>0.19643</cdr:y>
    </cdr:from>
    <cdr:to>
      <cdr:x>0.72414</cdr:x>
      <cdr:y>0.33333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806232"/>
          <a:ext cx="864096" cy="5619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2010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</cdr:x>
      <cdr:y>0.44643</cdr:y>
    </cdr:from>
    <cdr:to>
      <cdr:x>0.71699</cdr:x>
      <cdr:y>0.67319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248472" y="1800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2011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0.18182</cdr:x>
      <cdr:y>0.34694</cdr:y>
    </cdr:from>
    <cdr:to>
      <cdr:x>0.31009</cdr:x>
      <cdr:y>0.60609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2012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0.51515</cdr:x>
      <cdr:y>0.30612</cdr:y>
    </cdr:from>
    <cdr:to>
      <cdr:x>0.70403</cdr:x>
      <cdr:y>0.6265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72408" y="1080120"/>
          <a:ext cx="1346448" cy="11304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2013</a:t>
          </a:r>
          <a:endParaRPr lang="ru-RU" sz="2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0.2963</cdr:x>
      <cdr:y>0.44643</cdr:y>
    </cdr:from>
    <cdr:to>
      <cdr:x>0.42593</cdr:x>
      <cdr:y>0.60714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04256" y="1800200"/>
          <a:ext cx="1008112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2012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0.71296</cdr:x>
      <cdr:y>0.39286</cdr:y>
    </cdr:from>
    <cdr:to>
      <cdr:x>0.87037</cdr:x>
      <cdr:y>0.51786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44616" y="1584176"/>
          <a:ext cx="122413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2011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0.35185</cdr:x>
      <cdr:y>0.10714</cdr:y>
    </cdr:from>
    <cdr:to>
      <cdr:x>0.48148</cdr:x>
      <cdr:y>0.25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36304" y="432048"/>
          <a:ext cx="100811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2013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0.53704</cdr:x>
      <cdr:y>0.07143</cdr:y>
    </cdr:from>
    <cdr:to>
      <cdr:x>0.5898</cdr:x>
      <cdr:y>0.19643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215135" y="298319"/>
          <a:ext cx="414143" cy="522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2009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0.66667</cdr:x>
      <cdr:y>0.14286</cdr:y>
    </cdr:from>
    <cdr:to>
      <cdr:x>0.80556</cdr:x>
      <cdr:y>0.40533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184576" y="576064"/>
          <a:ext cx="1080120" cy="10584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2010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556792"/>
            <a:ext cx="6696744" cy="2664295"/>
          </a:xfrm>
        </p:spPr>
        <p:txBody>
          <a:bodyPr>
            <a:normAutofit/>
          </a:bodyPr>
          <a:lstStyle/>
          <a:p>
            <a:pPr algn="ctr"/>
            <a:r>
              <a:rPr lang="ru-RU" sz="2400" cap="none" dirty="0">
                <a:solidFill>
                  <a:prstClr val="white"/>
                </a:solidFill>
                <a:effectLst/>
                <a:latin typeface="Verdana"/>
              </a:rPr>
              <a:t>Об основных результатах проверок соблюдения законодательства в сфере архивного дела, осуществляемых в ходе реализации управлением государственной архивной службы Новосибирской области контрольных полномочий</a:t>
            </a: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725144"/>
            <a:ext cx="6889576" cy="15841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Ивановская Елена Владимировна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1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аместитель 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начальника 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управления 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endParaRPr lang="ru-RU" sz="1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начальник 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отдела организации и контроля </a:t>
            </a:r>
            <a:endParaRPr lang="ru-RU" sz="1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деятельности государственных</a:t>
            </a:r>
          </a:p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муниципальных архивов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92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нарушения, выявленные в высших и средних учебных заведениях в 2013 году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тсутствие охраной и пожарной сигнализации;</a:t>
            </a:r>
          </a:p>
          <a:p>
            <a:pPr>
              <a:buFontTx/>
              <a:buChar char="-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еревянные стеллажи, не обработанные огнезащитным составом;</a:t>
            </a:r>
          </a:p>
          <a:p>
            <a:pPr>
              <a:buFontTx/>
              <a:buChar char="-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еревянные двери в помещениях архива;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хранение приказов по личному составу, лицевых счетов по заработной плате работников, личных дел и личных карточек формы Т-2 уволенных работников в неоформленном и неописанном состоянии за весь (значительный) период деятельности учреждения;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хранение личных дел студентов, окончивших учебное заведение, протоколов государственных аттестационных (квалификационных) комиссий, книг регистрации и выдачи дипломов в неоформленном и неописанном состоянии за весь (значительный) период деятельности учреждения.   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  <p:pic>
        <p:nvPicPr>
          <p:cNvPr id="4" name="Picture 2" descr="C:\Users\zhen\AppData\Local\Microsoft\Windows\Temporary Internet Files\Content.IE5\G74WF1XY\MC9000885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941168"/>
            <a:ext cx="1297993" cy="131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26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Часть 1 статьи 19.5 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Кодекса Российской Федерации об административных правонарушениях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 Невыполнение в установленный срок законного предписания (постановления, представления, решения) органа (должностного лица), осуществляющего государственный надзор (контроль), об устранении нарушений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законодательства влечет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наложение административного штрафа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на граждан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размере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 трехсот до пятисот рублей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должностных лиц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 одной тысячи до двух тысяч рублей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или дисквалификацию на срок до трех лет;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на юридических лиц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 десяти тысяч до двадцати тысяч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581128"/>
            <a:ext cx="2105025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20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проверок, запланированных на 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 год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575098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189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ctr" fontAlgn="base">
              <a:spcAft>
                <a:spcPct val="0"/>
              </a:spcAft>
              <a:buClrTx/>
              <a:buSzTx/>
              <a:buNone/>
            </a:pPr>
            <a:endParaRPr lang="ru-RU" sz="3200" kern="0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 fontAlgn="base">
              <a:spcAft>
                <a:spcPct val="0"/>
              </a:spcAft>
              <a:buClrTx/>
              <a:buSzTx/>
              <a:buNone/>
            </a:pPr>
            <a:endParaRPr lang="ru-RU" sz="3200" kern="0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 fontAlgn="base">
              <a:spcAft>
                <a:spcPct val="0"/>
              </a:spcAft>
              <a:buClrTx/>
              <a:buSzTx/>
              <a:buNone/>
            </a:pPr>
            <a:r>
              <a:rPr lang="ru-RU" sz="4400" b="1" kern="0" dirty="0" smtClean="0">
                <a:solidFill>
                  <a:schemeClr val="accent1"/>
                </a:solidFill>
                <a:cs typeface="AngsanaUPC" pitchFamily="18" charset="-34"/>
              </a:rPr>
              <a:t>Благодарю </a:t>
            </a:r>
            <a:r>
              <a:rPr lang="ru-RU" sz="4400" b="1" kern="0" dirty="0">
                <a:solidFill>
                  <a:schemeClr val="accent1"/>
                </a:solidFill>
                <a:cs typeface="AngsanaUPC" pitchFamily="18" charset="-34"/>
              </a:rPr>
              <a:t>за внимание!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14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Соотношение количества проведенных проверок в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2009 – 2013 годах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3603563"/>
              </p:ext>
            </p:extLst>
          </p:nvPr>
        </p:nvGraphicFramePr>
        <p:xfrm>
          <a:off x="1475656" y="1844824"/>
          <a:ext cx="626469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979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Количество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предписаний,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оформленных управлением по выявленным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нарушениям,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в период 2009 - 2013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годы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4499813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478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Соотношение количества протоколов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административных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правонарушениях,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составленных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период с марта 2012 года по январь 2014 года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75419"/>
              </p:ext>
            </p:extLst>
          </p:nvPr>
        </p:nvGraphicFramePr>
        <p:xfrm>
          <a:off x="1403648" y="2348880"/>
          <a:ext cx="712879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763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привлеченных к административной ответственности физических и юридических лиц 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2012 – 2013 годах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0007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998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муниципальных архивов проверенных в период с 2009 по 2012 годы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479883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353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плановых проверок за период 2009 – 2013 годы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275759"/>
              </p:ext>
            </p:extLst>
          </p:nvPr>
        </p:nvGraphicFramePr>
        <p:xfrm>
          <a:off x="683568" y="1916832"/>
          <a:ext cx="784887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766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внеплановых проверок за период 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2010 – 2013 годы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7830258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90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Статья 13.20 Кодекса Российской Федерации об административных правонарушениях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4256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Нарушение правил хранения, комплектования, учета или использования архивных документов, за исключением случаев, предусмотренных статьей 13.25 настоящего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Кодекса, влечет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предупреждение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наложение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административного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штрафа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u="sng" dirty="0">
                <a:latin typeface="Times New Roman" pitchFamily="18" charset="0"/>
                <a:cs typeface="Times New Roman" pitchFamily="18" charset="0"/>
              </a:rPr>
              <a:t>на граждан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размере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от ста до трехсот рублей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u="sng" dirty="0">
                <a:latin typeface="Times New Roman" pitchFamily="18" charset="0"/>
                <a:cs typeface="Times New Roman" pitchFamily="18" charset="0"/>
              </a:rPr>
              <a:t>на должностных лиц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от трехсот до пятисот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3" y="4797152"/>
            <a:ext cx="2105025" cy="157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47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262</TotalTime>
  <Words>375</Words>
  <Application>Microsoft Office PowerPoint</Application>
  <PresentationFormat>Экран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Об основных результатах проверок соблюдения законодательства в сфере архивного дела, осуществляемых в ходе реализации управлением государственной архивной службы Новосибирской области контрольных полномочий</vt:lpstr>
      <vt:lpstr>Соотношение количества проведенных проверок в  2009 – 2013 годах </vt:lpstr>
      <vt:lpstr>Количество предписаний, оформленных управлением по выявленным нарушениям, в период 2009 - 2013 годы</vt:lpstr>
      <vt:lpstr>Соотношение количества протоколов  об административных правонарушениях, составленных  в период с марта 2012 года по январь 2014 года</vt:lpstr>
      <vt:lpstr>Количество привлеченных к административной ответственности физических и юридических лиц  в 2012 – 2013 годах</vt:lpstr>
      <vt:lpstr>Количество муниципальных архивов проверенных в период с 2009 по 2012 годы</vt:lpstr>
      <vt:lpstr>Количество плановых проверок за период 2009 – 2013 годы</vt:lpstr>
      <vt:lpstr>Количество внеплановых проверок за период  2010 – 2013 годы</vt:lpstr>
      <vt:lpstr>Статья 13.20 Кодекса Российской Федерации об административных правонарушениях</vt:lpstr>
      <vt:lpstr>Основные нарушения, выявленные в высших и средних учебных заведениях в 2013 году</vt:lpstr>
      <vt:lpstr>Часть 1 статьи 19.5  Кодекса Российской Федерации об административных правонарушениях</vt:lpstr>
      <vt:lpstr>Количество проверок, запланированных на  2014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основных результатах проверок соблюдения законодательства в сфере архивного дела, осуществляемых в ходе реализации управлением государственной архивной службы Новосибирской области контрольных полномочий</dc:title>
  <dc:creator>Журавлева Елена Николаевна</dc:creator>
  <cp:lastModifiedBy>Журавлева Елена Николаевна</cp:lastModifiedBy>
  <cp:revision>26</cp:revision>
  <dcterms:created xsi:type="dcterms:W3CDTF">2014-02-27T06:58:56Z</dcterms:created>
  <dcterms:modified xsi:type="dcterms:W3CDTF">2014-02-28T08:09:20Z</dcterms:modified>
</cp:coreProperties>
</file>