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252729262521275E-2"/>
          <c:y val="3.5086013834720119E-2"/>
          <c:w val="0.79318788972361942"/>
          <c:h val="0.933364129131850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4.3915715313337801E-2"/>
                  <c:y val="3.29737668036885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28035773802911E-3"/>
                  <c:y val="-1.7553605154982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9402705254971668E-2"/>
                  <c:y val="0.146949694081609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4214795438001E-2"/>
                  <c:y val="1.01710342369366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113247798504989E-2"/>
                  <c:y val="3.230254508758290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</c:v>
                </c:pt>
                <c:pt idx="1">
                  <c:v>83</c:v>
                </c:pt>
                <c:pt idx="2">
                  <c:v>135</c:v>
                </c:pt>
                <c:pt idx="3">
                  <c:v>186</c:v>
                </c:pt>
                <c:pt idx="4">
                  <c:v>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709609215514717E-2"/>
          <c:y val="4.6256729507679457E-2"/>
          <c:w val="0.91722866238942358"/>
          <c:h val="0.838295435154895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60</c:v>
                </c:pt>
                <c:pt idx="3">
                  <c:v>45</c:v>
                </c:pt>
                <c:pt idx="4">
                  <c:v>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8860288"/>
        <c:axId val="78862976"/>
        <c:axId val="0"/>
      </c:bar3DChart>
      <c:catAx>
        <c:axId val="7886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862976"/>
        <c:crosses val="autoZero"/>
        <c:auto val="1"/>
        <c:lblAlgn val="ctr"/>
        <c:lblOffset val="100"/>
        <c:noMultiLvlLbl val="0"/>
      </c:catAx>
      <c:valAx>
        <c:axId val="788629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8860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67860136752478E-2"/>
          <c:y val="6.4788719620722413E-2"/>
          <c:w val="0.6777634976585093"/>
          <c:h val="0.834428827635931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3.3278990325429608E-2"/>
                  <c:y val="-0.12244812934617243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40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</c:dLbl>
            <c:dLbl>
              <c:idx val="1"/>
              <c:layout>
                <c:manualLayout>
                  <c:x val="1.4186695305459882E-2"/>
                  <c:y val="-0.28953954095803414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>
                        <a:latin typeface="Times New Roman" pitchFamily="18" charset="0"/>
                        <a:cs typeface="Times New Roman" pitchFamily="18" charset="0"/>
                      </a:rPr>
                      <a:t> 37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1"/>
            <c:showPercent val="1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1826405071994426E-2"/>
          <c:w val="0.65862581413434429"/>
          <c:h val="0.791840958191221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Физические лица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Юридические лица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8608256"/>
        <c:axId val="78609792"/>
        <c:axId val="0"/>
      </c:bar3DChart>
      <c:catAx>
        <c:axId val="786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609792"/>
        <c:crosses val="autoZero"/>
        <c:auto val="1"/>
        <c:lblAlgn val="ctr"/>
        <c:lblOffset val="100"/>
        <c:noMultiLvlLbl val="0"/>
      </c:catAx>
      <c:valAx>
        <c:axId val="786097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86082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2.8933095519994935E-2"/>
          <c:w val="0.96604938271604934"/>
          <c:h val="0.7918409581912213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0153600"/>
        <c:axId val="140155136"/>
        <c:axId val="77523136"/>
      </c:bar3DChart>
      <c:catAx>
        <c:axId val="14015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155136"/>
        <c:crosses val="autoZero"/>
        <c:auto val="1"/>
        <c:lblAlgn val="ctr"/>
        <c:lblOffset val="100"/>
        <c:noMultiLvlLbl val="0"/>
      </c:catAx>
      <c:valAx>
        <c:axId val="1401551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0153600"/>
        <c:crosses val="autoZero"/>
        <c:crossBetween val="between"/>
      </c:valAx>
      <c:serAx>
        <c:axId val="77523136"/>
        <c:scaling>
          <c:orientation val="minMax"/>
        </c:scaling>
        <c:delete val="1"/>
        <c:axPos val="b"/>
        <c:majorTickMark val="out"/>
        <c:minorTickMark val="none"/>
        <c:tickLblPos val="nextTo"/>
        <c:crossAx val="14015513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25374649730278"/>
          <c:y val="2.0712728347643913E-2"/>
          <c:w val="0.74628851949061925"/>
          <c:h val="0.869213751102931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3.236133803685421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29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56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688911108642249E-2"/>
                  <c:y val="0.1385758725221007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90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146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400" b="1" dirty="0" smtClean="0">
                        <a:latin typeface="Times New Roman" pitchFamily="18" charset="0"/>
                        <a:cs typeface="Times New Roman" pitchFamily="18" charset="0"/>
                      </a:rPr>
                      <a:t>85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</c:v>
                </c:pt>
                <c:pt idx="1">
                  <c:v>56</c:v>
                </c:pt>
                <c:pt idx="2">
                  <c:v>90</c:v>
                </c:pt>
                <c:pt idx="3">
                  <c:v>146</c:v>
                </c:pt>
                <c:pt idx="4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45</c:v>
                </c:pt>
                <c:pt idx="2">
                  <c:v>40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615616"/>
        <c:axId val="135617152"/>
        <c:axId val="0"/>
      </c:bar3DChart>
      <c:catAx>
        <c:axId val="13561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617152"/>
        <c:crosses val="autoZero"/>
        <c:auto val="1"/>
        <c:lblAlgn val="ctr"/>
        <c:lblOffset val="100"/>
        <c:noMultiLvlLbl val="0"/>
      </c:catAx>
      <c:valAx>
        <c:axId val="1356171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5615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Плановые</c:v>
                </c:pt>
                <c:pt idx="1">
                  <c:v>Внеплановые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85760"/>
        <c:axId val="6887296"/>
        <c:axId val="0"/>
      </c:bar3DChart>
      <c:catAx>
        <c:axId val="688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87296"/>
        <c:crosses val="autoZero"/>
        <c:auto val="1"/>
        <c:lblAlgn val="ctr"/>
        <c:lblOffset val="100"/>
        <c:noMultiLvlLbl val="0"/>
      </c:catAx>
      <c:valAx>
        <c:axId val="68872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88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</cdr:x>
      <cdr:y>0.42857</cdr:y>
    </cdr:from>
    <cdr:to>
      <cdr:x>0.34699</cdr:x>
      <cdr:y>0.64286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1728192"/>
          <a:ext cx="91440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</cdr:x>
      <cdr:y>0.46429</cdr:y>
    </cdr:from>
    <cdr:to>
      <cdr:x>0.36699</cdr:x>
      <cdr:y>0.69105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8722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</cdr:x>
      <cdr:y>0.14286</cdr:y>
    </cdr:from>
    <cdr:to>
      <cdr:x>0.39</cdr:x>
      <cdr:y>0.32143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72208" y="576064"/>
          <a:ext cx="93610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</cdr:x>
      <cdr:y>0.17857</cdr:y>
    </cdr:from>
    <cdr:to>
      <cdr:x>0.38699</cdr:x>
      <cdr:y>0.40533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0.49425</cdr:x>
      <cdr:y>0.10714</cdr:y>
    </cdr:from>
    <cdr:to>
      <cdr:x>0.56322</cdr:x>
      <cdr:y>0.2807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96344" y="439763"/>
          <a:ext cx="432048" cy="712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 smtClean="0"/>
        </a:p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2009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</cdr:x>
      <cdr:y>0.17857</cdr:y>
    </cdr:from>
    <cdr:to>
      <cdr:x>0.64699</cdr:x>
      <cdr:y>0.32143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44416" y="720080"/>
          <a:ext cx="91440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</cdr:x>
      <cdr:y>0.17857</cdr:y>
    </cdr:from>
    <cdr:to>
      <cdr:x>0.65699</cdr:x>
      <cdr:y>0.32143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56384" y="720080"/>
          <a:ext cx="127444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0.58621</cdr:x>
      <cdr:y>0.19643</cdr:y>
    </cdr:from>
    <cdr:to>
      <cdr:x>0.72414</cdr:x>
      <cdr:y>0.33333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806232"/>
          <a:ext cx="864096" cy="561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2010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</cdr:x>
      <cdr:y>0.44643</cdr:y>
    </cdr:from>
    <cdr:to>
      <cdr:x>0.71699</cdr:x>
      <cdr:y>0.67319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248472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0.18182</cdr:x>
      <cdr:y>0.34694</cdr:y>
    </cdr:from>
    <cdr:to>
      <cdr:x>0.31009</cdr:x>
      <cdr:y>0.60609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2012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0.51515</cdr:x>
      <cdr:y>0.30612</cdr:y>
    </cdr:from>
    <cdr:to>
      <cdr:x>0.70403</cdr:x>
      <cdr:y>0.6265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2408" y="1080120"/>
          <a:ext cx="1346448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2013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0.2963</cdr:x>
      <cdr:y>0.44643</cdr:y>
    </cdr:from>
    <cdr:to>
      <cdr:x>0.42593</cdr:x>
      <cdr:y>0.60714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256" y="1800200"/>
          <a:ext cx="100811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0.71296</cdr:x>
      <cdr:y>0.39286</cdr:y>
    </cdr:from>
    <cdr:to>
      <cdr:x>0.87037</cdr:x>
      <cdr:y>0.51786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44616" y="1584176"/>
          <a:ext cx="122413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0.35185</cdr:x>
      <cdr:y>0.10714</cdr:y>
    </cdr:from>
    <cdr:to>
      <cdr:x>0.48148</cdr:x>
      <cdr:y>0.25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36304" y="432048"/>
          <a:ext cx="100811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0.53704</cdr:x>
      <cdr:y>0.07143</cdr:y>
    </cdr:from>
    <cdr:to>
      <cdr:x>0.5898</cdr:x>
      <cdr:y>0.19643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15135" y="298319"/>
          <a:ext cx="414143" cy="522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2009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0.66667</cdr:x>
      <cdr:y>0.14286</cdr:y>
    </cdr:from>
    <cdr:to>
      <cdr:x>0.80556</cdr:x>
      <cdr:y>0.40533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84576" y="576064"/>
          <a:ext cx="1080120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2010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6696744" cy="2664295"/>
          </a:xfrm>
        </p:spPr>
        <p:txBody>
          <a:bodyPr>
            <a:normAutofit/>
          </a:bodyPr>
          <a:lstStyle/>
          <a:p>
            <a:pPr algn="ctr"/>
            <a:r>
              <a:rPr lang="ru-RU" sz="2400" cap="none" dirty="0">
                <a:solidFill>
                  <a:prstClr val="white"/>
                </a:solidFill>
                <a:effectLst/>
                <a:latin typeface="Verdana"/>
              </a:rPr>
              <a:t>Об основных результатах проверок соблюдения законодательства в сфере архивного дела, осуществляемых в ходе реализации управлением государственной архивной службы Новосибирской области контрольных полномочий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889576" cy="15841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Ивановская Елена Владимировна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аместитель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начальника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отдела организации и контроля </a:t>
            </a:r>
            <a:endPara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государственных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муниципальных архивов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9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нарушения, выявленные в высших и средних учебных заведениях в 2013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тсутствие охраной и пожарной сигнализации;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еревянные стеллажи, не обработанные огнезащитным составом;</a:t>
            </a:r>
          </a:p>
          <a:p>
            <a:pPr>
              <a:buFontTx/>
              <a:buChar char="-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еревянные двери в помещениях архива;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хранение приказов по личному составу, лицевых счетов по заработной плате работников, личных дел и личных карточек формы Т-2 уволенных работников в неоформленном и неописанном состоянии за весь (значительный) период деятельности учреждения;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хранение личных дел студентов, окончивших учебное заведение, протоколов государственных аттестационных (квалификационных) комиссий, книг регистрации и выдачи дипломов в неоформленном и неописанном состоянии за весь (значительный) период деятельности учреждения.  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Picture 2" descr="C:\Users\zhen\AppData\Local\Microsoft\Windows\Temporary Internet Files\Content.IE5\G74WF1XY\MC9000885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1297993" cy="131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2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1 статьи 19.5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Кодекса Российской Федерации об административных правонарушениях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Невыполнение в установленный срок законного предписания (постановления, представления, решения) органа (должностного лица), осуществляющего государственный надзор (контроль), об устранении нарушений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законодательства влечет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наложение административного штрафа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на граждан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трехсот до пятисот рублей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должностных лиц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одной тысячи до двух тысяч рублей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дисквалификацию на срок до трех лет;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на юридических лиц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десяти тысяч до двадцати тысяч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581128"/>
            <a:ext cx="2105025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0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проверок, запланированных на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57509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8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 fontAlgn="base">
              <a:spcAft>
                <a:spcPct val="0"/>
              </a:spcAft>
              <a:buClrTx/>
              <a:buSzTx/>
              <a:buNone/>
            </a:pPr>
            <a:endParaRPr lang="ru-RU" sz="3200" kern="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 fontAlgn="base">
              <a:spcAft>
                <a:spcPct val="0"/>
              </a:spcAft>
              <a:buClrTx/>
              <a:buSzTx/>
              <a:buNone/>
            </a:pPr>
            <a:endParaRPr lang="ru-RU" sz="3200" kern="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 fontAlgn="base">
              <a:spcAft>
                <a:spcPct val="0"/>
              </a:spcAft>
              <a:buClrTx/>
              <a:buSzTx/>
              <a:buNone/>
            </a:pPr>
            <a:r>
              <a:rPr lang="ru-RU" sz="4400" b="1" kern="0" dirty="0" smtClean="0">
                <a:solidFill>
                  <a:schemeClr val="accent1"/>
                </a:solidFill>
                <a:cs typeface="AngsanaUPC" pitchFamily="18" charset="-34"/>
              </a:rPr>
              <a:t>Благодарю </a:t>
            </a:r>
            <a:r>
              <a:rPr lang="ru-RU" sz="4400" b="1" kern="0" dirty="0">
                <a:solidFill>
                  <a:schemeClr val="accent1"/>
                </a:solidFill>
                <a:cs typeface="AngsanaUPC" pitchFamily="18" charset="-34"/>
              </a:rPr>
              <a:t>за внимание!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14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Соотношение количества проведенных проверок в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2009 – 2013 годах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603563"/>
              </p:ext>
            </p:extLst>
          </p:nvPr>
        </p:nvGraphicFramePr>
        <p:xfrm>
          <a:off x="1475656" y="1844824"/>
          <a:ext cx="62646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97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Количество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предписаний,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оформленных управлением по выявленным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нарушениям,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 период 2009 - 2013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годы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49981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47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Соотношение количества протоколов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административных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правонарушениях,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составленных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 с марта 2012 года по январь 2014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75419"/>
              </p:ext>
            </p:extLst>
          </p:nvPr>
        </p:nvGraphicFramePr>
        <p:xfrm>
          <a:off x="1403648" y="2348880"/>
          <a:ext cx="71287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6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привлеченных к административной ответственности физических и юридических лиц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2012 – 2013 годах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000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9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муниципальных архивов проверенных в период с 2009 по 2012 годы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7988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5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плановых проверок за период 2009 – 2013 годы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275759"/>
              </p:ext>
            </p:extLst>
          </p:nvPr>
        </p:nvGraphicFramePr>
        <p:xfrm>
          <a:off x="683568" y="1916832"/>
          <a:ext cx="78488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6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внеплановых проверок за период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2010 – 2013 годы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83025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13.20 Кодекса Российской Федерации об административных правонарушениях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4256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Нарушение правил хранения, комплектования, учета или использования архивных документов, за исключением случаев, предусмотренных статьей 13.25 настоящего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Кодекса, влечет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предупреждение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наложение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административного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штрафа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на граждан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 ста до трехсот рублей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u="sng" dirty="0">
                <a:latin typeface="Times New Roman" pitchFamily="18" charset="0"/>
                <a:cs typeface="Times New Roman" pitchFamily="18" charset="0"/>
              </a:rPr>
              <a:t>на должностных лиц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 трехсот до пятисот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4797152"/>
            <a:ext cx="2105025" cy="15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375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Об основных результатах проверок соблюдения законодательства в сфере архивного дела, осуществляемых в ходе реализации управлением государственной архивной службы Новосибирской области контрольных полномочий</vt:lpstr>
      <vt:lpstr>Соотношение количества проведенных проверок в  2009 – 2013 годах </vt:lpstr>
      <vt:lpstr>Количество предписаний, оформленных управлением по выявленным нарушениям, в период 2009 - 2013 годы</vt:lpstr>
      <vt:lpstr>Соотношение количества протоколов  об административных правонарушениях, составленных  в период с марта 2012 года по январь 2014 года</vt:lpstr>
      <vt:lpstr>Количество привлеченных к административной ответственности физических и юридических лиц  в 2012 – 2013 годах</vt:lpstr>
      <vt:lpstr>Количество муниципальных архивов проверенных в период с 2009 по 2012 годы</vt:lpstr>
      <vt:lpstr>Количество плановых проверок за период 2009 – 2013 годы</vt:lpstr>
      <vt:lpstr>Количество внеплановых проверок за период  2010 – 2013 годы</vt:lpstr>
      <vt:lpstr>Статья 13.20 Кодекса Российской Федерации об административных правонарушениях</vt:lpstr>
      <vt:lpstr>Основные нарушения, выявленные в высших и средних учебных заведениях в 2013 году</vt:lpstr>
      <vt:lpstr>Часть 1 статьи 19.5  Кодекса Российской Федерации об административных правонарушениях</vt:lpstr>
      <vt:lpstr>Количество проверок, запланированных на  2014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основных результатах проверок соблюдения законодательства в сфере архивного дела, осуществляемых в ходе реализации управлением государственной архивной службы Новосибирской области контрольных полномочий</dc:title>
  <dc:creator>Журавлева Елена Николаевна</dc:creator>
  <cp:lastModifiedBy>Журавлева Елена Николаевна</cp:lastModifiedBy>
  <cp:revision>26</cp:revision>
  <dcterms:created xsi:type="dcterms:W3CDTF">2014-02-27T06:58:56Z</dcterms:created>
  <dcterms:modified xsi:type="dcterms:W3CDTF">2014-02-28T08:09:20Z</dcterms:modified>
</cp:coreProperties>
</file>