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62" r:id="rId3"/>
    <p:sldId id="258" r:id="rId4"/>
    <p:sldId id="259" r:id="rId5"/>
    <p:sldId id="260" r:id="rId6"/>
    <p:sldId id="261" r:id="rId7"/>
    <p:sldId id="266" r:id="rId8"/>
    <p:sldId id="276" r:id="rId9"/>
    <p:sldId id="270" r:id="rId10"/>
    <p:sldId id="268" r:id="rId11"/>
  </p:sldIdLst>
  <p:sldSz cx="18288000" cy="10287000"/>
  <p:notesSz cx="6858000" cy="9144000"/>
  <p:embeddedFontLst>
    <p:embeddedFont>
      <p:font typeface="Montserrat" panose="020B0604020202020204" charset="-52"/>
      <p:regular r:id="rId12"/>
    </p:embeddedFont>
    <p:embeddedFont>
      <p:font typeface="Montserrat Semi-Bold" panose="020B0604020202020204" charset="-52"/>
      <p:regular r:id="rId13"/>
    </p:embeddedFont>
    <p:embeddedFont>
      <p:font typeface="Montserrat Semi-Bold Bold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eiryo UI" panose="020B0604030504040204" pitchFamily="34" charset="-128"/>
      <p:regular r:id="rId19"/>
      <p:bold r:id="rId20"/>
      <p:italic r:id="rId21"/>
      <p:boldItalic r:id="rId22"/>
    </p:embeddedFont>
    <p:embeddedFont>
      <p:font typeface="Montserrat Bold" panose="020B0604020202020204" charset="-5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80" y="72"/>
      </p:cViewPr>
      <p:guideLst>
        <p:guide orient="horz" pos="792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0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352" y="551535"/>
            <a:ext cx="16964848" cy="9125133"/>
            <a:chOff x="0" y="0"/>
            <a:chExt cx="4468108" cy="2403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8108" cy="2403327"/>
            </a:xfrm>
            <a:custGeom>
              <a:avLst/>
              <a:gdLst/>
              <a:ahLst/>
              <a:cxnLst/>
              <a:rect l="l" t="t" r="r" b="b"/>
              <a:pathLst>
                <a:path w="4468108" h="2403327">
                  <a:moveTo>
                    <a:pt x="23274" y="0"/>
                  </a:moveTo>
                  <a:lnTo>
                    <a:pt x="4444834" y="0"/>
                  </a:lnTo>
                  <a:cubicBezTo>
                    <a:pt x="4457688" y="0"/>
                    <a:pt x="4468108" y="10420"/>
                    <a:pt x="4468108" y="23274"/>
                  </a:cubicBezTo>
                  <a:lnTo>
                    <a:pt x="4468108" y="2380053"/>
                  </a:lnTo>
                  <a:cubicBezTo>
                    <a:pt x="4468108" y="2392907"/>
                    <a:pt x="4457688" y="2403327"/>
                    <a:pt x="4444834" y="2403327"/>
                  </a:cubicBezTo>
                  <a:lnTo>
                    <a:pt x="23274" y="2403327"/>
                  </a:lnTo>
                  <a:cubicBezTo>
                    <a:pt x="10420" y="2403327"/>
                    <a:pt x="0" y="2392907"/>
                    <a:pt x="0" y="2380053"/>
                  </a:cubicBezTo>
                  <a:lnTo>
                    <a:pt x="0" y="23274"/>
                  </a:lnTo>
                  <a:cubicBezTo>
                    <a:pt x="0" y="10420"/>
                    <a:pt x="10420" y="0"/>
                    <a:pt x="23274" y="0"/>
                  </a:cubicBezTo>
                  <a:close/>
                </a:path>
              </a:pathLst>
            </a:custGeom>
            <a:solidFill>
              <a:srgbClr val="F6F2F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800" y="647700"/>
            <a:ext cx="15538560" cy="2620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4800" spc="-130" dirty="0" smtClean="0">
                <a:solidFill>
                  <a:srgbClr val="393737"/>
                </a:solidFill>
                <a:latin typeface="Montserrat Semi-Bold"/>
              </a:rPr>
              <a:t>Использование личных кабинетов </a:t>
            </a:r>
          </a:p>
          <a:p>
            <a:pPr>
              <a:lnSpc>
                <a:spcPts val="7000"/>
              </a:lnSpc>
            </a:pPr>
            <a:r>
              <a:rPr lang="ru-RU" sz="4800" spc="-130" dirty="0" smtClean="0">
                <a:solidFill>
                  <a:srgbClr val="393737"/>
                </a:solidFill>
                <a:latin typeface="Montserrat Semi-Bold"/>
              </a:rPr>
              <a:t>организаций - источников</a:t>
            </a:r>
            <a:r>
              <a:rPr lang="en-US" sz="4800" spc="-130" dirty="0" smtClean="0">
                <a:solidFill>
                  <a:srgbClr val="393737"/>
                </a:solidFill>
                <a:latin typeface="Montserrat Semi-Bold"/>
              </a:rPr>
              <a:t> </a:t>
            </a:r>
            <a:r>
              <a:rPr lang="ru-RU" sz="4800" spc="-130" dirty="0" smtClean="0">
                <a:solidFill>
                  <a:srgbClr val="393737"/>
                </a:solidFill>
                <a:latin typeface="Montserrat Semi-Bold"/>
              </a:rPr>
              <a:t>комплектования</a:t>
            </a:r>
            <a:endParaRPr lang="ru-RU" sz="4800" spc="-130" dirty="0">
              <a:solidFill>
                <a:srgbClr val="393737"/>
              </a:solidFill>
              <a:latin typeface="Montserrat Semi-Bold"/>
            </a:endParaRPr>
          </a:p>
          <a:p>
            <a:pPr>
              <a:lnSpc>
                <a:spcPts val="7000"/>
              </a:lnSpc>
            </a:pPr>
            <a:r>
              <a:rPr lang="ru-RU" sz="4800" spc="-130" dirty="0" smtClean="0">
                <a:solidFill>
                  <a:srgbClr val="393737"/>
                </a:solidFill>
                <a:latin typeface="Montserrat Semi-Bold"/>
              </a:rPr>
              <a:t>в работе архивных информационных систем</a:t>
            </a:r>
            <a:endParaRPr lang="en-US" sz="4800" spc="-130" dirty="0">
              <a:solidFill>
                <a:srgbClr val="393737"/>
              </a:solidFill>
              <a:latin typeface="Montserrat Semi-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5601" y="8533257"/>
            <a:ext cx="3187799" cy="8243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800" y="3985180"/>
            <a:ext cx="1060092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ru-RU" sz="4800" spc="-120" dirty="0">
                <a:solidFill>
                  <a:srgbClr val="699FFC"/>
                </a:solidFill>
                <a:latin typeface="Montserrat Bold"/>
              </a:rPr>
              <a:t>к</a:t>
            </a:r>
            <a:r>
              <a:rPr lang="ru-RU" sz="4800" spc="-120" dirty="0" smtClean="0">
                <a:solidFill>
                  <a:srgbClr val="699FFC"/>
                </a:solidFill>
                <a:latin typeface="Montserrat Bold"/>
              </a:rPr>
              <a:t>ак инструмент </a:t>
            </a:r>
            <a:r>
              <a:rPr lang="ru-RU" sz="4800" spc="-120" dirty="0" smtClean="0">
                <a:solidFill>
                  <a:srgbClr val="699FFC"/>
                </a:solidFill>
                <a:latin typeface="Montserrat Bold"/>
              </a:rPr>
              <a:t>организации делопроизводства органов исполнительной власти</a:t>
            </a:r>
            <a:endParaRPr lang="en-US" sz="4800" spc="-120" dirty="0">
              <a:solidFill>
                <a:srgbClr val="699FFC"/>
              </a:solidFill>
              <a:latin typeface="Montserrat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85000"/>
          </a:blip>
          <a:srcRect/>
          <a:stretch>
            <a:fillRect/>
          </a:stretch>
        </p:blipFill>
        <p:spPr>
          <a:xfrm>
            <a:off x="10287000" y="3871695"/>
            <a:ext cx="6990792" cy="59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"/>
          <p:cNvGrpSpPr/>
          <p:nvPr/>
        </p:nvGrpSpPr>
        <p:grpSpPr bwMode="auto">
          <a:xfrm>
            <a:off x="685800" y="1307579"/>
            <a:ext cx="16876653" cy="8077200"/>
            <a:chOff x="0" y="0"/>
            <a:chExt cx="4444880" cy="2316368"/>
          </a:xfrm>
        </p:grpSpPr>
        <p:sp>
          <p:nvSpPr>
            <p:cNvPr id="39" name="Freeform 3"/>
            <p:cNvSpPr/>
            <p:nvPr/>
          </p:nvSpPr>
          <p:spPr bwMode="auto">
            <a:xfrm>
              <a:off x="0" y="0"/>
              <a:ext cx="4444880" cy="2316368"/>
            </a:xfrm>
            <a:custGeom>
              <a:avLst/>
              <a:gdLst/>
              <a:ahLst/>
              <a:cxnLst/>
              <a:rect l="l" t="t" r="r" b="b"/>
              <a:pathLst>
                <a:path w="4444880" h="2316368" extrusionOk="0">
                  <a:moveTo>
                    <a:pt x="23396" y="0"/>
                  </a:moveTo>
                  <a:lnTo>
                    <a:pt x="4421484" y="0"/>
                  </a:lnTo>
                  <a:cubicBezTo>
                    <a:pt x="4434405" y="0"/>
                    <a:pt x="4444880" y="10475"/>
                    <a:pt x="4444880" y="23396"/>
                  </a:cubicBezTo>
                  <a:lnTo>
                    <a:pt x="4444880" y="2292973"/>
                  </a:lnTo>
                  <a:cubicBezTo>
                    <a:pt x="4444880" y="2299177"/>
                    <a:pt x="4442415" y="2305128"/>
                    <a:pt x="4438028" y="2309516"/>
                  </a:cubicBezTo>
                  <a:cubicBezTo>
                    <a:pt x="4433640" y="2313903"/>
                    <a:pt x="4427689" y="2316368"/>
                    <a:pt x="4421484" y="2316368"/>
                  </a:cubicBezTo>
                  <a:lnTo>
                    <a:pt x="23396" y="2316368"/>
                  </a:lnTo>
                  <a:cubicBezTo>
                    <a:pt x="10475" y="2316368"/>
                    <a:pt x="0" y="2305894"/>
                    <a:pt x="0" y="2292973"/>
                  </a:cubicBezTo>
                  <a:lnTo>
                    <a:pt x="0" y="23396"/>
                  </a:lnTo>
                  <a:cubicBezTo>
                    <a:pt x="0" y="10475"/>
                    <a:pt x="10475" y="0"/>
                    <a:pt x="2339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"/>
            <p:cNvSpPr txBox="1"/>
            <p:nvPr/>
          </p:nvSpPr>
          <p:spPr bwMode="auto"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5"/>
                </a:lnSpc>
                <a:defRPr/>
              </a:pPr>
              <a:endParaRPr/>
            </a:p>
          </p:txBody>
        </p:sp>
      </p:grpSp>
      <p:grpSp>
        <p:nvGrpSpPr>
          <p:cNvPr id="41" name="Group 5"/>
          <p:cNvGrpSpPr/>
          <p:nvPr/>
        </p:nvGrpSpPr>
        <p:grpSpPr bwMode="auto">
          <a:xfrm>
            <a:off x="685800" y="626712"/>
            <a:ext cx="16876653" cy="1361734"/>
            <a:chOff x="0" y="0"/>
            <a:chExt cx="10803031" cy="871669"/>
          </a:xfrm>
        </p:grpSpPr>
        <p:sp>
          <p:nvSpPr>
            <p:cNvPr id="42" name="Freeform 6"/>
            <p:cNvSpPr/>
            <p:nvPr/>
          </p:nvSpPr>
          <p:spPr bwMode="auto">
            <a:xfrm>
              <a:off x="0" y="0"/>
              <a:ext cx="10803031" cy="871669"/>
            </a:xfrm>
            <a:custGeom>
              <a:avLst/>
              <a:gdLst/>
              <a:ahLst/>
              <a:cxnLst/>
              <a:rect l="l" t="t" r="r" b="b"/>
              <a:pathLst>
                <a:path w="10803031" h="871669" extrusionOk="0">
                  <a:moveTo>
                    <a:pt x="10678571" y="871669"/>
                  </a:moveTo>
                  <a:lnTo>
                    <a:pt x="124460" y="871669"/>
                  </a:lnTo>
                  <a:cubicBezTo>
                    <a:pt x="55880" y="871669"/>
                    <a:pt x="0" y="815789"/>
                    <a:pt x="0" y="7472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678571" y="0"/>
                  </a:lnTo>
                  <a:cubicBezTo>
                    <a:pt x="10747152" y="0"/>
                    <a:pt x="10803031" y="55880"/>
                    <a:pt x="10803031" y="124460"/>
                  </a:cubicBezTo>
                  <a:lnTo>
                    <a:pt x="10803031" y="747209"/>
                  </a:lnTo>
                  <a:cubicBezTo>
                    <a:pt x="10803031" y="815789"/>
                    <a:pt x="10747152" y="871669"/>
                    <a:pt x="10678571" y="871669"/>
                  </a:cubicBezTo>
                  <a:close/>
                </a:path>
              </a:pathLst>
            </a:custGeom>
            <a:solidFill>
              <a:srgbClr val="699FFC"/>
            </a:solidFill>
          </p:spPr>
        </p:sp>
      </p:grpSp>
      <p:sp>
        <p:nvSpPr>
          <p:cNvPr id="43" name="TextBox 7"/>
          <p:cNvSpPr txBox="1"/>
          <p:nvPr/>
        </p:nvSpPr>
        <p:spPr bwMode="auto">
          <a:xfrm>
            <a:off x="6514095" y="3447954"/>
            <a:ext cx="10437630" cy="432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0"/>
              </a:lnSpc>
              <a:defRPr/>
            </a:pPr>
            <a:r>
              <a:rPr lang="en-US" sz="3800" dirty="0">
                <a:solidFill>
                  <a:srgbClr val="699FFC"/>
                </a:solidFill>
                <a:latin typeface="Montserrat Semi-Bold"/>
              </a:rPr>
              <a:t>https://sfera.kn-k.ru</a:t>
            </a:r>
            <a:endParaRPr dirty="0"/>
          </a:p>
          <a:p>
            <a:pPr>
              <a:lnSpc>
                <a:spcPts val="4940"/>
              </a:lnSpc>
              <a:defRPr/>
            </a:pPr>
            <a:endParaRPr lang="en-US" sz="3800" dirty="0">
              <a:solidFill>
                <a:srgbClr val="699FFC"/>
              </a:solidFill>
              <a:latin typeface="Montserrat Semi-Bold"/>
            </a:endParaRPr>
          </a:p>
          <a:p>
            <a:pPr>
              <a:lnSpc>
                <a:spcPts val="4940"/>
              </a:lnSpc>
              <a:defRPr/>
            </a:pPr>
            <a:r>
              <a:rPr lang="en-US" sz="3800" dirty="0">
                <a:solidFill>
                  <a:srgbClr val="699FFC"/>
                </a:solidFill>
                <a:latin typeface="Montserrat Semi-Bold"/>
              </a:rPr>
              <a:t>8 (8332) 71-44-71, 21-95-15</a:t>
            </a:r>
            <a:endParaRPr dirty="0"/>
          </a:p>
          <a:p>
            <a:pPr>
              <a:lnSpc>
                <a:spcPts val="4940"/>
              </a:lnSpc>
              <a:defRPr/>
            </a:pPr>
            <a:r>
              <a:rPr lang="en-US" sz="3800" dirty="0">
                <a:solidFill>
                  <a:srgbClr val="699FFC"/>
                </a:solidFill>
                <a:latin typeface="Montserrat Semi-Bold"/>
              </a:rPr>
              <a:t>dit@kn-k.ru, nk@kn-k.ru, sfera@kn-k.ru</a:t>
            </a:r>
          </a:p>
          <a:p>
            <a:pPr>
              <a:lnSpc>
                <a:spcPts val="4940"/>
              </a:lnSpc>
              <a:defRPr/>
            </a:pPr>
            <a:r>
              <a:rPr lang="en-US" sz="3800" dirty="0">
                <a:solidFill>
                  <a:srgbClr val="699FFC"/>
                </a:solidFill>
                <a:latin typeface="Montserrat Semi-Bold"/>
              </a:rPr>
              <a:t>Руководитель проекта - </a:t>
            </a:r>
            <a:endParaRPr dirty="0"/>
          </a:p>
          <a:p>
            <a:pPr>
              <a:lnSpc>
                <a:spcPts val="4940"/>
              </a:lnSpc>
              <a:defRPr/>
            </a:pPr>
            <a:r>
              <a:rPr lang="en-US" sz="3800" dirty="0">
                <a:solidFill>
                  <a:srgbClr val="699FFC"/>
                </a:solidFill>
                <a:latin typeface="Montserrat Semi-Bold"/>
              </a:rPr>
              <a:t>Скопин Юрий Анатольевич</a:t>
            </a:r>
            <a:endParaRPr dirty="0"/>
          </a:p>
          <a:p>
            <a:pPr>
              <a:lnSpc>
                <a:spcPts val="4940"/>
              </a:lnSpc>
              <a:defRPr/>
            </a:pPr>
            <a:endParaRPr lang="en-US" sz="3800" dirty="0">
              <a:solidFill>
                <a:srgbClr val="699FFC"/>
              </a:solidFill>
              <a:latin typeface="Montserrat Semi-Bold"/>
            </a:endParaRPr>
          </a:p>
        </p:txBody>
      </p:sp>
      <p:pic>
        <p:nvPicPr>
          <p:cNvPr id="44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082318" y="6793979"/>
            <a:ext cx="4225655" cy="3512071"/>
          </a:xfrm>
          <a:prstGeom prst="rect">
            <a:avLst/>
          </a:prstGeom>
        </p:spPr>
      </p:pic>
      <p:pic>
        <p:nvPicPr>
          <p:cNvPr id="45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76329" y="3486054"/>
            <a:ext cx="3567754" cy="3567754"/>
          </a:xfrm>
          <a:prstGeom prst="rect">
            <a:avLst/>
          </a:prstGeom>
        </p:spPr>
      </p:pic>
      <p:sp>
        <p:nvSpPr>
          <p:cNvPr id="46" name="TextBox 10"/>
          <p:cNvSpPr txBox="1"/>
          <p:nvPr/>
        </p:nvSpPr>
        <p:spPr bwMode="auto">
          <a:xfrm>
            <a:off x="1004618" y="904671"/>
            <a:ext cx="13896997" cy="76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  <a:defRPr/>
            </a:pPr>
            <a:r>
              <a:rPr lang="en-US" sz="4800" dirty="0">
                <a:solidFill>
                  <a:srgbClr val="FFFFFF"/>
                </a:solidFill>
                <a:latin typeface="Montserrat Semi-Bold"/>
              </a:rPr>
              <a:t>Подробнее о проекте: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10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5267280" y="2635652"/>
            <a:ext cx="6772320" cy="6394047"/>
          </a:xfrm>
          <a:prstGeom prst="ellipse">
            <a:avLst/>
          </a:prstGeom>
          <a:noFill/>
          <a:ln w="63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Group 2"/>
          <p:cNvGrpSpPr/>
          <p:nvPr/>
        </p:nvGrpSpPr>
        <p:grpSpPr>
          <a:xfrm>
            <a:off x="1028700" y="200366"/>
            <a:ext cx="16230600" cy="1361734"/>
            <a:chOff x="0" y="0"/>
            <a:chExt cx="10389482" cy="8716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71669"/>
            </a:xfrm>
            <a:custGeom>
              <a:avLst/>
              <a:gdLst/>
              <a:ahLst/>
              <a:cxnLst/>
              <a:rect l="l" t="t" r="r" b="b"/>
              <a:pathLst>
                <a:path w="10389482" h="871669">
                  <a:moveTo>
                    <a:pt x="10265022" y="871669"/>
                  </a:moveTo>
                  <a:lnTo>
                    <a:pt x="124460" y="871669"/>
                  </a:lnTo>
                  <a:cubicBezTo>
                    <a:pt x="55880" y="871669"/>
                    <a:pt x="0" y="815789"/>
                    <a:pt x="0" y="7472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47209"/>
                  </a:lnTo>
                  <a:cubicBezTo>
                    <a:pt x="10389482" y="815789"/>
                    <a:pt x="10333603" y="871669"/>
                    <a:pt x="10265022" y="871669"/>
                  </a:cubicBezTo>
                  <a:close/>
                </a:path>
              </a:pathLst>
            </a:custGeom>
            <a:solidFill>
              <a:srgbClr val="699FF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83108" y="5224832"/>
            <a:ext cx="5223692" cy="29513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>
            <a:off x="3892589" y="6031831"/>
            <a:ext cx="2649278" cy="18412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>
            <a:fillRect/>
          </a:stretch>
        </p:blipFill>
        <p:spPr>
          <a:xfrm>
            <a:off x="4287030" y="3228900"/>
            <a:ext cx="2254837" cy="1914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60000"/>
          </a:blip>
          <a:srcRect/>
          <a:stretch>
            <a:fillRect/>
          </a:stretch>
        </p:blipFill>
        <p:spPr>
          <a:xfrm>
            <a:off x="9283575" y="8000332"/>
            <a:ext cx="2470065" cy="21168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60000"/>
          </a:blip>
          <a:srcRect/>
          <a:stretch>
            <a:fillRect/>
          </a:stretch>
        </p:blipFill>
        <p:spPr>
          <a:xfrm>
            <a:off x="6235466" y="7724214"/>
            <a:ext cx="1891128" cy="221096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2145" y="3237648"/>
            <a:ext cx="3074885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ИСПОЛНЕНИЕ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 ЗАПРОСОВ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67940" y="8676280"/>
            <a:ext cx="3223535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ЭЛЕКТРОННЫЙ ЧИТАЛЬНЫЙ ЗАЛ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7994" y="6192747"/>
            <a:ext cx="3046448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ОБЕСПЕЧЕНИЕ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СКАНИРОВАНИЯ И РЕСТАВРАЦИИ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675846"/>
            <a:ext cx="5091483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НАУЧНО-СПРАВОЧНЫЙ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АППАРАТ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6797" y="1853969"/>
            <a:ext cx="4991192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ОБЕСПЕЧЕНИЕ 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СОХРАННОСТИ И УЧЕТА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93816" y="1853969"/>
            <a:ext cx="3292596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РАБОТА 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393737"/>
                </a:solidFill>
                <a:latin typeface="Montserrat Bold"/>
              </a:rPr>
              <a:t>ЧИТАЛЬНЫХ ЗАЛОВ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94210" y="3815945"/>
            <a:ext cx="4465090" cy="105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60"/>
              </a:lnSpc>
              <a:spcBef>
                <a:spcPct val="0"/>
              </a:spcBef>
            </a:pPr>
            <a:r>
              <a:rPr lang="en-US" sz="3043" dirty="0">
                <a:solidFill>
                  <a:srgbClr val="393737"/>
                </a:solidFill>
                <a:latin typeface="Montserrat Semi-Bold Bold"/>
              </a:rPr>
              <a:t>ОРГАНИЗАЦИЯ КОМПЛЕКТОВАНИЯ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20183" y="5198344"/>
            <a:ext cx="504471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143" dirty="0">
                <a:solidFill>
                  <a:srgbClr val="699FFC"/>
                </a:solidFill>
                <a:latin typeface="Montserrat Semi-Bold Bold"/>
              </a:rPr>
              <a:t>«</a:t>
            </a:r>
            <a:r>
              <a:rPr lang="en-US" sz="3000" dirty="0">
                <a:solidFill>
                  <a:srgbClr val="699FFC"/>
                </a:solidFill>
                <a:latin typeface="Montserrat Semi-Bold Bold"/>
              </a:rPr>
              <a:t>НАХОДКА-СФЕРА</a:t>
            </a:r>
            <a:r>
              <a:rPr lang="en-US" sz="4143" dirty="0">
                <a:solidFill>
                  <a:srgbClr val="699FFC"/>
                </a:solidFill>
                <a:latin typeface="Montserrat Semi-Bold Bold"/>
              </a:rPr>
              <a:t>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90401"/>
            <a:ext cx="15873896" cy="1071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5"/>
              </a:lnSpc>
            </a:pPr>
            <a:r>
              <a:rPr lang="en-US" sz="3500" dirty="0">
                <a:solidFill>
                  <a:srgbClr val="FFFFFF"/>
                </a:solidFill>
                <a:latin typeface="Montserrat Semi-Bold"/>
              </a:rPr>
              <a:t>«НАХОДКА-СФЕРА» - КОМПЛЕКСНАЯ АВТОМАТИЗИРОВАННАЯ ИНФОРМАЦИОННАЯ СИСТЕМА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638624" y="2558437"/>
            <a:ext cx="1698763" cy="2230532"/>
            <a:chOff x="0" y="0"/>
            <a:chExt cx="2265017" cy="297404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>
              <a:alphaModFix amt="60000"/>
            </a:blip>
            <a:srcRect r="52280"/>
            <a:stretch>
              <a:fillRect/>
            </a:stretch>
          </p:blipFill>
          <p:spPr>
            <a:xfrm>
              <a:off x="0" y="0"/>
              <a:ext cx="1410892" cy="285938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>
              <a:alphaModFix amt="60000"/>
            </a:blip>
            <a:srcRect t="26599" r="75374" b="29881"/>
            <a:stretch>
              <a:fillRect/>
            </a:stretch>
          </p:blipFill>
          <p:spPr>
            <a:xfrm>
              <a:off x="556767" y="875941"/>
              <a:ext cx="1708250" cy="2098102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 amt="60000"/>
          </a:blip>
          <a:srcRect/>
          <a:stretch>
            <a:fillRect/>
          </a:stretch>
        </p:blipFill>
        <p:spPr>
          <a:xfrm>
            <a:off x="7327989" y="1714140"/>
            <a:ext cx="2217464" cy="21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2100088"/>
            <a:ext cx="8115300" cy="7219271"/>
            <a:chOff x="0" y="0"/>
            <a:chExt cx="2745176" cy="2442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5176" cy="2442074"/>
            </a:xfrm>
            <a:custGeom>
              <a:avLst/>
              <a:gdLst/>
              <a:ahLst/>
              <a:cxnLst/>
              <a:rect l="l" t="t" r="r" b="b"/>
              <a:pathLst>
                <a:path w="2745176" h="2442074">
                  <a:moveTo>
                    <a:pt x="2620715" y="2442074"/>
                  </a:moveTo>
                  <a:lnTo>
                    <a:pt x="124460" y="2442074"/>
                  </a:lnTo>
                  <a:cubicBezTo>
                    <a:pt x="55880" y="2442074"/>
                    <a:pt x="0" y="2386194"/>
                    <a:pt x="0" y="2317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2317614"/>
                  </a:lnTo>
                  <a:cubicBezTo>
                    <a:pt x="2745176" y="2386194"/>
                    <a:pt x="2689296" y="2442074"/>
                    <a:pt x="2620716" y="2442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365657" y="2100089"/>
            <a:ext cx="7893643" cy="7219271"/>
            <a:chOff x="0" y="0"/>
            <a:chExt cx="2670195" cy="24420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0195" cy="2442074"/>
            </a:xfrm>
            <a:custGeom>
              <a:avLst/>
              <a:gdLst/>
              <a:ahLst/>
              <a:cxnLst/>
              <a:rect l="l" t="t" r="r" b="b"/>
              <a:pathLst>
                <a:path w="2670195" h="2442074">
                  <a:moveTo>
                    <a:pt x="2545735" y="2442074"/>
                  </a:moveTo>
                  <a:lnTo>
                    <a:pt x="124460" y="2442074"/>
                  </a:lnTo>
                  <a:cubicBezTo>
                    <a:pt x="55880" y="2442074"/>
                    <a:pt x="0" y="2386194"/>
                    <a:pt x="0" y="2317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5735" y="0"/>
                  </a:lnTo>
                  <a:cubicBezTo>
                    <a:pt x="2614315" y="0"/>
                    <a:pt x="2670195" y="55880"/>
                    <a:pt x="2670195" y="124460"/>
                  </a:cubicBezTo>
                  <a:lnTo>
                    <a:pt x="2670195" y="2317614"/>
                  </a:lnTo>
                  <a:cubicBezTo>
                    <a:pt x="2670195" y="2386194"/>
                    <a:pt x="2614315" y="2442074"/>
                    <a:pt x="2545735" y="2442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52500" y="571500"/>
            <a:ext cx="16492846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4400" spc="-103" dirty="0">
                <a:solidFill>
                  <a:srgbClr val="393737"/>
                </a:solidFill>
                <a:latin typeface="Montserrat Semi-Bold"/>
              </a:rPr>
              <a:t>Организация комплектования архива </a:t>
            </a:r>
            <a:r>
              <a:rPr lang="en-US" sz="4400" spc="-103" dirty="0" smtClean="0">
                <a:solidFill>
                  <a:srgbClr val="393737"/>
                </a:solidFill>
                <a:latin typeface="Montserrat Semi-Bold"/>
              </a:rPr>
              <a:t>документами</a:t>
            </a:r>
            <a:r>
              <a:rPr lang="en-US" sz="4400" spc="-103" dirty="0">
                <a:solidFill>
                  <a:srgbClr val="393737"/>
                </a:solidFill>
                <a:latin typeface="Montserrat Semi-Bold"/>
              </a:rPr>
              <a:t>: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028700" y="1714500"/>
            <a:ext cx="8115300" cy="1952277"/>
            <a:chOff x="1028700" y="2394236"/>
            <a:chExt cx="8115300" cy="1952277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394236"/>
              <a:ext cx="8115300" cy="1952277"/>
              <a:chOff x="0" y="0"/>
              <a:chExt cx="2745176" cy="66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45176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660400">
                    <a:moveTo>
                      <a:pt x="262071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535940"/>
                    </a:lnTo>
                    <a:cubicBezTo>
                      <a:pt x="2745176" y="604520"/>
                      <a:pt x="2689296" y="660400"/>
                      <a:pt x="2620716" y="660400"/>
                    </a:cubicBezTo>
                    <a:close/>
                  </a:path>
                </a:pathLst>
              </a:custGeom>
              <a:solidFill>
                <a:srgbClr val="699FFC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185720" y="2705100"/>
              <a:ext cx="7801259" cy="1368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ru-RU" sz="3900" spc="-78" dirty="0" smtClean="0">
                  <a:solidFill>
                    <a:srgbClr val="FFFFFF"/>
                  </a:solidFill>
                  <a:latin typeface="Montserrat Semi-Bold Bold"/>
                </a:rPr>
                <a:t>В</a:t>
              </a:r>
              <a:r>
                <a:rPr lang="en-US" sz="3900" spc="-78" dirty="0" smtClean="0">
                  <a:solidFill>
                    <a:srgbClr val="FFFFFF"/>
                  </a:solidFill>
                  <a:latin typeface="Montserrat Semi-Bold Bold"/>
                </a:rPr>
                <a:t> </a:t>
              </a:r>
              <a:r>
                <a:rPr lang="en-US" sz="3900" spc="-78" dirty="0">
                  <a:solidFill>
                    <a:srgbClr val="FFFFFF"/>
                  </a:solidFill>
                  <a:latin typeface="Montserrat Semi-Bold Bold"/>
                </a:rPr>
                <a:t>организациях-источниках комплектования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365657" y="1714500"/>
            <a:ext cx="7893643" cy="1952277"/>
            <a:chOff x="9365657" y="2394236"/>
            <a:chExt cx="7893643" cy="1952277"/>
          </a:xfrm>
        </p:grpSpPr>
        <p:grpSp>
          <p:nvGrpSpPr>
            <p:cNvPr id="8" name="Group 8"/>
            <p:cNvGrpSpPr/>
            <p:nvPr/>
          </p:nvGrpSpPr>
          <p:grpSpPr>
            <a:xfrm>
              <a:off x="9365657" y="2394236"/>
              <a:ext cx="7893643" cy="1952277"/>
              <a:chOff x="0" y="0"/>
              <a:chExt cx="2670195" cy="660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7019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670195" h="660400">
                    <a:moveTo>
                      <a:pt x="254573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45735" y="0"/>
                    </a:lnTo>
                    <a:cubicBezTo>
                      <a:pt x="2614315" y="0"/>
                      <a:pt x="2670195" y="55880"/>
                      <a:pt x="2670195" y="124460"/>
                    </a:cubicBezTo>
                    <a:lnTo>
                      <a:pt x="2670195" y="535940"/>
                    </a:lnTo>
                    <a:cubicBezTo>
                      <a:pt x="2670195" y="604520"/>
                      <a:pt x="2614315" y="660400"/>
                      <a:pt x="2545735" y="660400"/>
                    </a:cubicBezTo>
                    <a:close/>
                  </a:path>
                </a:pathLst>
              </a:custGeom>
              <a:solidFill>
                <a:srgbClr val="699FFC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9553804" y="2705100"/>
              <a:ext cx="7533528" cy="1368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ru-RU" sz="3900" spc="-78" dirty="0" smtClean="0">
                  <a:solidFill>
                    <a:srgbClr val="FFFFFF"/>
                  </a:solidFill>
                  <a:latin typeface="Montserrat Semi-Bold Bold"/>
                </a:rPr>
                <a:t>В</a:t>
              </a:r>
              <a:r>
                <a:rPr lang="en-US" sz="3900" spc="-78" dirty="0" smtClean="0">
                  <a:solidFill>
                    <a:srgbClr val="FFFFFF"/>
                  </a:solidFill>
                  <a:latin typeface="Montserrat Semi-Bold Bold"/>
                </a:rPr>
                <a:t> </a:t>
              </a:r>
              <a:r>
                <a:rPr lang="en-US" sz="3900" spc="-78" dirty="0">
                  <a:solidFill>
                    <a:srgbClr val="FFFFFF"/>
                  </a:solidFill>
                  <a:latin typeface="Montserrat Semi-Bold Bold"/>
                </a:rPr>
                <a:t>государственных (муниципальных) архивах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93837" y="4195099"/>
            <a:ext cx="7731373" cy="948401"/>
            <a:chOff x="1193837" y="4590115"/>
            <a:chExt cx="7731373" cy="948401"/>
          </a:xfrm>
        </p:grpSpPr>
        <p:sp>
          <p:nvSpPr>
            <p:cNvPr id="12" name="TextBox 12"/>
            <p:cNvSpPr txBox="1"/>
            <p:nvPr/>
          </p:nvSpPr>
          <p:spPr>
            <a:xfrm>
              <a:off x="1821921" y="4590115"/>
              <a:ext cx="7103289" cy="948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393737"/>
                  </a:solidFill>
                  <a:latin typeface="Montserrat"/>
                </a:rPr>
                <a:t>Составление, согласование, утверждение номенклатуры </a:t>
              </a:r>
              <a:r>
                <a:rPr lang="en-US" sz="2800" dirty="0" smtClean="0">
                  <a:solidFill>
                    <a:srgbClr val="393737"/>
                  </a:solidFill>
                  <a:latin typeface="Montserrat"/>
                </a:rPr>
                <a:t>дел</a:t>
              </a:r>
              <a:endParaRPr lang="en-US" sz="2800" dirty="0">
                <a:solidFill>
                  <a:srgbClr val="393737"/>
                </a:solidFill>
                <a:latin typeface="Montserrat"/>
              </a:endParaRP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93837" y="4638965"/>
              <a:ext cx="418533" cy="41853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193837" y="5538629"/>
            <a:ext cx="7731373" cy="3338671"/>
            <a:chOff x="1193837" y="6495511"/>
            <a:chExt cx="7731373" cy="3338671"/>
          </a:xfrm>
        </p:grpSpPr>
        <p:sp>
          <p:nvSpPr>
            <p:cNvPr id="14" name="TextBox 14"/>
            <p:cNvSpPr txBox="1"/>
            <p:nvPr/>
          </p:nvSpPr>
          <p:spPr>
            <a:xfrm>
              <a:off x="1821921" y="6495511"/>
              <a:ext cx="7103289" cy="3338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2800" dirty="0">
                  <a:solidFill>
                    <a:srgbClr val="393737"/>
                  </a:solidFill>
                  <a:latin typeface="Montserrat"/>
                </a:rPr>
                <a:t>Отбор </a:t>
              </a:r>
              <a:r>
                <a:rPr lang="ru-RU" sz="2800" dirty="0" smtClean="0">
                  <a:solidFill>
                    <a:srgbClr val="393737"/>
                  </a:solidFill>
                  <a:latin typeface="Montserrat"/>
                </a:rPr>
                <a:t>документов </a:t>
              </a:r>
              <a:r>
                <a:rPr lang="en-US" sz="2800" dirty="0" smtClean="0">
                  <a:solidFill>
                    <a:srgbClr val="393737"/>
                  </a:solidFill>
                  <a:latin typeface="Montserrat"/>
                </a:rPr>
                <a:t>для </a:t>
              </a:r>
              <a:r>
                <a:rPr lang="en-US" sz="2800" dirty="0">
                  <a:solidFill>
                    <a:srgbClr val="393737"/>
                  </a:solidFill>
                  <a:latin typeface="Montserrat"/>
                </a:rPr>
                <a:t>передачи в архив организации и для выделения к уничтожению, составление:</a:t>
              </a:r>
            </a:p>
            <a:p>
              <a:pPr marL="518166" lvl="1" indent="-259083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93737"/>
                  </a:solidFill>
                  <a:latin typeface="Montserrat"/>
                </a:rPr>
                <a:t>описей дел постоянного хранения</a:t>
              </a:r>
            </a:p>
            <a:p>
              <a:pPr marL="518166" lvl="1" indent="-259083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93737"/>
                  </a:solidFill>
                  <a:latin typeface="Montserrat"/>
                </a:rPr>
                <a:t>описей дел временного хранения</a:t>
              </a:r>
            </a:p>
            <a:p>
              <a:pPr marL="518166" lvl="1" indent="-259083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93737"/>
                  </a:solidFill>
                  <a:latin typeface="Montserrat"/>
                </a:rPr>
                <a:t>описей дел по личному составу</a:t>
              </a:r>
            </a:p>
            <a:p>
              <a:pPr marL="518166" lvl="1" indent="-259083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93737"/>
                  </a:solidFill>
                  <a:latin typeface="Montserrat"/>
                </a:rPr>
                <a:t>актов о выделении к уничтожению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93837" y="6552661"/>
              <a:ext cx="418533" cy="418533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9566027" y="7403627"/>
            <a:ext cx="7533528" cy="1473673"/>
            <a:chOff x="9553804" y="4581815"/>
            <a:chExt cx="7533528" cy="1473673"/>
          </a:xfrm>
        </p:grpSpPr>
        <p:sp>
          <p:nvSpPr>
            <p:cNvPr id="17" name="TextBox 17"/>
            <p:cNvSpPr txBox="1"/>
            <p:nvPr/>
          </p:nvSpPr>
          <p:spPr>
            <a:xfrm>
              <a:off x="10181887" y="4581815"/>
              <a:ext cx="6905445" cy="147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393737"/>
                  </a:solidFill>
                  <a:latin typeface="Montserrat"/>
                </a:rPr>
                <a:t>Прием дел </a:t>
              </a:r>
              <a:r>
                <a:rPr lang="en-US" sz="2800" dirty="0" smtClean="0">
                  <a:solidFill>
                    <a:srgbClr val="393737"/>
                  </a:solidFill>
                  <a:latin typeface="Montserrat"/>
                </a:rPr>
                <a:t>на </a:t>
              </a:r>
              <a:r>
                <a:rPr lang="en-US" sz="2800" dirty="0">
                  <a:solidFill>
                    <a:srgbClr val="393737"/>
                  </a:solidFill>
                  <a:latin typeface="Montserrat"/>
                </a:rPr>
                <a:t>хранение по описям организаций - источников комплектования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553804" y="4638965"/>
              <a:ext cx="418533" cy="41853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9566027" y="4152900"/>
            <a:ext cx="7731373" cy="2935612"/>
            <a:chOff x="1193837" y="6495511"/>
            <a:chExt cx="7731373" cy="2935612"/>
          </a:xfrm>
        </p:grpSpPr>
        <p:sp>
          <p:nvSpPr>
            <p:cNvPr id="31" name="TextBox 14"/>
            <p:cNvSpPr txBox="1"/>
            <p:nvPr/>
          </p:nvSpPr>
          <p:spPr>
            <a:xfrm>
              <a:off x="1821921" y="6495511"/>
              <a:ext cx="7103289" cy="2935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ru-RU" sz="2800" dirty="0" smtClean="0">
                  <a:solidFill>
                    <a:srgbClr val="393737"/>
                  </a:solidFill>
                  <a:latin typeface="Montserrat"/>
                </a:rPr>
                <a:t>Методическая поддержка организаций при составлении и согласование</a:t>
              </a:r>
              <a:r>
                <a:rPr lang="en-US" sz="2800" dirty="0" smtClean="0">
                  <a:solidFill>
                    <a:srgbClr val="393737"/>
                  </a:solidFill>
                  <a:latin typeface="Montserrat"/>
                </a:rPr>
                <a:t>:</a:t>
              </a:r>
              <a:endParaRPr lang="en-US" sz="2800" dirty="0">
                <a:solidFill>
                  <a:srgbClr val="393737"/>
                </a:solidFill>
                <a:latin typeface="Montserrat"/>
              </a:endParaRPr>
            </a:p>
            <a:p>
              <a:pPr marL="518166" lvl="1" indent="-259083">
                <a:lnSpc>
                  <a:spcPts val="3360"/>
                </a:lnSpc>
                <a:buFont typeface="Arial"/>
                <a:buChar char="•"/>
              </a:pPr>
              <a:r>
                <a:rPr lang="ru-RU" sz="2400" dirty="0" smtClean="0">
                  <a:solidFill>
                    <a:srgbClr val="393737"/>
                  </a:solidFill>
                  <a:latin typeface="Montserrat"/>
                </a:rPr>
                <a:t>номенклатур дел</a:t>
              </a:r>
              <a:endParaRPr lang="en-US" sz="2400" dirty="0">
                <a:solidFill>
                  <a:srgbClr val="393737"/>
                </a:solidFill>
                <a:latin typeface="Montserrat"/>
              </a:endParaRPr>
            </a:p>
            <a:p>
              <a:pPr marL="518166" lvl="1" indent="-259083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93737"/>
                  </a:solidFill>
                  <a:latin typeface="Montserrat"/>
                </a:rPr>
                <a:t>описей </a:t>
              </a:r>
              <a:r>
                <a:rPr lang="en-US" sz="2400" dirty="0" smtClean="0">
                  <a:solidFill>
                    <a:srgbClr val="393737"/>
                  </a:solidFill>
                  <a:latin typeface="Montserrat"/>
                </a:rPr>
                <a:t>дел</a:t>
              </a:r>
              <a:r>
                <a:rPr lang="ru-RU" sz="2400" dirty="0" smtClean="0">
                  <a:solidFill>
                    <a:srgbClr val="393737"/>
                  </a:solidFill>
                  <a:latin typeface="Montserrat"/>
                </a:rPr>
                <a:t> и </a:t>
              </a:r>
              <a:r>
                <a:rPr lang="en-US" sz="2400" dirty="0" smtClean="0">
                  <a:solidFill>
                    <a:srgbClr val="393737"/>
                  </a:solidFill>
                  <a:latin typeface="Montserrat"/>
                </a:rPr>
                <a:t>актов </a:t>
              </a:r>
              <a:r>
                <a:rPr lang="en-US" sz="2400" dirty="0">
                  <a:solidFill>
                    <a:srgbClr val="393737"/>
                  </a:solidFill>
                  <a:latin typeface="Montserrat"/>
                </a:rPr>
                <a:t>о выделении к уничтожению</a:t>
              </a:r>
            </a:p>
          </p:txBody>
        </p:sp>
        <p:pic>
          <p:nvPicPr>
            <p:cNvPr id="32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93837" y="6552661"/>
              <a:ext cx="418533" cy="4185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8655596" y="4378506"/>
            <a:ext cx="976807" cy="944839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5322560" y="5641626"/>
            <a:ext cx="3388087" cy="3159474"/>
            <a:chOff x="5322560" y="5641626"/>
            <a:chExt cx="3388087" cy="2759418"/>
          </a:xfrm>
        </p:grpSpPr>
        <p:grpSp>
          <p:nvGrpSpPr>
            <p:cNvPr id="11" name="Group 11"/>
            <p:cNvGrpSpPr/>
            <p:nvPr/>
          </p:nvGrpSpPr>
          <p:grpSpPr>
            <a:xfrm>
              <a:off x="5322560" y="5641626"/>
              <a:ext cx="3388087" cy="2759418"/>
              <a:chOff x="0" y="0"/>
              <a:chExt cx="1097435" cy="89380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solidFill>
                <a:srgbClr val="FF7E7E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551177" y="5997163"/>
              <a:ext cx="2892770" cy="162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49"/>
                </a:lnSpc>
              </a:pPr>
              <a:r>
                <a:rPr lang="en-US" sz="2499" spc="-74" dirty="0">
                  <a:solidFill>
                    <a:srgbClr val="FFFFFF"/>
                  </a:solidFill>
                  <a:latin typeface="Montserrat Semi-Bold"/>
                </a:rPr>
                <a:t>Ошибки при определении сроков хранения дел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615522" y="5641626"/>
            <a:ext cx="3388087" cy="3159474"/>
            <a:chOff x="9615522" y="5641626"/>
            <a:chExt cx="3388087" cy="2759418"/>
          </a:xfrm>
        </p:grpSpPr>
        <p:grpSp>
          <p:nvGrpSpPr>
            <p:cNvPr id="13" name="Group 13"/>
            <p:cNvGrpSpPr/>
            <p:nvPr/>
          </p:nvGrpSpPr>
          <p:grpSpPr>
            <a:xfrm>
              <a:off x="9615522" y="5641626"/>
              <a:ext cx="3388087" cy="2759418"/>
              <a:chOff x="0" y="0"/>
              <a:chExt cx="1097435" cy="8938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solidFill>
                <a:srgbClr val="FF7E7E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9852922" y="5960453"/>
              <a:ext cx="2892770" cy="2035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49"/>
                </a:lnSpc>
              </a:pPr>
              <a:r>
                <a:rPr lang="en-US" sz="2499" spc="-74" dirty="0">
                  <a:solidFill>
                    <a:srgbClr val="FFFFFF"/>
                  </a:solidFill>
                  <a:latin typeface="Montserrat Semi-Bold"/>
                </a:rPr>
                <a:t>Некорректное распределение дел по описям и выделении к уничтожению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84286" y="6819488"/>
            <a:ext cx="570775" cy="403694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14400" y="646036"/>
            <a:ext cx="15391234" cy="73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</a:pPr>
            <a:r>
              <a:rPr lang="en-US" sz="4400" spc="-103" dirty="0">
                <a:solidFill>
                  <a:srgbClr val="393737"/>
                </a:solidFill>
                <a:latin typeface="Montserrat Semi-Bold"/>
              </a:rPr>
              <a:t>Проблемы: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28700" y="1865058"/>
            <a:ext cx="7981005" cy="2599970"/>
            <a:chOff x="1028700" y="1865058"/>
            <a:chExt cx="7981005" cy="2599970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1865058"/>
              <a:ext cx="7981005" cy="2278388"/>
              <a:chOff x="0" y="0"/>
              <a:chExt cx="2585127" cy="7379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585127" cy="737993"/>
              </a:xfrm>
              <a:custGeom>
                <a:avLst/>
                <a:gdLst/>
                <a:ahLst/>
                <a:cxnLst/>
                <a:rect l="l" t="t" r="r" b="b"/>
                <a:pathLst>
                  <a:path w="2585127" h="737993">
                    <a:moveTo>
                      <a:pt x="2460667" y="737993"/>
                    </a:moveTo>
                    <a:lnTo>
                      <a:pt x="124460" y="737993"/>
                    </a:lnTo>
                    <a:cubicBezTo>
                      <a:pt x="55880" y="737993"/>
                      <a:pt x="0" y="682113"/>
                      <a:pt x="0" y="61353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60667" y="0"/>
                    </a:lnTo>
                    <a:cubicBezTo>
                      <a:pt x="2529247" y="0"/>
                      <a:pt x="2585127" y="55880"/>
                      <a:pt x="2585127" y="124460"/>
                    </a:cubicBezTo>
                    <a:lnTo>
                      <a:pt x="2585127" y="613533"/>
                    </a:lnTo>
                    <a:cubicBezTo>
                      <a:pt x="2585127" y="682113"/>
                      <a:pt x="2529247" y="737993"/>
                      <a:pt x="2460667" y="73799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162800" y="3341064"/>
              <a:ext cx="1812845" cy="112396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710521" y="2321385"/>
              <a:ext cx="6537783" cy="1784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9"/>
                </a:lnSpc>
              </a:pPr>
              <a:r>
                <a:rPr lang="en-US" sz="2715" b="1" spc="-81" dirty="0">
                  <a:solidFill>
                    <a:srgbClr val="FF7E7E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Недостаток знаний, квалификации и опыта </a:t>
              </a:r>
              <a:r>
                <a:rPr lang="en-US" sz="2715" b="1" spc="-81" dirty="0">
                  <a:solidFill>
                    <a:srgbClr val="393737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в архивном деле у специалистов организаций</a:t>
              </a:r>
            </a:p>
            <a:p>
              <a:pPr marL="0" lvl="0" indent="0">
                <a:lnSpc>
                  <a:spcPts val="3529"/>
                </a:lnSpc>
              </a:pPr>
              <a:endParaRPr lang="en-US" sz="2715" spc="-81" dirty="0">
                <a:solidFill>
                  <a:srgbClr val="393737"/>
                </a:solidFill>
                <a:latin typeface="Montserrat Semi-Bold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201970" y="1865058"/>
            <a:ext cx="8057330" cy="2599970"/>
            <a:chOff x="9201970" y="1865058"/>
            <a:chExt cx="8057330" cy="2599970"/>
          </a:xfrm>
        </p:grpSpPr>
        <p:grpSp>
          <p:nvGrpSpPr>
            <p:cNvPr id="6" name="Group 6"/>
            <p:cNvGrpSpPr/>
            <p:nvPr/>
          </p:nvGrpSpPr>
          <p:grpSpPr>
            <a:xfrm>
              <a:off x="9201970" y="1865058"/>
              <a:ext cx="8057330" cy="2278388"/>
              <a:chOff x="0" y="0"/>
              <a:chExt cx="2609849" cy="73799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09849" cy="737993"/>
              </a:xfrm>
              <a:custGeom>
                <a:avLst/>
                <a:gdLst/>
                <a:ahLst/>
                <a:cxnLst/>
                <a:rect l="l" t="t" r="r" b="b"/>
                <a:pathLst>
                  <a:path w="2609849" h="737993">
                    <a:moveTo>
                      <a:pt x="2485389" y="737993"/>
                    </a:moveTo>
                    <a:lnTo>
                      <a:pt x="124460" y="737993"/>
                    </a:lnTo>
                    <a:cubicBezTo>
                      <a:pt x="55880" y="737993"/>
                      <a:pt x="0" y="682113"/>
                      <a:pt x="0" y="61353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85389" y="0"/>
                    </a:lnTo>
                    <a:cubicBezTo>
                      <a:pt x="2553969" y="0"/>
                      <a:pt x="2609849" y="55880"/>
                      <a:pt x="2609849" y="124460"/>
                    </a:cubicBezTo>
                    <a:lnTo>
                      <a:pt x="2609849" y="613533"/>
                    </a:lnTo>
                    <a:cubicBezTo>
                      <a:pt x="2609849" y="682113"/>
                      <a:pt x="2553969" y="737993"/>
                      <a:pt x="2485389" y="73799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827163" y="3159702"/>
              <a:ext cx="1394037" cy="1305326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9850712" y="2316100"/>
              <a:ext cx="6454922" cy="1795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9"/>
                </a:lnSpc>
              </a:pPr>
              <a:r>
                <a:rPr lang="ru-RU" sz="2715" b="1" spc="-81" dirty="0" smtClean="0">
                  <a:solidFill>
                    <a:srgbClr val="FF7E7E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Изменения структур организации </a:t>
              </a:r>
              <a:r>
                <a:rPr lang="en-US" sz="2715" b="1" spc="-81" dirty="0" smtClean="0">
                  <a:solidFill>
                    <a:srgbClr val="393737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(</a:t>
              </a:r>
              <a:r>
                <a:rPr lang="ru-RU" sz="2715" b="1" spc="-81" dirty="0" smtClean="0">
                  <a:solidFill>
                    <a:srgbClr val="393737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реорганизация, объединение, создание новых подразделений</a:t>
              </a:r>
              <a:r>
                <a:rPr lang="en-US" sz="2715" b="1" spc="-81" dirty="0" smtClean="0">
                  <a:solidFill>
                    <a:srgbClr val="393737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)</a:t>
              </a:r>
            </a:p>
            <a:p>
              <a:pPr marL="0" lvl="0" indent="0">
                <a:lnSpc>
                  <a:spcPts val="3529"/>
                </a:lnSpc>
              </a:pPr>
              <a:endParaRPr lang="en-US" sz="2715" spc="-81" dirty="0">
                <a:solidFill>
                  <a:srgbClr val="393737"/>
                </a:solidFill>
                <a:latin typeface="Montserrat Semi-Bold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28700" y="5641626"/>
            <a:ext cx="3388087" cy="3159474"/>
            <a:chOff x="1028700" y="5641626"/>
            <a:chExt cx="3388087" cy="275941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5641626"/>
              <a:ext cx="3388087" cy="2759418"/>
              <a:chOff x="0" y="0"/>
              <a:chExt cx="1097435" cy="89380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solidFill>
                <a:srgbClr val="FF7E7E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276358" y="5997163"/>
              <a:ext cx="2892770" cy="162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49"/>
                </a:lnSpc>
              </a:pPr>
              <a:r>
                <a:rPr lang="en-US" sz="2499" spc="-74" dirty="0">
                  <a:solidFill>
                    <a:srgbClr val="FFFFFF"/>
                  </a:solidFill>
                  <a:latin typeface="Montserrat Semi-Bold"/>
                </a:rPr>
                <a:t>Некорректное составление номенклатуры дел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3908484" y="5641626"/>
            <a:ext cx="3388087" cy="3159475"/>
            <a:chOff x="13908484" y="5641626"/>
            <a:chExt cx="3388087" cy="2781041"/>
          </a:xfrm>
        </p:grpSpPr>
        <p:grpSp>
          <p:nvGrpSpPr>
            <p:cNvPr id="15" name="Group 15"/>
            <p:cNvGrpSpPr/>
            <p:nvPr/>
          </p:nvGrpSpPr>
          <p:grpSpPr>
            <a:xfrm>
              <a:off x="13908484" y="5641626"/>
              <a:ext cx="3388087" cy="2759418"/>
              <a:chOff x="0" y="0"/>
              <a:chExt cx="1097435" cy="8938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solidFill>
                <a:srgbClr val="FF7E7E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4032313" y="5960454"/>
              <a:ext cx="3140429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49"/>
                </a:lnSpc>
              </a:pPr>
              <a:r>
                <a:rPr lang="en-US" sz="2499" spc="-74" dirty="0">
                  <a:solidFill>
                    <a:srgbClr val="FFFFFF"/>
                  </a:solidFill>
                  <a:latin typeface="Montserrat Semi-Bold"/>
                </a:rPr>
                <a:t>Ценные документы и дела </a:t>
              </a:r>
              <a:r>
                <a:rPr lang="ru-RU" sz="2499" spc="-74" dirty="0" smtClean="0">
                  <a:solidFill>
                    <a:srgbClr val="FFFFFF"/>
                  </a:solidFill>
                  <a:latin typeface="Montserrat Semi-Bold"/>
                </a:rPr>
                <a:t>могут быть</a:t>
              </a:r>
              <a:r>
                <a:rPr lang="en-US" sz="2499" spc="-74" dirty="0" smtClean="0">
                  <a:solidFill>
                    <a:srgbClr val="FFFFFF"/>
                  </a:solidFill>
                  <a:latin typeface="Montserrat Semi-Bold"/>
                </a:rPr>
                <a:t> </a:t>
              </a:r>
              <a:r>
                <a:rPr lang="en-US" sz="2499" spc="-74" dirty="0">
                  <a:solidFill>
                    <a:srgbClr val="FFFFFF"/>
                  </a:solidFill>
                  <a:latin typeface="Montserrat Semi-Bold"/>
                </a:rPr>
                <a:t>выделены к уничтожению и наоборот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82097" y="6819488"/>
            <a:ext cx="570775" cy="40369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92473" y="6819488"/>
            <a:ext cx="570775" cy="40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2725" y="2285779"/>
            <a:ext cx="16169356" cy="5042369"/>
            <a:chOff x="0" y="0"/>
            <a:chExt cx="5469634" cy="1705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69634" cy="1705690"/>
            </a:xfrm>
            <a:custGeom>
              <a:avLst/>
              <a:gdLst/>
              <a:ahLst/>
              <a:cxnLst/>
              <a:rect l="l" t="t" r="r" b="b"/>
              <a:pathLst>
                <a:path w="5469634" h="1705690">
                  <a:moveTo>
                    <a:pt x="5345174" y="1705690"/>
                  </a:moveTo>
                  <a:lnTo>
                    <a:pt x="124460" y="1705690"/>
                  </a:lnTo>
                  <a:cubicBezTo>
                    <a:pt x="55880" y="1705690"/>
                    <a:pt x="0" y="1649810"/>
                    <a:pt x="0" y="15812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174" y="0"/>
                  </a:lnTo>
                  <a:cubicBezTo>
                    <a:pt x="5413754" y="0"/>
                    <a:pt x="5469634" y="55880"/>
                    <a:pt x="5469634" y="124460"/>
                  </a:cubicBezTo>
                  <a:lnTo>
                    <a:pt x="5469634" y="1581230"/>
                  </a:lnTo>
                  <a:cubicBezTo>
                    <a:pt x="5469634" y="1649810"/>
                    <a:pt x="5413754" y="1705690"/>
                    <a:pt x="5345174" y="1705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874" y="5725202"/>
            <a:ext cx="6420202" cy="43030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4400" y="613205"/>
            <a:ext cx="1649284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</a:pPr>
            <a:r>
              <a:rPr lang="en-US" sz="4400" spc="-103" dirty="0">
                <a:solidFill>
                  <a:srgbClr val="393737"/>
                </a:solidFill>
                <a:latin typeface="Montserrat Semi-Bold"/>
              </a:rPr>
              <a:t>Решение</a:t>
            </a:r>
            <a:r>
              <a:rPr lang="en-US" sz="5199" spc="-103" dirty="0">
                <a:solidFill>
                  <a:srgbClr val="393737"/>
                </a:solidFill>
                <a:latin typeface="Montserrat Semi-Bold"/>
              </a:rPr>
              <a:t> </a:t>
            </a:r>
            <a:r>
              <a:rPr lang="en-US" sz="4400" spc="-103" dirty="0">
                <a:solidFill>
                  <a:srgbClr val="393737"/>
                </a:solidFill>
                <a:latin typeface="Montserrat Semi-Bold"/>
              </a:rPr>
              <a:t>проблемы</a:t>
            </a:r>
            <a:r>
              <a:rPr lang="en-US" sz="5199" spc="-103" dirty="0">
                <a:solidFill>
                  <a:srgbClr val="393737"/>
                </a:solidFill>
                <a:latin typeface="Montserrat Semi-Bold"/>
              </a:rPr>
              <a:t>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28700" y="2019300"/>
            <a:ext cx="2189598" cy="2539328"/>
            <a:chOff x="1028700" y="2196852"/>
            <a:chExt cx="2189598" cy="2539328"/>
          </a:xfrm>
        </p:grpSpPr>
        <p:grpSp>
          <p:nvGrpSpPr>
            <p:cNvPr id="4" name="Group 4"/>
            <p:cNvGrpSpPr/>
            <p:nvPr/>
          </p:nvGrpSpPr>
          <p:grpSpPr>
            <a:xfrm>
              <a:off x="1084651" y="2196852"/>
              <a:ext cx="2077696" cy="2539328"/>
              <a:chOff x="0" y="0"/>
              <a:chExt cx="702826" cy="85898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02826" cy="858983"/>
              </a:xfrm>
              <a:custGeom>
                <a:avLst/>
                <a:gdLst/>
                <a:ahLst/>
                <a:cxnLst/>
                <a:rect l="l" t="t" r="r" b="b"/>
                <a:pathLst>
                  <a:path w="702826" h="858983">
                    <a:moveTo>
                      <a:pt x="578366" y="858983"/>
                    </a:moveTo>
                    <a:lnTo>
                      <a:pt x="124460" y="858983"/>
                    </a:lnTo>
                    <a:cubicBezTo>
                      <a:pt x="55880" y="858983"/>
                      <a:pt x="0" y="803103"/>
                      <a:pt x="0" y="7345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78366" y="0"/>
                    </a:lnTo>
                    <a:cubicBezTo>
                      <a:pt x="646946" y="0"/>
                      <a:pt x="702826" y="55880"/>
                      <a:pt x="702826" y="124460"/>
                    </a:cubicBezTo>
                    <a:lnTo>
                      <a:pt x="702826" y="734523"/>
                    </a:lnTo>
                    <a:cubicBezTo>
                      <a:pt x="702826" y="803103"/>
                      <a:pt x="646946" y="858983"/>
                      <a:pt x="578366" y="858983"/>
                    </a:cubicBezTo>
                    <a:close/>
                  </a:path>
                </a:pathLst>
              </a:custGeom>
              <a:solidFill>
                <a:srgbClr val="699FF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028700" y="2890254"/>
              <a:ext cx="2189598" cy="115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20"/>
                </a:lnSpc>
              </a:pPr>
              <a:r>
                <a:rPr lang="en-US" sz="7600" spc="-152" dirty="0">
                  <a:solidFill>
                    <a:srgbClr val="FFFFFF"/>
                  </a:solidFill>
                  <a:latin typeface="Montserrat Semi-Bold Bold"/>
                </a:rPr>
                <a:t>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84882" y="2927720"/>
            <a:ext cx="13131518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393737"/>
                </a:solidFill>
                <a:latin typeface="Montserrat"/>
              </a:rPr>
              <a:t>Введение в работу </a:t>
            </a:r>
            <a:r>
              <a:rPr lang="ru-RU" sz="3699" dirty="0" smtClean="0">
                <a:solidFill>
                  <a:srgbClr val="393737"/>
                </a:solidFill>
                <a:latin typeface="Montserrat"/>
              </a:rPr>
              <a:t>архивов </a:t>
            </a:r>
            <a:r>
              <a:rPr lang="en-US" sz="3699" dirty="0" smtClean="0">
                <a:solidFill>
                  <a:srgbClr val="393737"/>
                </a:solidFill>
                <a:latin typeface="Montserrat"/>
              </a:rPr>
              <a:t>программного </a:t>
            </a:r>
            <a:r>
              <a:rPr lang="en-US" sz="3699" dirty="0">
                <a:solidFill>
                  <a:srgbClr val="393737"/>
                </a:solidFill>
                <a:latin typeface="Montserrat"/>
              </a:rPr>
              <a:t>обеспечения, реализующего оперативный контроль и методическую поддержку </a:t>
            </a:r>
            <a:r>
              <a:rPr lang="en-US" sz="3699" dirty="0" smtClean="0">
                <a:solidFill>
                  <a:srgbClr val="393737"/>
                </a:solidFill>
                <a:latin typeface="Montserrat"/>
              </a:rPr>
              <a:t>организаций</a:t>
            </a:r>
            <a:r>
              <a:rPr lang="ru-RU" sz="3699" dirty="0" smtClean="0">
                <a:solidFill>
                  <a:srgbClr val="393737"/>
                </a:solidFill>
                <a:latin typeface="Montserrat"/>
              </a:rPr>
              <a:t>-источников</a:t>
            </a:r>
            <a:r>
              <a:rPr lang="en-US" sz="3699" dirty="0" smtClean="0">
                <a:solidFill>
                  <a:srgbClr val="393737"/>
                </a:solidFill>
                <a:latin typeface="Montserrat"/>
              </a:rPr>
              <a:t>  </a:t>
            </a:r>
            <a:r>
              <a:rPr lang="en-US" sz="3699" dirty="0">
                <a:solidFill>
                  <a:srgbClr val="393737"/>
                </a:solidFill>
                <a:latin typeface="Montserrat"/>
              </a:rPr>
              <a:t>кураторами архива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2725" y="2458933"/>
            <a:ext cx="16169356" cy="4074963"/>
            <a:chOff x="0" y="0"/>
            <a:chExt cx="5469634" cy="13784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69634" cy="1378444"/>
            </a:xfrm>
            <a:custGeom>
              <a:avLst/>
              <a:gdLst/>
              <a:ahLst/>
              <a:cxnLst/>
              <a:rect l="l" t="t" r="r" b="b"/>
              <a:pathLst>
                <a:path w="5469634" h="1713575">
                  <a:moveTo>
                    <a:pt x="5345174" y="1713575"/>
                  </a:moveTo>
                  <a:lnTo>
                    <a:pt x="124460" y="1713575"/>
                  </a:lnTo>
                  <a:cubicBezTo>
                    <a:pt x="55880" y="1713575"/>
                    <a:pt x="0" y="1657695"/>
                    <a:pt x="0" y="15891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174" y="0"/>
                  </a:lnTo>
                  <a:cubicBezTo>
                    <a:pt x="5413754" y="0"/>
                    <a:pt x="5469634" y="55880"/>
                    <a:pt x="5469634" y="124460"/>
                  </a:cubicBezTo>
                  <a:lnTo>
                    <a:pt x="5469634" y="1589115"/>
                  </a:lnTo>
                  <a:cubicBezTo>
                    <a:pt x="5469634" y="1657695"/>
                    <a:pt x="5413754" y="1713575"/>
                    <a:pt x="5345174" y="17135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68946" y="3924300"/>
            <a:ext cx="5338054" cy="45746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56276" y="4152900"/>
            <a:ext cx="9173845" cy="155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393737"/>
                </a:solidFill>
                <a:latin typeface="Montserrat"/>
              </a:rPr>
              <a:t>составление номенклатур дел</a:t>
            </a:r>
            <a:endParaRPr lang="en-US" sz="2800" dirty="0">
              <a:solidFill>
                <a:srgbClr val="393737"/>
              </a:solidFill>
              <a:latin typeface="Montserrat"/>
            </a:endParaRPr>
          </a:p>
          <a:p>
            <a:pPr marL="582928" lvl="1" indent="-291464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393737"/>
                </a:solidFill>
                <a:latin typeface="Montserrat"/>
              </a:rPr>
              <a:t>распределение дел по описям и актам о выделении к </a:t>
            </a:r>
            <a:r>
              <a:rPr lang="en-US" sz="2800" dirty="0" smtClean="0">
                <a:solidFill>
                  <a:srgbClr val="393737"/>
                </a:solidFill>
                <a:latin typeface="Montserrat"/>
              </a:rPr>
              <a:t>уничтожению</a:t>
            </a:r>
            <a:endParaRPr lang="en-US" sz="2800" dirty="0">
              <a:solidFill>
                <a:srgbClr val="393737"/>
              </a:solidFill>
              <a:latin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036855" y="6133985"/>
            <a:ext cx="4331765" cy="990715"/>
            <a:chOff x="0" y="0"/>
            <a:chExt cx="2887508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7508" cy="660400"/>
            </a:xfrm>
            <a:custGeom>
              <a:avLst/>
              <a:gdLst/>
              <a:ahLst/>
              <a:cxnLst/>
              <a:rect l="l" t="t" r="r" b="b"/>
              <a:pathLst>
                <a:path w="2887508" h="660400">
                  <a:moveTo>
                    <a:pt x="276304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3048" y="0"/>
                  </a:lnTo>
                  <a:cubicBezTo>
                    <a:pt x="2831628" y="0"/>
                    <a:pt x="2887508" y="55880"/>
                    <a:pt x="2887508" y="124460"/>
                  </a:cubicBezTo>
                  <a:lnTo>
                    <a:pt x="2887508" y="535940"/>
                  </a:lnTo>
                  <a:cubicBezTo>
                    <a:pt x="2887508" y="604520"/>
                    <a:pt x="2831628" y="660400"/>
                    <a:pt x="2763048" y="66040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14400" y="619384"/>
            <a:ext cx="16492846" cy="73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</a:pPr>
            <a:r>
              <a:rPr lang="en-US" sz="4400" spc="-103" dirty="0">
                <a:solidFill>
                  <a:srgbClr val="393737"/>
                </a:solidFill>
                <a:latin typeface="Montserrat Semi-Bold"/>
              </a:rPr>
              <a:t>Решение проблемы: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028700" y="2196852"/>
            <a:ext cx="2189598" cy="2539328"/>
            <a:chOff x="1028700" y="2196852"/>
            <a:chExt cx="2189598" cy="2539328"/>
          </a:xfrm>
        </p:grpSpPr>
        <p:grpSp>
          <p:nvGrpSpPr>
            <p:cNvPr id="4" name="Group 4"/>
            <p:cNvGrpSpPr/>
            <p:nvPr/>
          </p:nvGrpSpPr>
          <p:grpSpPr>
            <a:xfrm>
              <a:off x="1084651" y="2196852"/>
              <a:ext cx="2077696" cy="2539328"/>
              <a:chOff x="0" y="0"/>
              <a:chExt cx="702826" cy="85898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02826" cy="858983"/>
              </a:xfrm>
              <a:custGeom>
                <a:avLst/>
                <a:gdLst/>
                <a:ahLst/>
                <a:cxnLst/>
                <a:rect l="l" t="t" r="r" b="b"/>
                <a:pathLst>
                  <a:path w="702826" h="858983">
                    <a:moveTo>
                      <a:pt x="578366" y="858983"/>
                    </a:moveTo>
                    <a:lnTo>
                      <a:pt x="124460" y="858983"/>
                    </a:lnTo>
                    <a:cubicBezTo>
                      <a:pt x="55880" y="858983"/>
                      <a:pt x="0" y="803103"/>
                      <a:pt x="0" y="7345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78366" y="0"/>
                    </a:lnTo>
                    <a:cubicBezTo>
                      <a:pt x="646946" y="0"/>
                      <a:pt x="702826" y="55880"/>
                      <a:pt x="702826" y="124460"/>
                    </a:cubicBezTo>
                    <a:lnTo>
                      <a:pt x="702826" y="734523"/>
                    </a:lnTo>
                    <a:cubicBezTo>
                      <a:pt x="702826" y="803103"/>
                      <a:pt x="646946" y="858983"/>
                      <a:pt x="578366" y="858983"/>
                    </a:cubicBezTo>
                    <a:close/>
                  </a:path>
                </a:pathLst>
              </a:custGeom>
              <a:solidFill>
                <a:srgbClr val="699FFC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028700" y="2890254"/>
              <a:ext cx="2189598" cy="115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20"/>
                </a:lnSpc>
              </a:pPr>
              <a:r>
                <a:rPr lang="en-US" sz="7600" spc="-152" dirty="0">
                  <a:solidFill>
                    <a:srgbClr val="FFFFFF"/>
                  </a:solidFill>
                  <a:latin typeface="Montserrat Semi-Bold Bold"/>
                </a:rPr>
                <a:t>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06486" y="2823579"/>
            <a:ext cx="1323371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393737"/>
                </a:solidFill>
                <a:latin typeface="Montserrat"/>
              </a:rPr>
              <a:t>Введение в работу </a:t>
            </a:r>
            <a:r>
              <a:rPr lang="en-US" sz="3099" dirty="0" smtClean="0">
                <a:solidFill>
                  <a:srgbClr val="393737"/>
                </a:solidFill>
                <a:latin typeface="Montserrat"/>
              </a:rPr>
              <a:t>организаций-источников </a:t>
            </a:r>
            <a:r>
              <a:rPr lang="en-US" sz="3099" dirty="0">
                <a:solidFill>
                  <a:srgbClr val="393737"/>
                </a:solidFill>
                <a:latin typeface="Montserrat"/>
              </a:rPr>
              <a:t>комплектования личных </a:t>
            </a:r>
            <a:r>
              <a:rPr lang="en-US" sz="3099" dirty="0" smtClean="0">
                <a:solidFill>
                  <a:srgbClr val="393737"/>
                </a:solidFill>
                <a:latin typeface="Montserrat"/>
              </a:rPr>
              <a:t>кабинетов, обеспечивающих</a:t>
            </a:r>
            <a:r>
              <a:rPr lang="ru-RU" sz="3099" dirty="0" smtClean="0">
                <a:solidFill>
                  <a:srgbClr val="393737"/>
                </a:solidFill>
                <a:latin typeface="Montserrat"/>
              </a:rPr>
              <a:t> </a:t>
            </a:r>
            <a:r>
              <a:rPr lang="en-US" sz="3099" dirty="0" smtClean="0">
                <a:solidFill>
                  <a:srgbClr val="393737"/>
                </a:solidFill>
                <a:latin typeface="Montserrat"/>
              </a:rPr>
              <a:t>: </a:t>
            </a:r>
            <a:endParaRPr lang="en-US" sz="3099" dirty="0">
              <a:solidFill>
                <a:srgbClr val="393737"/>
              </a:solidFill>
              <a:latin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175970" y="7326683"/>
            <a:ext cx="11275516" cy="155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393737"/>
                </a:solidFill>
                <a:latin typeface="Montserrat"/>
              </a:rPr>
              <a:t>типовыми, ведомственными и иными перечнями документов с указанием сроков их хранения</a:t>
            </a:r>
          </a:p>
          <a:p>
            <a:pPr marL="669286" lvl="1" indent="-334643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393737"/>
                </a:solidFill>
                <a:latin typeface="Montserrat"/>
              </a:rPr>
              <a:t>типовыми и примерными номенклатурами дел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60346" y="6400743"/>
            <a:ext cx="3727916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60" dirty="0">
                <a:solidFill>
                  <a:srgbClr val="FFFFFF"/>
                </a:solidFill>
                <a:latin typeface="Montserrat Semi-Bold Bold"/>
              </a:rPr>
              <a:t>в соответствии с 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741913" y="869557"/>
            <a:ext cx="7870168" cy="2020697"/>
            <a:chOff x="9741913" y="869557"/>
            <a:chExt cx="7870168" cy="2020697"/>
          </a:xfrm>
        </p:grpSpPr>
        <p:grpSp>
          <p:nvGrpSpPr>
            <p:cNvPr id="18" name="Group 10"/>
            <p:cNvGrpSpPr/>
            <p:nvPr/>
          </p:nvGrpSpPr>
          <p:grpSpPr bwMode="auto">
            <a:xfrm>
              <a:off x="9741913" y="869557"/>
              <a:ext cx="7870168" cy="2020697"/>
              <a:chOff x="0" y="0"/>
              <a:chExt cx="2522648" cy="647700"/>
            </a:xfrm>
          </p:grpSpPr>
          <p:sp>
            <p:nvSpPr>
              <p:cNvPr id="20" name="Freeform 11"/>
              <p:cNvSpPr/>
              <p:nvPr/>
            </p:nvSpPr>
            <p:spPr bwMode="auto">
              <a:xfrm>
                <a:off x="0" y="0"/>
                <a:ext cx="252266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2522660" h="647700" extrusionOk="0">
                    <a:moveTo>
                      <a:pt x="2211091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41300"/>
                    </a:cubicBezTo>
                    <a:cubicBezTo>
                      <a:pt x="0" y="322669"/>
                      <a:pt x="66279" y="417810"/>
                      <a:pt x="162037" y="461951"/>
                    </a:cubicBezTo>
                    <a:lnTo>
                      <a:pt x="162037" y="647700"/>
                    </a:lnTo>
                    <a:lnTo>
                      <a:pt x="353844" y="488232"/>
                    </a:lnTo>
                    <a:lnTo>
                      <a:pt x="2211091" y="488232"/>
                    </a:lnTo>
                    <a:cubicBezTo>
                      <a:pt x="2396211" y="488232"/>
                      <a:pt x="2522648" y="364720"/>
                      <a:pt x="2522648" y="241300"/>
                    </a:cubicBezTo>
                    <a:cubicBezTo>
                      <a:pt x="2522660" y="123512"/>
                      <a:pt x="2396211" y="0"/>
                      <a:pt x="2211091" y="0"/>
                    </a:cubicBezTo>
                    <a:close/>
                  </a:path>
                </a:pathLst>
              </a:custGeom>
              <a:solidFill>
                <a:srgbClr val="94BBFC"/>
              </a:solidFill>
            </p:spPr>
          </p:sp>
          <p:sp>
            <p:nvSpPr>
              <p:cNvPr id="21" name="TextBox 12"/>
              <p:cNvSpPr txBox="1"/>
              <p:nvPr/>
            </p:nvSpPr>
            <p:spPr bwMode="auto">
              <a:xfrm>
                <a:off x="0" y="0"/>
                <a:ext cx="812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  <a:defRPr/>
                </a:pPr>
                <a:endParaRPr/>
              </a:p>
            </p:txBody>
          </p:sp>
        </p:grpSp>
        <p:sp>
          <p:nvSpPr>
            <p:cNvPr id="22" name="TextBox 18"/>
            <p:cNvSpPr txBox="1"/>
            <p:nvPr/>
          </p:nvSpPr>
          <p:spPr bwMode="auto">
            <a:xfrm>
              <a:off x="10424120" y="982558"/>
              <a:ext cx="6753963" cy="13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  <a:defRPr/>
              </a:pPr>
              <a:r>
                <a:rPr lang="en-US" sz="3000" spc="-60" dirty="0">
                  <a:solidFill>
                    <a:srgbClr val="FFFFFF"/>
                  </a:solidFill>
                  <a:latin typeface="Montserrat Semi-Bold"/>
                </a:rPr>
                <a:t>под контролем и методической поддержкой кураторов от архива в режиме «он-лайн»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48680">
            <a:off x="2263484" y="5407687"/>
            <a:ext cx="1399729" cy="946783"/>
          </a:xfrm>
          <a:prstGeom prst="rect">
            <a:avLst/>
          </a:prstGeom>
        </p:spPr>
      </p:pic>
      <p:pic>
        <p:nvPicPr>
          <p:cNvPr id="87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525111" flipH="1">
            <a:off x="16117672" y="5307417"/>
            <a:ext cx="1537661" cy="1040081"/>
          </a:xfrm>
          <a:prstGeom prst="rect">
            <a:avLst/>
          </a:prstGeom>
        </p:spPr>
      </p:pic>
      <p:pic>
        <p:nvPicPr>
          <p:cNvPr id="88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57641" y="3918465"/>
            <a:ext cx="806227" cy="38112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427050" y="1797766"/>
            <a:ext cx="6684964" cy="4208693"/>
            <a:chOff x="10427050" y="1797766"/>
            <a:chExt cx="6684964" cy="420869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427050" y="1797766"/>
              <a:ext cx="6684964" cy="4208693"/>
              <a:chOff x="10427050" y="1797766"/>
              <a:chExt cx="6684964" cy="4208693"/>
            </a:xfrm>
          </p:grpSpPr>
          <p:grpSp>
            <p:nvGrpSpPr>
              <p:cNvPr id="80" name="Group 7"/>
              <p:cNvGrpSpPr/>
              <p:nvPr/>
            </p:nvGrpSpPr>
            <p:grpSpPr>
              <a:xfrm>
                <a:off x="10427050" y="2211596"/>
                <a:ext cx="6684964" cy="3794863"/>
                <a:chOff x="0" y="0"/>
                <a:chExt cx="2261334" cy="1283694"/>
              </a:xfrm>
            </p:grpSpPr>
            <p:sp>
              <p:nvSpPr>
                <p:cNvPr id="81" name="Freeform 8"/>
                <p:cNvSpPr/>
                <p:nvPr/>
              </p:nvSpPr>
              <p:spPr>
                <a:xfrm>
                  <a:off x="0" y="0"/>
                  <a:ext cx="2261334" cy="1283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334" h="1283695">
                      <a:moveTo>
                        <a:pt x="2136873" y="1283694"/>
                      </a:moveTo>
                      <a:lnTo>
                        <a:pt x="124460" y="1283694"/>
                      </a:lnTo>
                      <a:cubicBezTo>
                        <a:pt x="55880" y="1283694"/>
                        <a:pt x="0" y="1227814"/>
                        <a:pt x="0" y="115923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2136874" y="0"/>
                      </a:lnTo>
                      <a:cubicBezTo>
                        <a:pt x="2205454" y="0"/>
                        <a:pt x="2261334" y="55880"/>
                        <a:pt x="2261334" y="124460"/>
                      </a:cubicBezTo>
                      <a:lnTo>
                        <a:pt x="2261334" y="1159235"/>
                      </a:lnTo>
                      <a:cubicBezTo>
                        <a:pt x="2261334" y="1227814"/>
                        <a:pt x="2205454" y="1283695"/>
                        <a:pt x="2136874" y="12836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pic>
            <p:nvPicPr>
              <p:cNvPr id="82" name="Picture 9"/>
              <p:cNvPicPr>
                <a:picLocks noChangeAspect="1"/>
              </p:cNvPicPr>
              <p:nvPr/>
            </p:nvPicPr>
            <p:blipFill>
              <a:blip r:embed="rId10"/>
              <a:srcRect t="2511" b="25295"/>
              <a:stretch>
                <a:fillRect/>
              </a:stretch>
            </p:blipFill>
            <p:spPr>
              <a:xfrm>
                <a:off x="10916793" y="2675577"/>
                <a:ext cx="5745184" cy="2599092"/>
              </a:xfrm>
              <a:prstGeom prst="rect">
                <a:avLst/>
              </a:prstGeom>
            </p:spPr>
          </p:pic>
          <p:grpSp>
            <p:nvGrpSpPr>
              <p:cNvPr id="89" name="Group 16"/>
              <p:cNvGrpSpPr/>
              <p:nvPr/>
            </p:nvGrpSpPr>
            <p:grpSpPr>
              <a:xfrm>
                <a:off x="10427050" y="1797766"/>
                <a:ext cx="6684964" cy="827659"/>
                <a:chOff x="0" y="0"/>
                <a:chExt cx="5334019" cy="660400"/>
              </a:xfrm>
            </p:grpSpPr>
            <p:sp>
              <p:nvSpPr>
                <p:cNvPr id="90" name="Freeform 17"/>
                <p:cNvSpPr/>
                <p:nvPr/>
              </p:nvSpPr>
              <p:spPr>
                <a:xfrm>
                  <a:off x="0" y="0"/>
                  <a:ext cx="5334019" cy="66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19" h="660400">
                      <a:moveTo>
                        <a:pt x="5209559" y="660400"/>
                      </a:moveTo>
                      <a:lnTo>
                        <a:pt x="124460" y="660400"/>
                      </a:lnTo>
                      <a:cubicBezTo>
                        <a:pt x="55880" y="660400"/>
                        <a:pt x="0" y="604520"/>
                        <a:pt x="0" y="53594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209559" y="0"/>
                      </a:lnTo>
                      <a:cubicBezTo>
                        <a:pt x="5278139" y="0"/>
                        <a:pt x="5334019" y="55880"/>
                        <a:pt x="5334019" y="124460"/>
                      </a:cubicBezTo>
                      <a:lnTo>
                        <a:pt x="5334019" y="535940"/>
                      </a:lnTo>
                      <a:cubicBezTo>
                        <a:pt x="5334019" y="604520"/>
                        <a:pt x="5278139" y="660400"/>
                        <a:pt x="5209559" y="660400"/>
                      </a:cubicBezTo>
                      <a:close/>
                    </a:path>
                  </a:pathLst>
                </a:custGeom>
                <a:solidFill>
                  <a:srgbClr val="699FFC"/>
                </a:solidFill>
              </p:spPr>
            </p:sp>
          </p:grpSp>
        </p:grpSp>
        <p:sp>
          <p:nvSpPr>
            <p:cNvPr id="91" name="TextBox 18"/>
            <p:cNvSpPr txBox="1"/>
            <p:nvPr/>
          </p:nvSpPr>
          <p:spPr>
            <a:xfrm>
              <a:off x="11945445" y="1982996"/>
              <a:ext cx="3687880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-60" dirty="0">
                  <a:solidFill>
                    <a:srgbClr val="FFFFFF"/>
                  </a:solidFill>
                  <a:latin typeface="Montserrat Semi-Bold"/>
                </a:rPr>
                <a:t>ОПИСИ</a:t>
              </a:r>
            </a:p>
          </p:txBody>
        </p:sp>
      </p:grpSp>
      <p:pic>
        <p:nvPicPr>
          <p:cNvPr id="94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5638042" y="6341071"/>
            <a:ext cx="568050" cy="268533"/>
          </a:xfrm>
          <a:prstGeom prst="rect">
            <a:avLst/>
          </a:prstGeom>
        </p:spPr>
      </p:pic>
      <p:sp>
        <p:nvSpPr>
          <p:cNvPr id="98" name="TextBox 25"/>
          <p:cNvSpPr txBox="1"/>
          <p:nvPr/>
        </p:nvSpPr>
        <p:spPr>
          <a:xfrm>
            <a:off x="914399" y="645062"/>
            <a:ext cx="10338185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</a:pPr>
            <a:r>
              <a:rPr lang="en-US" sz="4400" spc="-103" dirty="0" smtClean="0">
                <a:solidFill>
                  <a:srgbClr val="393737"/>
                </a:solidFill>
                <a:latin typeface="Montserrat Semi-Bold"/>
              </a:rPr>
              <a:t>Р</a:t>
            </a:r>
            <a:r>
              <a:rPr lang="ru-RU" sz="4400" spc="-103" dirty="0" smtClean="0">
                <a:solidFill>
                  <a:srgbClr val="393737"/>
                </a:solidFill>
                <a:latin typeface="Montserrat Semi-Bold"/>
              </a:rPr>
              <a:t>еализовано в «Находка-Сфера»</a:t>
            </a:r>
            <a:r>
              <a:rPr lang="en-US" sz="4400" spc="-103" dirty="0" smtClean="0">
                <a:solidFill>
                  <a:srgbClr val="393737"/>
                </a:solidFill>
                <a:latin typeface="Montserrat Semi-Bold"/>
              </a:rPr>
              <a:t>:</a:t>
            </a:r>
            <a:endParaRPr lang="en-US" sz="4400" spc="-103" dirty="0">
              <a:solidFill>
                <a:srgbClr val="393737"/>
              </a:solidFill>
              <a:latin typeface="Montserrat Semi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09496" y="1797766"/>
            <a:ext cx="6684964" cy="4297162"/>
            <a:chOff x="2809496" y="1797766"/>
            <a:chExt cx="6684964" cy="429716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809496" y="1797766"/>
              <a:ext cx="6684964" cy="4297162"/>
              <a:chOff x="2809496" y="1797766"/>
              <a:chExt cx="6684964" cy="4297162"/>
            </a:xfrm>
          </p:grpSpPr>
          <p:grpSp>
            <p:nvGrpSpPr>
              <p:cNvPr id="75" name="Group 2"/>
              <p:cNvGrpSpPr/>
              <p:nvPr/>
            </p:nvGrpSpPr>
            <p:grpSpPr>
              <a:xfrm>
                <a:off x="2809496" y="2300065"/>
                <a:ext cx="6684964" cy="3794863"/>
                <a:chOff x="0" y="0"/>
                <a:chExt cx="2261334" cy="1283694"/>
              </a:xfrm>
            </p:grpSpPr>
            <p:sp>
              <p:nvSpPr>
                <p:cNvPr id="76" name="Freeform 3"/>
                <p:cNvSpPr/>
                <p:nvPr/>
              </p:nvSpPr>
              <p:spPr>
                <a:xfrm>
                  <a:off x="0" y="0"/>
                  <a:ext cx="2261334" cy="1283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334" h="1283695">
                      <a:moveTo>
                        <a:pt x="2136873" y="1283694"/>
                      </a:moveTo>
                      <a:lnTo>
                        <a:pt x="124460" y="1283694"/>
                      </a:lnTo>
                      <a:cubicBezTo>
                        <a:pt x="55880" y="1283694"/>
                        <a:pt x="0" y="1227814"/>
                        <a:pt x="0" y="115923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2136874" y="0"/>
                      </a:lnTo>
                      <a:cubicBezTo>
                        <a:pt x="2205454" y="0"/>
                        <a:pt x="2261334" y="55880"/>
                        <a:pt x="2261334" y="124460"/>
                      </a:cubicBezTo>
                      <a:lnTo>
                        <a:pt x="2261334" y="1159235"/>
                      </a:lnTo>
                      <a:cubicBezTo>
                        <a:pt x="2261334" y="1227814"/>
                        <a:pt x="2205454" y="1283695"/>
                        <a:pt x="2136874" y="12836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grpSp>
            <p:nvGrpSpPr>
              <p:cNvPr id="77" name="Group 4"/>
              <p:cNvGrpSpPr/>
              <p:nvPr/>
            </p:nvGrpSpPr>
            <p:grpSpPr>
              <a:xfrm>
                <a:off x="2809496" y="1797766"/>
                <a:ext cx="6684964" cy="827659"/>
                <a:chOff x="0" y="0"/>
                <a:chExt cx="5334019" cy="660400"/>
              </a:xfrm>
            </p:grpSpPr>
            <p:sp>
              <p:nvSpPr>
                <p:cNvPr id="78" name="Freeform 5"/>
                <p:cNvSpPr/>
                <p:nvPr/>
              </p:nvSpPr>
              <p:spPr>
                <a:xfrm>
                  <a:off x="0" y="0"/>
                  <a:ext cx="5334019" cy="66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19" h="660400">
                      <a:moveTo>
                        <a:pt x="5209559" y="660400"/>
                      </a:moveTo>
                      <a:lnTo>
                        <a:pt x="124460" y="660400"/>
                      </a:lnTo>
                      <a:cubicBezTo>
                        <a:pt x="55880" y="660400"/>
                        <a:pt x="0" y="604520"/>
                        <a:pt x="0" y="53594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209559" y="0"/>
                      </a:lnTo>
                      <a:cubicBezTo>
                        <a:pt x="5278139" y="0"/>
                        <a:pt x="5334019" y="55880"/>
                        <a:pt x="5334019" y="124460"/>
                      </a:cubicBezTo>
                      <a:lnTo>
                        <a:pt x="5334019" y="535940"/>
                      </a:lnTo>
                      <a:cubicBezTo>
                        <a:pt x="5334019" y="604520"/>
                        <a:pt x="5278139" y="660400"/>
                        <a:pt x="5209559" y="660400"/>
                      </a:cubicBezTo>
                      <a:close/>
                    </a:path>
                  </a:pathLst>
                </a:custGeom>
                <a:solidFill>
                  <a:srgbClr val="699FFC"/>
                </a:solidFill>
              </p:spPr>
            </p:sp>
          </p:grpSp>
          <p:pic>
            <p:nvPicPr>
              <p:cNvPr id="79" name="Picture 6"/>
              <p:cNvPicPr>
                <a:picLocks noChangeAspect="1"/>
              </p:cNvPicPr>
              <p:nvPr/>
            </p:nvPicPr>
            <p:blipFill>
              <a:blip r:embed="rId12"/>
              <a:srcRect b="3520"/>
              <a:stretch>
                <a:fillRect/>
              </a:stretch>
            </p:blipFill>
            <p:spPr>
              <a:xfrm>
                <a:off x="3279386" y="2675577"/>
                <a:ext cx="5745184" cy="3298966"/>
              </a:xfrm>
              <a:prstGeom prst="rect">
                <a:avLst/>
              </a:prstGeom>
            </p:spPr>
          </p:pic>
        </p:grpSp>
        <p:sp>
          <p:nvSpPr>
            <p:cNvPr id="99" name="TextBox 26"/>
            <p:cNvSpPr txBox="1"/>
            <p:nvPr/>
          </p:nvSpPr>
          <p:spPr>
            <a:xfrm>
              <a:off x="4308038" y="1982996"/>
              <a:ext cx="3687880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-60" dirty="0">
                  <a:solidFill>
                    <a:srgbClr val="FFFFFF"/>
                  </a:solidFill>
                  <a:latin typeface="Montserrat Semi-Bold"/>
                </a:rPr>
                <a:t>НОМЕНКЛАТУРА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09496" y="6759362"/>
            <a:ext cx="6684964" cy="3306010"/>
            <a:chOff x="2809496" y="6759362"/>
            <a:chExt cx="6684964" cy="330601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809496" y="6759362"/>
              <a:ext cx="6684964" cy="3306010"/>
              <a:chOff x="2809496" y="6759362"/>
              <a:chExt cx="6684964" cy="3306010"/>
            </a:xfrm>
          </p:grpSpPr>
          <p:grpSp>
            <p:nvGrpSpPr>
              <p:cNvPr id="83" name="Group 10"/>
              <p:cNvGrpSpPr/>
              <p:nvPr/>
            </p:nvGrpSpPr>
            <p:grpSpPr>
              <a:xfrm>
                <a:off x="2809496" y="7236759"/>
                <a:ext cx="6684964" cy="2828613"/>
                <a:chOff x="0" y="0"/>
                <a:chExt cx="2261334" cy="956839"/>
              </a:xfrm>
            </p:grpSpPr>
            <p:sp>
              <p:nvSpPr>
                <p:cNvPr id="84" name="Freeform 11"/>
                <p:cNvSpPr/>
                <p:nvPr/>
              </p:nvSpPr>
              <p:spPr>
                <a:xfrm>
                  <a:off x="0" y="0"/>
                  <a:ext cx="2261334" cy="956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334" h="956839">
                      <a:moveTo>
                        <a:pt x="2136873" y="956839"/>
                      </a:moveTo>
                      <a:lnTo>
                        <a:pt x="124460" y="956839"/>
                      </a:lnTo>
                      <a:cubicBezTo>
                        <a:pt x="55880" y="956839"/>
                        <a:pt x="0" y="900959"/>
                        <a:pt x="0" y="832379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2136874" y="0"/>
                      </a:lnTo>
                      <a:cubicBezTo>
                        <a:pt x="2205454" y="0"/>
                        <a:pt x="2261334" y="55880"/>
                        <a:pt x="2261334" y="124460"/>
                      </a:cubicBezTo>
                      <a:lnTo>
                        <a:pt x="2261334" y="832379"/>
                      </a:lnTo>
                      <a:cubicBezTo>
                        <a:pt x="2261334" y="900959"/>
                        <a:pt x="2205454" y="956839"/>
                        <a:pt x="2136874" y="9568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pic>
            <p:nvPicPr>
              <p:cNvPr id="85" name="Picture 12"/>
              <p:cNvPicPr>
                <a:picLocks noChangeAspect="1"/>
              </p:cNvPicPr>
              <p:nvPr/>
            </p:nvPicPr>
            <p:blipFill>
              <a:blip r:embed="rId13"/>
              <a:srcRect l="4338" r="4862" b="31470"/>
              <a:stretch>
                <a:fillRect/>
              </a:stretch>
            </p:blipFill>
            <p:spPr>
              <a:xfrm>
                <a:off x="3265866" y="7606071"/>
                <a:ext cx="5712219" cy="2343278"/>
              </a:xfrm>
              <a:prstGeom prst="rect">
                <a:avLst/>
              </a:prstGeom>
            </p:spPr>
          </p:pic>
          <p:grpSp>
            <p:nvGrpSpPr>
              <p:cNvPr id="92" name="Group 19"/>
              <p:cNvGrpSpPr/>
              <p:nvPr/>
            </p:nvGrpSpPr>
            <p:grpSpPr>
              <a:xfrm>
                <a:off x="2809496" y="6759362"/>
                <a:ext cx="6684964" cy="827659"/>
                <a:chOff x="0" y="0"/>
                <a:chExt cx="5334019" cy="660400"/>
              </a:xfrm>
            </p:grpSpPr>
            <p:sp>
              <p:nvSpPr>
                <p:cNvPr id="93" name="Freeform 20"/>
                <p:cNvSpPr/>
                <p:nvPr/>
              </p:nvSpPr>
              <p:spPr>
                <a:xfrm>
                  <a:off x="0" y="0"/>
                  <a:ext cx="5334019" cy="66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19" h="660400">
                      <a:moveTo>
                        <a:pt x="5209559" y="660400"/>
                      </a:moveTo>
                      <a:lnTo>
                        <a:pt x="124460" y="660400"/>
                      </a:lnTo>
                      <a:cubicBezTo>
                        <a:pt x="55880" y="660400"/>
                        <a:pt x="0" y="604520"/>
                        <a:pt x="0" y="53594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209559" y="0"/>
                      </a:lnTo>
                      <a:cubicBezTo>
                        <a:pt x="5278139" y="0"/>
                        <a:pt x="5334019" y="55880"/>
                        <a:pt x="5334019" y="124460"/>
                      </a:cubicBezTo>
                      <a:lnTo>
                        <a:pt x="5334019" y="535940"/>
                      </a:lnTo>
                      <a:cubicBezTo>
                        <a:pt x="5334019" y="604520"/>
                        <a:pt x="5278139" y="660400"/>
                        <a:pt x="5209559" y="660400"/>
                      </a:cubicBezTo>
                      <a:close/>
                    </a:path>
                  </a:pathLst>
                </a:custGeom>
                <a:solidFill>
                  <a:srgbClr val="699FFC"/>
                </a:solidFill>
              </p:spPr>
            </p:sp>
          </p:grpSp>
        </p:grpSp>
        <p:sp>
          <p:nvSpPr>
            <p:cNvPr id="100" name="TextBox 27"/>
            <p:cNvSpPr txBox="1"/>
            <p:nvPr/>
          </p:nvSpPr>
          <p:spPr>
            <a:xfrm>
              <a:off x="4308038" y="6944592"/>
              <a:ext cx="3687880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-60" dirty="0">
                  <a:solidFill>
                    <a:srgbClr val="FFFFFF"/>
                  </a:solidFill>
                  <a:latin typeface="Montserrat Semi-Bold"/>
                </a:rPr>
                <a:t>ПЕРЕЧНИ</a:t>
              </a:r>
            </a:p>
          </p:txBody>
        </p:sp>
      </p:grpSp>
      <p:sp>
        <p:nvSpPr>
          <p:cNvPr id="101" name="TextBox 28"/>
          <p:cNvSpPr txBox="1"/>
          <p:nvPr/>
        </p:nvSpPr>
        <p:spPr>
          <a:xfrm>
            <a:off x="0" y="4171737"/>
            <a:ext cx="28933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spc="-40" dirty="0" smtClean="0">
                <a:solidFill>
                  <a:srgbClr val="6BCB42"/>
                </a:solidFill>
                <a:latin typeface="Montserrat Semi-Bold"/>
              </a:rPr>
              <a:t>составление</a:t>
            </a:r>
          </a:p>
          <a:p>
            <a:pPr algn="ctr">
              <a:lnSpc>
                <a:spcPts val="2400"/>
              </a:lnSpc>
            </a:pPr>
            <a:r>
              <a:rPr lang="ru-RU" sz="2000" spc="-40" dirty="0" smtClean="0">
                <a:solidFill>
                  <a:srgbClr val="6BCB42"/>
                </a:solidFill>
                <a:latin typeface="Montserrat Semi-Bold"/>
              </a:rPr>
              <a:t>согласование</a:t>
            </a:r>
          </a:p>
          <a:p>
            <a:pPr algn="ctr">
              <a:lnSpc>
                <a:spcPts val="2400"/>
              </a:lnSpc>
            </a:pPr>
            <a:r>
              <a:rPr lang="ru-RU" sz="2000" spc="-40" dirty="0">
                <a:solidFill>
                  <a:srgbClr val="6BCB42"/>
                </a:solidFill>
                <a:latin typeface="Montserrat Semi-Bold"/>
              </a:rPr>
              <a:t>у</a:t>
            </a:r>
            <a:r>
              <a:rPr lang="ru-RU" sz="2000" spc="-40" dirty="0" smtClean="0">
                <a:solidFill>
                  <a:srgbClr val="6BCB42"/>
                </a:solidFill>
                <a:latin typeface="Montserrat Semi-Bold"/>
              </a:rPr>
              <a:t>тверждение</a:t>
            </a:r>
          </a:p>
        </p:txBody>
      </p:sp>
      <p:sp>
        <p:nvSpPr>
          <p:cNvPr id="102" name="TextBox 29"/>
          <p:cNvSpPr txBox="1"/>
          <p:nvPr/>
        </p:nvSpPr>
        <p:spPr>
          <a:xfrm>
            <a:off x="15331632" y="6531211"/>
            <a:ext cx="310974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spc="-40" dirty="0" smtClean="0">
                <a:solidFill>
                  <a:srgbClr val="6BCB42"/>
                </a:solidFill>
                <a:latin typeface="Montserrat Semi-Bold"/>
              </a:rPr>
              <a:t>составление</a:t>
            </a:r>
            <a:endParaRPr lang="ru-RU" sz="2000" spc="-40" dirty="0">
              <a:solidFill>
                <a:srgbClr val="6BCB42"/>
              </a:solidFill>
              <a:latin typeface="Montserrat Semi-Bold"/>
            </a:endParaRPr>
          </a:p>
          <a:p>
            <a:pPr algn="ctr">
              <a:lnSpc>
                <a:spcPts val="2400"/>
              </a:lnSpc>
            </a:pPr>
            <a:r>
              <a:rPr lang="ru-RU" sz="2000" spc="-40" dirty="0" smtClean="0">
                <a:solidFill>
                  <a:srgbClr val="6BCB42"/>
                </a:solidFill>
                <a:latin typeface="Montserrat Semi-Bold"/>
              </a:rPr>
              <a:t>согласование</a:t>
            </a:r>
            <a:endParaRPr lang="ru-RU" sz="2000" spc="-40" dirty="0">
              <a:solidFill>
                <a:srgbClr val="6BCB42"/>
              </a:solidFill>
              <a:latin typeface="Montserrat Semi-Bold"/>
            </a:endParaRPr>
          </a:p>
          <a:p>
            <a:pPr algn="ctr">
              <a:lnSpc>
                <a:spcPts val="2400"/>
              </a:lnSpc>
            </a:pPr>
            <a:r>
              <a:rPr lang="ru-RU" sz="2000" spc="-40" dirty="0" smtClean="0">
                <a:solidFill>
                  <a:srgbClr val="6BCB42"/>
                </a:solidFill>
                <a:latin typeface="Montserrat Semi-Bold"/>
              </a:rPr>
              <a:t>утверждение</a:t>
            </a:r>
            <a:endParaRPr lang="ru-RU" sz="2000" spc="-40" dirty="0">
              <a:solidFill>
                <a:srgbClr val="6BCB42"/>
              </a:solidFill>
              <a:latin typeface="Montserrat Semi-Bold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577494" y="6759362"/>
            <a:ext cx="3833705" cy="1741161"/>
            <a:chOff x="9577494" y="6759362"/>
            <a:chExt cx="3833705" cy="1741161"/>
          </a:xfrm>
        </p:grpSpPr>
        <p:grpSp>
          <p:nvGrpSpPr>
            <p:cNvPr id="103" name="Group 30"/>
            <p:cNvGrpSpPr/>
            <p:nvPr/>
          </p:nvGrpSpPr>
          <p:grpSpPr>
            <a:xfrm>
              <a:off x="9577494" y="6759362"/>
              <a:ext cx="3833705" cy="1741161"/>
              <a:chOff x="0" y="0"/>
              <a:chExt cx="1860219" cy="844859"/>
            </a:xfrm>
          </p:grpSpPr>
          <p:sp>
            <p:nvSpPr>
              <p:cNvPr id="104" name="Freeform 31"/>
              <p:cNvSpPr/>
              <p:nvPr/>
            </p:nvSpPr>
            <p:spPr>
              <a:xfrm>
                <a:off x="0" y="0"/>
                <a:ext cx="1860219" cy="844859"/>
              </a:xfrm>
              <a:custGeom>
                <a:avLst/>
                <a:gdLst/>
                <a:ahLst/>
                <a:cxnLst/>
                <a:rect l="l" t="t" r="r" b="b"/>
                <a:pathLst>
                  <a:path w="2043737" h="844859">
                    <a:moveTo>
                      <a:pt x="1740327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348637"/>
                    </a:cubicBezTo>
                    <a:cubicBezTo>
                      <a:pt x="0" y="519828"/>
                      <a:pt x="66279" y="614969"/>
                      <a:pt x="162037" y="659110"/>
                    </a:cubicBezTo>
                    <a:lnTo>
                      <a:pt x="162037" y="844859"/>
                    </a:lnTo>
                    <a:lnTo>
                      <a:pt x="353844" y="685391"/>
                    </a:lnTo>
                    <a:lnTo>
                      <a:pt x="1740327" y="685391"/>
                    </a:lnTo>
                    <a:cubicBezTo>
                      <a:pt x="1917288" y="685391"/>
                      <a:pt x="2043725" y="561879"/>
                      <a:pt x="2043725" y="348606"/>
                    </a:cubicBezTo>
                    <a:cubicBezTo>
                      <a:pt x="2043737" y="123512"/>
                      <a:pt x="1917288" y="0"/>
                      <a:pt x="1740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5" name="TextBox 32"/>
              <p:cNvSpPr txBox="1"/>
              <p:nvPr/>
            </p:nvSpPr>
            <p:spPr>
              <a:xfrm>
                <a:off x="0" y="0"/>
                <a:ext cx="812800" cy="520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106" name="TextBox 33"/>
            <p:cNvSpPr txBox="1"/>
            <p:nvPr/>
          </p:nvSpPr>
          <p:spPr>
            <a:xfrm>
              <a:off x="10169558" y="6855310"/>
              <a:ext cx="2887574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000" spc="-40" dirty="0" smtClean="0">
                  <a:solidFill>
                    <a:srgbClr val="649FFF"/>
                  </a:solidFill>
                  <a:latin typeface="Montserrat Semi-Bold"/>
                </a:rPr>
                <a:t>типовые</a:t>
              </a:r>
              <a:endParaRPr lang="en-US" sz="2000" spc="-40" dirty="0">
                <a:solidFill>
                  <a:srgbClr val="649FFF"/>
                </a:solidFill>
                <a:latin typeface="Montserrat Semi-Bold"/>
              </a:endParaRPr>
            </a:p>
            <a:p>
              <a:pPr>
                <a:lnSpc>
                  <a:spcPts val="2400"/>
                </a:lnSpc>
              </a:pPr>
              <a:r>
                <a:rPr lang="ru-RU" sz="2000" spc="-40" dirty="0">
                  <a:solidFill>
                    <a:srgbClr val="649FFF"/>
                  </a:solidFill>
                  <a:latin typeface="Montserrat Semi-Bold"/>
                </a:rPr>
                <a:t>в</a:t>
              </a:r>
              <a:r>
                <a:rPr lang="ru-RU" sz="2000" spc="-40" dirty="0" smtClean="0">
                  <a:solidFill>
                    <a:srgbClr val="649FFF"/>
                  </a:solidFill>
                  <a:latin typeface="Montserrat Semi-Bold"/>
                </a:rPr>
                <a:t>едомственные</a:t>
              </a:r>
              <a:endParaRPr lang="en-US" sz="2000" spc="-40" dirty="0">
                <a:solidFill>
                  <a:srgbClr val="649FFF"/>
                </a:solidFill>
                <a:latin typeface="Montserrat Semi-Bold"/>
              </a:endParaRPr>
            </a:p>
            <a:p>
              <a:pPr>
                <a:lnSpc>
                  <a:spcPts val="2400"/>
                </a:lnSpc>
              </a:pPr>
              <a:r>
                <a:rPr lang="ru-RU" sz="2000" spc="-40" dirty="0" smtClean="0">
                  <a:solidFill>
                    <a:srgbClr val="649FFF"/>
                  </a:solidFill>
                  <a:latin typeface="Montserrat Semi-Bold"/>
                </a:rPr>
                <a:t>иные нормативные документы</a:t>
              </a:r>
              <a:endParaRPr lang="en-US" sz="2000" spc="-40" dirty="0">
                <a:solidFill>
                  <a:srgbClr val="649FFF"/>
                </a:solidFill>
                <a:latin typeface="Montserrat Semi-Bold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2654550" y="212172"/>
            <a:ext cx="4007427" cy="1741161"/>
            <a:chOff x="12654550" y="212172"/>
            <a:chExt cx="4007427" cy="1741161"/>
          </a:xfrm>
        </p:grpSpPr>
        <p:sp>
          <p:nvSpPr>
            <p:cNvPr id="96" name="Freeform 23"/>
            <p:cNvSpPr/>
            <p:nvPr/>
          </p:nvSpPr>
          <p:spPr>
            <a:xfrm>
              <a:off x="12654550" y="212172"/>
              <a:ext cx="4007427" cy="1741161"/>
            </a:xfrm>
            <a:custGeom>
              <a:avLst/>
              <a:gdLst/>
              <a:ahLst/>
              <a:cxnLst/>
              <a:rect l="l" t="t" r="r" b="b"/>
              <a:pathLst>
                <a:path w="2162896" h="844859">
                  <a:moveTo>
                    <a:pt x="1857456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48637"/>
                  </a:cubicBezTo>
                  <a:cubicBezTo>
                    <a:pt x="0" y="519828"/>
                    <a:pt x="66279" y="614969"/>
                    <a:pt x="162037" y="659110"/>
                  </a:cubicBezTo>
                  <a:lnTo>
                    <a:pt x="162037" y="844859"/>
                  </a:lnTo>
                  <a:lnTo>
                    <a:pt x="353844" y="685391"/>
                  </a:lnTo>
                  <a:lnTo>
                    <a:pt x="1857456" y="685391"/>
                  </a:lnTo>
                  <a:cubicBezTo>
                    <a:pt x="2036447" y="685391"/>
                    <a:pt x="2162884" y="561879"/>
                    <a:pt x="2162884" y="348606"/>
                  </a:cubicBezTo>
                  <a:cubicBezTo>
                    <a:pt x="2162896" y="123512"/>
                    <a:pt x="2036447" y="0"/>
                    <a:pt x="1857456" y="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07" name="TextBox 34"/>
            <p:cNvSpPr txBox="1"/>
            <p:nvPr/>
          </p:nvSpPr>
          <p:spPr>
            <a:xfrm>
              <a:off x="13129903" y="349966"/>
              <a:ext cx="3329297" cy="1219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000" spc="-40" dirty="0" smtClean="0">
                  <a:solidFill>
                    <a:srgbClr val="649FFF"/>
                  </a:solidFill>
                  <a:latin typeface="Montserrat Semi-Bold"/>
                </a:rPr>
                <a:t>постоянного хранения</a:t>
              </a:r>
              <a:endParaRPr lang="en-US" sz="2000" spc="-40" dirty="0">
                <a:solidFill>
                  <a:srgbClr val="649FFF"/>
                </a:solidFill>
                <a:latin typeface="Montserrat Semi-Bold"/>
              </a:endParaRPr>
            </a:p>
            <a:p>
              <a:pPr>
                <a:lnSpc>
                  <a:spcPts val="2400"/>
                </a:lnSpc>
              </a:pPr>
              <a:r>
                <a:rPr lang="ru-RU" sz="2000" spc="-40" dirty="0" smtClean="0">
                  <a:solidFill>
                    <a:srgbClr val="649FFF"/>
                  </a:solidFill>
                  <a:latin typeface="Montserrat Semi-Bold"/>
                </a:rPr>
                <a:t>временного хранения</a:t>
              </a:r>
              <a:endParaRPr lang="en-US" sz="2000" spc="-40" dirty="0">
                <a:solidFill>
                  <a:srgbClr val="649FFF"/>
                </a:solidFill>
                <a:latin typeface="Montserrat Semi-Bold"/>
              </a:endParaRPr>
            </a:p>
            <a:p>
              <a:pPr>
                <a:lnSpc>
                  <a:spcPts val="2400"/>
                </a:lnSpc>
              </a:pPr>
              <a:r>
                <a:rPr lang="ru-RU" sz="2000" spc="-40" dirty="0" smtClean="0">
                  <a:solidFill>
                    <a:srgbClr val="649FFF"/>
                  </a:solidFill>
                  <a:latin typeface="Montserrat Semi-Bold"/>
                </a:rPr>
                <a:t>по личному составу</a:t>
              </a:r>
              <a:endParaRPr lang="en-US" sz="2000" spc="-40" dirty="0">
                <a:solidFill>
                  <a:srgbClr val="649FFF"/>
                </a:solidFill>
                <a:latin typeface="Montserrat Semi-Bold"/>
              </a:endParaRPr>
            </a:p>
            <a:p>
              <a:pPr>
                <a:lnSpc>
                  <a:spcPts val="2400"/>
                </a:lnSpc>
              </a:pPr>
              <a:r>
                <a:rPr lang="ru-RU" sz="2000" spc="-40" dirty="0" smtClean="0">
                  <a:solidFill>
                    <a:srgbClr val="649FFF"/>
                  </a:solidFill>
                  <a:latin typeface="Montserrat Semi-Bold"/>
                </a:rPr>
                <a:t>на уничтожение</a:t>
              </a:r>
              <a:endParaRPr lang="en-US" sz="2000" spc="-40" dirty="0">
                <a:solidFill>
                  <a:srgbClr val="649FFF"/>
                </a:solidFill>
                <a:latin typeface="Montserrat Semi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9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97" y="1130424"/>
            <a:ext cx="15121771" cy="90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3" y="1137989"/>
            <a:ext cx="14480565" cy="880918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 bwMode="auto">
          <a:xfrm>
            <a:off x="970611" y="342900"/>
            <a:ext cx="1649284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  <a:defRPr/>
            </a:pPr>
            <a:r>
              <a:rPr lang="ru-RU" sz="5200" spc="-103" dirty="0">
                <a:solidFill>
                  <a:srgbClr val="393737"/>
                </a:solidFill>
                <a:latin typeface="Montserrat Semi-Bold"/>
              </a:rPr>
              <a:t>Составление номенклатуры в организации</a:t>
            </a:r>
            <a:r>
              <a:rPr lang="en-US" sz="5200" spc="-103" dirty="0">
                <a:solidFill>
                  <a:srgbClr val="393737"/>
                </a:solidFill>
                <a:latin typeface="Montserrat Semi-Bold"/>
              </a:rPr>
              <a:t>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97" y="1151479"/>
            <a:ext cx="15051016" cy="89578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91" y="1145554"/>
            <a:ext cx="14480565" cy="90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61" y="1096334"/>
            <a:ext cx="15121772" cy="9000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 bwMode="auto">
          <a:xfrm>
            <a:off x="2235683" y="3619500"/>
            <a:ext cx="14147317" cy="1295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652967" flipH="1">
            <a:off x="1892329" y="5073778"/>
            <a:ext cx="1537661" cy="1040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42593"/>
          <a:stretch/>
        </p:blipFill>
        <p:spPr>
          <a:xfrm>
            <a:off x="2845195" y="1714501"/>
            <a:ext cx="12743678" cy="398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1A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рямоугольник 24"/>
          <p:cNvSpPr/>
          <p:nvPr/>
        </p:nvSpPr>
        <p:spPr bwMode="auto">
          <a:xfrm>
            <a:off x="2235682" y="6819900"/>
            <a:ext cx="14147317" cy="685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auto">
          <a:xfrm rot="15928200" flipH="1">
            <a:off x="15543733" y="3676272"/>
            <a:ext cx="1537661" cy="1040081"/>
          </a:xfrm>
          <a:prstGeom prst="rect">
            <a:avLst/>
          </a:prstGeom>
        </p:spPr>
      </p:pic>
      <p:pic>
        <p:nvPicPr>
          <p:cNvPr id="41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auto">
          <a:xfrm rot="15705931" flipH="1">
            <a:off x="15504113" y="5601796"/>
            <a:ext cx="1537661" cy="950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b="52963"/>
          <a:stretch/>
        </p:blipFill>
        <p:spPr>
          <a:xfrm>
            <a:off x="2849313" y="2476500"/>
            <a:ext cx="12753327" cy="316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1A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Прямоугольник 27"/>
          <p:cNvSpPr/>
          <p:nvPr/>
        </p:nvSpPr>
        <p:spPr bwMode="auto">
          <a:xfrm>
            <a:off x="2235681" y="5658934"/>
            <a:ext cx="14147317" cy="7229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872792" flipH="1">
            <a:off x="15525519" y="4402426"/>
            <a:ext cx="1537661" cy="1040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52222"/>
          <a:stretch/>
        </p:blipFill>
        <p:spPr>
          <a:xfrm>
            <a:off x="2857307" y="2411471"/>
            <a:ext cx="12834413" cy="3234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1A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Прямоугольник 28"/>
          <p:cNvSpPr/>
          <p:nvPr/>
        </p:nvSpPr>
        <p:spPr bwMode="auto">
          <a:xfrm>
            <a:off x="2235680" y="4914899"/>
            <a:ext cx="14147317" cy="7802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235679" y="7494356"/>
            <a:ext cx="14147317" cy="13619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8518"/>
          <a:stretch/>
        </p:blipFill>
        <p:spPr>
          <a:xfrm>
            <a:off x="2843876" y="1714433"/>
            <a:ext cx="12866157" cy="5124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1A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3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319932" y="5382599"/>
            <a:ext cx="3388087" cy="3159474"/>
            <a:chOff x="5322560" y="5641626"/>
            <a:chExt cx="3388087" cy="2759418"/>
          </a:xfrm>
          <a:solidFill>
            <a:schemeClr val="bg1"/>
          </a:solidFill>
        </p:grpSpPr>
        <p:grpSp>
          <p:nvGrpSpPr>
            <p:cNvPr id="11" name="Group 11"/>
            <p:cNvGrpSpPr/>
            <p:nvPr/>
          </p:nvGrpSpPr>
          <p:grpSpPr>
            <a:xfrm>
              <a:off x="5322560" y="5641626"/>
              <a:ext cx="3388087" cy="2759418"/>
              <a:chOff x="0" y="0"/>
              <a:chExt cx="1097435" cy="893803"/>
            </a:xfrm>
            <a:grpFill/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551177" y="5997163"/>
              <a:ext cx="2892770" cy="19600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529"/>
                </a:lnSpc>
                <a:defRPr sz="2500" spc="-81">
                  <a:solidFill>
                    <a:srgbClr val="393737"/>
                  </a:solidFill>
                  <a:latin typeface="Montserrat Semi-Bold"/>
                </a:defRPr>
              </a:lvl1pPr>
            </a:lstStyle>
            <a:p>
              <a:r>
                <a:rPr lang="ru-RU" dirty="0" smtClean="0">
                  <a:solidFill>
                    <a:srgbClr val="92D050"/>
                  </a:solidFill>
                </a:rPr>
                <a:t>Отсутствие ошибок</a:t>
              </a:r>
              <a:r>
                <a:rPr lang="en-US" dirty="0" smtClean="0">
                  <a:solidFill>
                    <a:srgbClr val="92D050"/>
                  </a:solidFill>
                </a:rPr>
                <a:t> </a:t>
              </a:r>
              <a:r>
                <a:rPr lang="en-US" dirty="0"/>
                <a:t>при определении сроков хранения дел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608507" y="5382599"/>
            <a:ext cx="3388087" cy="3159474"/>
            <a:chOff x="9611135" y="5641626"/>
            <a:chExt cx="3388087" cy="2759418"/>
          </a:xfrm>
        </p:grpSpPr>
        <p:grpSp>
          <p:nvGrpSpPr>
            <p:cNvPr id="13" name="Group 13"/>
            <p:cNvGrpSpPr/>
            <p:nvPr/>
          </p:nvGrpSpPr>
          <p:grpSpPr>
            <a:xfrm>
              <a:off x="9611135" y="5641626"/>
              <a:ext cx="3388087" cy="2759418"/>
              <a:chOff x="-1421" y="0"/>
              <a:chExt cx="1097435" cy="8938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421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9852922" y="5960453"/>
              <a:ext cx="2892770" cy="11760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529"/>
                </a:lnSpc>
                <a:defRPr sz="2500" spc="-81">
                  <a:solidFill>
                    <a:srgbClr val="393737"/>
                  </a:solidFill>
                  <a:latin typeface="Montserrat Semi-Bold"/>
                </a:defRPr>
              </a:lvl1pPr>
            </a:lstStyle>
            <a:p>
              <a:r>
                <a:rPr lang="ru-RU" dirty="0" smtClean="0">
                  <a:solidFill>
                    <a:srgbClr val="92D050"/>
                  </a:solidFill>
                </a:rPr>
                <a:t>Правильное распределение </a:t>
              </a:r>
              <a:r>
                <a:rPr lang="en-US" dirty="0" smtClean="0"/>
                <a:t>дел </a:t>
              </a:r>
              <a:r>
                <a:rPr lang="en-US" dirty="0"/>
                <a:t>по </a:t>
              </a:r>
              <a:r>
                <a:rPr lang="en-US" dirty="0" smtClean="0"/>
                <a:t>описям</a:t>
              </a:r>
              <a:endParaRPr lang="en-US"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14400" y="687236"/>
            <a:ext cx="15391234" cy="73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</a:pPr>
            <a:r>
              <a:rPr lang="ru-RU" sz="4400" spc="-103" dirty="0" smtClean="0">
                <a:solidFill>
                  <a:srgbClr val="393737"/>
                </a:solidFill>
                <a:latin typeface="Montserrat Semi-Bold"/>
              </a:rPr>
              <a:t>Результаты внедрения «Находка-Сфера»</a:t>
            </a:r>
            <a:r>
              <a:rPr lang="en-US" sz="4400" spc="-103" dirty="0" smtClean="0">
                <a:solidFill>
                  <a:srgbClr val="393737"/>
                </a:solidFill>
                <a:latin typeface="Montserrat Semi-Bold"/>
              </a:rPr>
              <a:t>:</a:t>
            </a:r>
            <a:endParaRPr lang="en-US" sz="4400" spc="-103" dirty="0">
              <a:solidFill>
                <a:srgbClr val="393737"/>
              </a:solidFill>
              <a:latin typeface="Montserrat Semi-Bold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26072" y="5382599"/>
            <a:ext cx="3388087" cy="3159474"/>
            <a:chOff x="1028700" y="5641626"/>
            <a:chExt cx="3388087" cy="2759418"/>
          </a:xfrm>
          <a:solidFill>
            <a:schemeClr val="bg1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028700" y="5641626"/>
              <a:ext cx="3388087" cy="2759418"/>
              <a:chOff x="0" y="0"/>
              <a:chExt cx="1097435" cy="893803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276358" y="5997163"/>
              <a:ext cx="2892770" cy="156803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lvl="0" indent="0" algn="ctr">
                <a:lnSpc>
                  <a:spcPts val="3529"/>
                </a:lnSpc>
              </a:pPr>
              <a:r>
                <a:rPr lang="ru-RU" sz="2500" spc="-81" dirty="0" smtClean="0">
                  <a:solidFill>
                    <a:srgbClr val="393737"/>
                  </a:solidFill>
                  <a:latin typeface="Montserrat Semi-Bold"/>
                </a:rPr>
                <a:t>Создание номенклатур </a:t>
              </a:r>
              <a:r>
                <a:rPr lang="ru-RU" sz="2500" spc="-81" dirty="0" smtClean="0">
                  <a:solidFill>
                    <a:srgbClr val="92D050"/>
                  </a:solidFill>
                  <a:latin typeface="Montserrat Semi-Bold"/>
                </a:rPr>
                <a:t>в соответствии </a:t>
              </a:r>
              <a:r>
                <a:rPr lang="ru-RU" sz="2500" spc="-81" dirty="0" smtClean="0">
                  <a:solidFill>
                    <a:srgbClr val="393737"/>
                  </a:solidFill>
                  <a:latin typeface="Montserrat Semi-Bold"/>
                </a:rPr>
                <a:t>с перечнями</a:t>
              </a:r>
              <a:endParaRPr lang="en-US" sz="2500" spc="-81" dirty="0">
                <a:solidFill>
                  <a:srgbClr val="393737"/>
                </a:solidFill>
                <a:latin typeface="Montserrat Semi-Bold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3905856" y="5382600"/>
            <a:ext cx="3388087" cy="3134910"/>
            <a:chOff x="13908484" y="5641626"/>
            <a:chExt cx="3388087" cy="2759418"/>
          </a:xfrm>
        </p:grpSpPr>
        <p:grpSp>
          <p:nvGrpSpPr>
            <p:cNvPr id="15" name="Group 15"/>
            <p:cNvGrpSpPr/>
            <p:nvPr/>
          </p:nvGrpSpPr>
          <p:grpSpPr>
            <a:xfrm>
              <a:off x="13908484" y="5641626"/>
              <a:ext cx="3388087" cy="2759418"/>
              <a:chOff x="0" y="0"/>
              <a:chExt cx="1097435" cy="8938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97435" cy="893803"/>
              </a:xfrm>
              <a:custGeom>
                <a:avLst/>
                <a:gdLst/>
                <a:ahLst/>
                <a:cxnLst/>
                <a:rect l="l" t="t" r="r" b="b"/>
                <a:pathLst>
                  <a:path w="1097435" h="893803">
                    <a:moveTo>
                      <a:pt x="972975" y="893803"/>
                    </a:moveTo>
                    <a:lnTo>
                      <a:pt x="124460" y="893803"/>
                    </a:lnTo>
                    <a:cubicBezTo>
                      <a:pt x="55880" y="893803"/>
                      <a:pt x="0" y="837923"/>
                      <a:pt x="0" y="7693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72975" y="0"/>
                    </a:lnTo>
                    <a:cubicBezTo>
                      <a:pt x="1041555" y="0"/>
                      <a:pt x="1097435" y="55880"/>
                      <a:pt x="1097435" y="124460"/>
                    </a:cubicBezTo>
                    <a:lnTo>
                      <a:pt x="1097435" y="769343"/>
                    </a:lnTo>
                    <a:cubicBezTo>
                      <a:pt x="1097435" y="837923"/>
                      <a:pt x="1041555" y="893803"/>
                      <a:pt x="972975" y="893803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4032313" y="5960453"/>
              <a:ext cx="3140429" cy="214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49"/>
                </a:lnSpc>
              </a:pPr>
              <a:r>
                <a:rPr lang="ru-RU" sz="2500" spc="-81" dirty="0" smtClean="0">
                  <a:solidFill>
                    <a:srgbClr val="92D050"/>
                  </a:solidFill>
                  <a:latin typeface="Montserrat Semi-Bold"/>
                </a:rPr>
                <a:t>Сведение к нулю </a:t>
              </a:r>
              <a:r>
                <a:rPr lang="ru-RU" sz="2500" spc="-81" dirty="0" smtClean="0">
                  <a:solidFill>
                    <a:srgbClr val="393737"/>
                  </a:solidFill>
                  <a:latin typeface="Montserrat Semi-Bold"/>
                </a:rPr>
                <a:t>вероятности </a:t>
              </a:r>
              <a:r>
                <a:rPr lang="ru-RU" sz="2500" spc="-81" dirty="0" smtClean="0">
                  <a:solidFill>
                    <a:srgbClr val="92D050"/>
                  </a:solidFill>
                  <a:latin typeface="Montserrat Semi-Bold"/>
                </a:rPr>
                <a:t>уничтожения</a:t>
              </a:r>
              <a:r>
                <a:rPr lang="ru-RU" sz="2500" spc="-81" dirty="0" smtClean="0">
                  <a:solidFill>
                    <a:srgbClr val="393737"/>
                  </a:solidFill>
                  <a:latin typeface="Montserrat Semi-Bold"/>
                </a:rPr>
                <a:t> ценных документов и наоборот</a:t>
              </a:r>
              <a:endParaRPr lang="en-US" sz="2500" spc="-81" dirty="0">
                <a:solidFill>
                  <a:srgbClr val="393737"/>
                </a:solidFill>
                <a:latin typeface="Montserrat Semi-Bold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124200" y="2380044"/>
            <a:ext cx="11970523" cy="2278388"/>
            <a:chOff x="3124200" y="2380044"/>
            <a:chExt cx="11970523" cy="2278388"/>
          </a:xfrm>
        </p:grpSpPr>
        <p:grpSp>
          <p:nvGrpSpPr>
            <p:cNvPr id="42" name="Group 2"/>
            <p:cNvGrpSpPr/>
            <p:nvPr/>
          </p:nvGrpSpPr>
          <p:grpSpPr>
            <a:xfrm>
              <a:off x="3124200" y="2380044"/>
              <a:ext cx="11970523" cy="2278388"/>
              <a:chOff x="0" y="0"/>
              <a:chExt cx="2585127" cy="737993"/>
            </a:xfrm>
          </p:grpSpPr>
          <p:sp>
            <p:nvSpPr>
              <p:cNvPr id="45" name="Freeform 3"/>
              <p:cNvSpPr/>
              <p:nvPr/>
            </p:nvSpPr>
            <p:spPr>
              <a:xfrm>
                <a:off x="0" y="0"/>
                <a:ext cx="2585127" cy="737993"/>
              </a:xfrm>
              <a:custGeom>
                <a:avLst/>
                <a:gdLst/>
                <a:ahLst/>
                <a:cxnLst/>
                <a:rect l="l" t="t" r="r" b="b"/>
                <a:pathLst>
                  <a:path w="2585127" h="737993">
                    <a:moveTo>
                      <a:pt x="2460667" y="737993"/>
                    </a:moveTo>
                    <a:lnTo>
                      <a:pt x="124460" y="737993"/>
                    </a:lnTo>
                    <a:cubicBezTo>
                      <a:pt x="55880" y="737993"/>
                      <a:pt x="0" y="682113"/>
                      <a:pt x="0" y="61353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60667" y="0"/>
                    </a:lnTo>
                    <a:cubicBezTo>
                      <a:pt x="2529247" y="0"/>
                      <a:pt x="2585127" y="55880"/>
                      <a:pt x="2585127" y="124460"/>
                    </a:cubicBezTo>
                    <a:lnTo>
                      <a:pt x="2585127" y="613533"/>
                    </a:lnTo>
                    <a:cubicBezTo>
                      <a:pt x="2585127" y="682113"/>
                      <a:pt x="2529247" y="737993"/>
                      <a:pt x="2460667" y="73799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" name="Group 13"/>
            <p:cNvGrpSpPr/>
            <p:nvPr/>
          </p:nvGrpSpPr>
          <p:grpSpPr bwMode="auto">
            <a:xfrm>
              <a:off x="11944794" y="3601973"/>
              <a:ext cx="2066939" cy="1034399"/>
              <a:chOff x="0" y="3328"/>
              <a:chExt cx="1491791" cy="743014"/>
            </a:xfrm>
          </p:grpSpPr>
          <p:grpSp>
            <p:nvGrpSpPr>
              <p:cNvPr id="38" name="Group 14"/>
              <p:cNvGrpSpPr>
                <a:grpSpLocks noChangeAspect="1"/>
              </p:cNvGrpSpPr>
              <p:nvPr/>
            </p:nvGrpSpPr>
            <p:grpSpPr bwMode="auto">
              <a:xfrm>
                <a:off x="0" y="3328"/>
                <a:ext cx="1491791" cy="743014"/>
                <a:chOff x="0" y="5667"/>
                <a:chExt cx="2539996" cy="1265093"/>
              </a:xfrm>
            </p:grpSpPr>
            <p:sp>
              <p:nvSpPr>
                <p:cNvPr id="39" name="Freeform 15"/>
                <p:cNvSpPr/>
                <p:nvPr/>
              </p:nvSpPr>
              <p:spPr bwMode="auto">
                <a:xfrm>
                  <a:off x="0" y="5667"/>
                  <a:ext cx="2539996" cy="1264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 extrusionOk="0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82800" y="1264333"/>
                      </a:lnTo>
                      <a:cubicBezTo>
                        <a:pt x="2080799" y="816855"/>
                        <a:pt x="1717483" y="455160"/>
                        <a:pt x="1270000" y="455160"/>
                      </a:cubicBezTo>
                      <a:cubicBezTo>
                        <a:pt x="822517" y="455160"/>
                        <a:pt x="459201" y="816855"/>
                        <a:pt x="457200" y="1264333"/>
                      </a:cubicBezTo>
                      <a:close/>
                    </a:path>
                  </a:pathLst>
                </a:custGeom>
                <a:solidFill>
                  <a:srgbClr val="649FFF"/>
                </a:solidFill>
              </p:spPr>
            </p:sp>
            <p:sp>
              <p:nvSpPr>
                <p:cNvPr id="40" name="Freeform 16"/>
                <p:cNvSpPr/>
                <p:nvPr/>
              </p:nvSpPr>
              <p:spPr bwMode="auto">
                <a:xfrm>
                  <a:off x="1135075" y="1012198"/>
                  <a:ext cx="1279219" cy="258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220" h="258562" extrusionOk="0">
                      <a:moveTo>
                        <a:pt x="146425" y="4324"/>
                      </a:moveTo>
                      <a:cubicBezTo>
                        <a:pt x="101122" y="0"/>
                        <a:pt x="56969" y="20246"/>
                        <a:pt x="30684" y="57396"/>
                      </a:cubicBezTo>
                      <a:cubicBezTo>
                        <a:pt x="4399" y="94546"/>
                        <a:pt x="0" y="142920"/>
                        <a:pt x="19153" y="184202"/>
                      </a:cubicBezTo>
                      <a:cubicBezTo>
                        <a:pt x="38306" y="225484"/>
                        <a:pt x="78084" y="253362"/>
                        <a:pt x="123423" y="257280"/>
                      </a:cubicBezTo>
                      <a:lnTo>
                        <a:pt x="1249935" y="257698"/>
                      </a:lnTo>
                      <a:cubicBezTo>
                        <a:pt x="1258996" y="258562"/>
                        <a:pt x="1267826" y="254513"/>
                        <a:pt x="1273083" y="247083"/>
                      </a:cubicBezTo>
                      <a:cubicBezTo>
                        <a:pt x="1278340" y="239653"/>
                        <a:pt x="1279220" y="229978"/>
                        <a:pt x="1275389" y="221722"/>
                      </a:cubicBezTo>
                      <a:cubicBezTo>
                        <a:pt x="1271559" y="213466"/>
                        <a:pt x="1263603" y="207890"/>
                        <a:pt x="1254536" y="207106"/>
                      </a:cubicBezTo>
                      <a:lnTo>
                        <a:pt x="146425" y="4324"/>
                      </a:lnTo>
                      <a:close/>
                    </a:path>
                  </a:pathLst>
                </a:custGeom>
                <a:solidFill>
                  <a:srgbClr val="646464"/>
                </a:solidFill>
              </p:spPr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565636" y="2793315"/>
              <a:ext cx="11201400" cy="1252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3400" spc="-81" dirty="0">
                  <a:solidFill>
                    <a:srgbClr val="393737"/>
                  </a:solidFill>
                  <a:latin typeface="Montserrat Semi-Bold"/>
                </a:rPr>
                <a:t>Оптимизация процесса работы по обеспечению комплектования </a:t>
              </a:r>
              <a:r>
                <a:rPr lang="ru-RU" sz="3400" spc="-81" dirty="0" smtClean="0">
                  <a:solidFill>
                    <a:srgbClr val="393737"/>
                  </a:solidFill>
                  <a:latin typeface="Montserrat Semi-Bold"/>
                </a:rPr>
                <a:t>документов</a:t>
              </a:r>
              <a:endParaRPr lang="en-US" sz="3400" spc="-81" dirty="0">
                <a:solidFill>
                  <a:srgbClr val="393737"/>
                </a:solidFill>
                <a:latin typeface="Montserrat Semi-Bold"/>
              </a:endParaRPr>
            </a:p>
          </p:txBody>
        </p:sp>
      </p:grpSp>
      <p:pic>
        <p:nvPicPr>
          <p:cNvPr id="33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90894" y="6560461"/>
            <a:ext cx="570775" cy="403694"/>
          </a:xfrm>
          <a:prstGeom prst="rect">
            <a:avLst/>
          </a:prstGeom>
        </p:spPr>
      </p:pic>
      <p:pic>
        <p:nvPicPr>
          <p:cNvPr id="34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80949" y="6564284"/>
            <a:ext cx="570775" cy="40369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165837" y="6564284"/>
            <a:ext cx="570775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371</Words>
  <Application>Microsoft Office PowerPoint</Application>
  <PresentationFormat>Произвольный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Montserrat</vt:lpstr>
      <vt:lpstr>Arial</vt:lpstr>
      <vt:lpstr>Montserrat Semi-Bold</vt:lpstr>
      <vt:lpstr>Montserrat Semi-Bold Bold</vt:lpstr>
      <vt:lpstr>Calibri</vt:lpstr>
      <vt:lpstr>Meiryo UI</vt:lpstr>
      <vt:lpstr>Montserrat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Владимир</dc:title>
  <dc:creator>Юрий Скопин (112)</dc:creator>
  <cp:lastModifiedBy>ЮС</cp:lastModifiedBy>
  <cp:revision>70</cp:revision>
  <dcterms:created xsi:type="dcterms:W3CDTF">2006-08-16T00:00:00Z</dcterms:created>
  <dcterms:modified xsi:type="dcterms:W3CDTF">2023-06-27T08:37:16Z</dcterms:modified>
  <dc:identifier>DAFh9REUmic</dc:identifier>
</cp:coreProperties>
</file>