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21"/>
  </p:notesMasterIdLst>
  <p:sldIdLst>
    <p:sldId id="261" r:id="rId6"/>
    <p:sldId id="274" r:id="rId7"/>
    <p:sldId id="276" r:id="rId8"/>
    <p:sldId id="262" r:id="rId9"/>
    <p:sldId id="263" r:id="rId10"/>
    <p:sldId id="264" r:id="rId11"/>
    <p:sldId id="265" r:id="rId12"/>
    <p:sldId id="266" r:id="rId13"/>
    <p:sldId id="278" r:id="rId14"/>
    <p:sldId id="279" r:id="rId15"/>
    <p:sldId id="280" r:id="rId16"/>
    <p:sldId id="281" r:id="rId17"/>
    <p:sldId id="267" r:id="rId18"/>
    <p:sldId id="282" r:id="rId19"/>
    <p:sldId id="271" r:id="rId20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087691"/>
    <a:srgbClr val="1ECAF2"/>
    <a:srgbClr val="0BA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11" d="100"/>
          <a:sy n="111" d="100"/>
        </p:scale>
        <p:origin x="-63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F726F09-4576-4EE6-AB9B-0A58551A7A92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E774CAA-A817-4CDD-A336-81ABC31FC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3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4CAA-A817-4CDD-A336-81ABC31FCF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2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4CAA-A817-4CDD-A336-81ABC31FCF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4CAA-A817-4CDD-A336-81ABC31FCF2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1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1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2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9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1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3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7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0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9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0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4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48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34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18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46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05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53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11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1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06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36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52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20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81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1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13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51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34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4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4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50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38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52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2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8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9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2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62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8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9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5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51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9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90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46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69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0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7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F27C-AF6D-46B0-BC3A-9F792F3DF1EB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4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55957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87691"/>
                </a:solidFill>
                <a:latin typeface="Constantia" pitchFamily="18" charset="0"/>
                <a:cs typeface="Arial" panose="020B0604020202020204" pitchFamily="34" charset="0"/>
              </a:rPr>
              <a:t>УЧАСТИЕ ГОСУДАРСТВЕННОГО АРХИВА </a:t>
            </a:r>
            <a:endParaRPr lang="ru-RU" sz="2200" b="1" dirty="0" smtClean="0">
              <a:solidFill>
                <a:srgbClr val="087691"/>
              </a:solidFill>
              <a:latin typeface="Constantia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87691"/>
                </a:solidFill>
                <a:latin typeface="Constantia" pitchFamily="18" charset="0"/>
                <a:cs typeface="Arial" panose="020B0604020202020204" pitchFamily="34" charset="0"/>
              </a:rPr>
              <a:t>ВОЛОГОДСКОЙ </a:t>
            </a:r>
            <a:r>
              <a:rPr lang="ru-RU" sz="2200" b="1" dirty="0">
                <a:solidFill>
                  <a:srgbClr val="087691"/>
                </a:solidFill>
                <a:latin typeface="Constantia" pitchFamily="18" charset="0"/>
                <a:cs typeface="Arial" panose="020B0604020202020204" pitchFamily="34" charset="0"/>
              </a:rPr>
              <a:t>ОБЛАСТИ </a:t>
            </a:r>
            <a:endParaRPr lang="ru-RU" sz="2200" b="1" dirty="0" smtClean="0">
              <a:solidFill>
                <a:srgbClr val="087691"/>
              </a:solidFill>
              <a:latin typeface="Constantia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87691"/>
                </a:solidFill>
                <a:latin typeface="Constantia" pitchFamily="18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rgbClr val="087691"/>
                </a:solidFill>
                <a:latin typeface="Constantia" pitchFamily="18" charset="0"/>
                <a:cs typeface="Arial" panose="020B0604020202020204" pitchFamily="34" charset="0"/>
              </a:rPr>
              <a:t>ПАТРИОТИЧЕСКОМ </a:t>
            </a:r>
            <a:r>
              <a:rPr lang="ru-RU" sz="2200" b="1" dirty="0" smtClean="0">
                <a:solidFill>
                  <a:srgbClr val="087691"/>
                </a:solidFill>
                <a:latin typeface="Constantia" pitchFamily="18" charset="0"/>
                <a:cs typeface="Arial" panose="020B0604020202020204" pitchFamily="34" charset="0"/>
              </a:rPr>
              <a:t>ВОСПИТАНИИ ГРАЖДАН</a:t>
            </a:r>
            <a:endParaRPr lang="ru-RU" sz="2200" b="1" dirty="0">
              <a:solidFill>
                <a:srgbClr val="087691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СисАдмин\Desktop\NewLogo\Варианты логотипа\Logo_Final\NewLogoGAV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7672"/>
            <a:ext cx="1781464" cy="7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rgbClr val="08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3316798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Заместитель </a:t>
            </a:r>
            <a:r>
              <a:rPr lang="ru-RU" sz="2000" b="1" dirty="0">
                <a:solidFill>
                  <a:schemeClr val="bg1"/>
                </a:solidFill>
                <a:latin typeface="Constantia" pitchFamily="18" charset="0"/>
              </a:rPr>
              <a:t>директора по научной работе </a:t>
            </a:r>
            <a:endParaRPr lang="ru-RU" sz="20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КАУ </a:t>
            </a:r>
            <a:r>
              <a:rPr lang="ru-RU" sz="2000" b="1" dirty="0">
                <a:solidFill>
                  <a:schemeClr val="bg1"/>
                </a:solidFill>
                <a:latin typeface="Constantia" pitchFamily="18" charset="0"/>
              </a:rPr>
              <a:t>ВО «Государственный архив Вологодской области»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nstantia" pitchFamily="18" charset="0"/>
              </a:rPr>
              <a:t>Болотина </a:t>
            </a:r>
            <a:endParaRPr lang="ru-RU" sz="20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Наталия </a:t>
            </a:r>
            <a:r>
              <a:rPr lang="ru-RU" sz="2000" b="1" dirty="0">
                <a:solidFill>
                  <a:schemeClr val="bg1"/>
                </a:solidFill>
                <a:latin typeface="Constantia" pitchFamily="18" charset="0"/>
              </a:rPr>
              <a:t>Владимировна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780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3527" y="562711"/>
            <a:ext cx="5256585" cy="280847"/>
            <a:chOff x="954158" y="618486"/>
            <a:chExt cx="7075641" cy="24352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58" y="627527"/>
              <a:ext cx="7075641" cy="2063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33461" y="618486"/>
              <a:ext cx="4482384" cy="2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white"/>
                  </a:solidFill>
                  <a:latin typeface="Constantia" pitchFamily="18" charset="0"/>
                </a:rPr>
                <a:t>Выставочная деятельность </a:t>
              </a:r>
              <a:endParaRPr lang="ru-RU" sz="1400" dirty="0">
                <a:solidFill>
                  <a:prstClr val="white"/>
                </a:solidFill>
                <a:latin typeface="Constantia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7" b="34914"/>
          <a:stretch/>
        </p:blipFill>
        <p:spPr bwMode="auto">
          <a:xfrm>
            <a:off x="1079612" y="2085117"/>
            <a:ext cx="3744416" cy="2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0" b="34601"/>
          <a:stretch/>
        </p:blipFill>
        <p:spPr bwMode="auto">
          <a:xfrm>
            <a:off x="5900541" y="2739866"/>
            <a:ext cx="2919931" cy="193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6" b="35240"/>
          <a:stretch/>
        </p:blipFill>
        <p:spPr bwMode="auto">
          <a:xfrm>
            <a:off x="5907429" y="413126"/>
            <a:ext cx="2841035" cy="18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843558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onstantia" pitchFamily="18" charset="0"/>
                <a:ea typeface="Calibri"/>
              </a:rPr>
              <a:t>Использование </a:t>
            </a:r>
            <a:r>
              <a:rPr lang="ru-RU" sz="1400" b="1" dirty="0">
                <a:latin typeface="Constantia" pitchFamily="18" charset="0"/>
                <a:ea typeface="Calibri"/>
              </a:rPr>
              <a:t>элементов </a:t>
            </a:r>
            <a:r>
              <a:rPr lang="ru-RU" sz="1400" b="1" dirty="0" err="1" smtClean="0">
                <a:latin typeface="Constantia" pitchFamily="18" charset="0"/>
                <a:ea typeface="Calibri"/>
              </a:rPr>
              <a:t>интерактива</a:t>
            </a:r>
            <a:r>
              <a:rPr lang="ru-RU" sz="1400" b="1" dirty="0" smtClean="0">
                <a:latin typeface="Constantia" pitchFamily="18" charset="0"/>
                <a:ea typeface="Calibri"/>
              </a:rPr>
              <a:t> и дополнительных </a:t>
            </a:r>
            <a:r>
              <a:rPr lang="ru-RU" sz="1400" b="1" dirty="0">
                <a:latin typeface="Constantia" pitchFamily="18" charset="0"/>
                <a:ea typeface="Calibri"/>
              </a:rPr>
              <a:t>художественных </a:t>
            </a:r>
            <a:r>
              <a:rPr lang="ru-RU" sz="1400" b="1" dirty="0" smtClean="0">
                <a:latin typeface="Constantia" pitchFamily="18" charset="0"/>
                <a:ea typeface="Calibri"/>
              </a:rPr>
              <a:t>средств: музыки, фильмов </a:t>
            </a:r>
            <a:r>
              <a:rPr lang="ru-RU" sz="1400" b="1" dirty="0">
                <a:latin typeface="Constantia" pitchFamily="18" charset="0"/>
                <a:ea typeface="Calibri"/>
              </a:rPr>
              <a:t>оказывает эмоционально-нравственное влияние на </a:t>
            </a:r>
            <a:r>
              <a:rPr lang="ru-RU" sz="1400" b="1" dirty="0" smtClean="0">
                <a:latin typeface="Constantia" pitchFamily="18" charset="0"/>
                <a:ea typeface="Calibri"/>
              </a:rPr>
              <a:t>пользователей, способствует лучшему восприятию информации, повышает </a:t>
            </a:r>
            <a:r>
              <a:rPr lang="ru-RU" sz="1400" b="1" dirty="0">
                <a:latin typeface="Constantia" pitchFamily="18" charset="0"/>
                <a:ea typeface="Calibri"/>
              </a:rPr>
              <a:t>к ней </a:t>
            </a:r>
            <a:r>
              <a:rPr lang="ru-RU" sz="1400" b="1" dirty="0" smtClean="0">
                <a:latin typeface="Constantia" pitchFamily="18" charset="0"/>
                <a:ea typeface="Calibri"/>
              </a:rPr>
              <a:t>интерес.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455172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  <a:ea typeface="Calibri"/>
              </a:rPr>
              <a:t>Юнармейцы на открытии выставки «Бессмертие и слава Сталинграда» знакомятся с находками поисковиков.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702373"/>
            <a:ext cx="3600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nstantia" pitchFamily="18" charset="0"/>
                <a:ea typeface="Calibri"/>
              </a:rPr>
              <a:t>Солисты </a:t>
            </a:r>
            <a:r>
              <a:rPr lang="ru-RU" sz="1200" b="1" dirty="0">
                <a:latin typeface="Constantia" pitchFamily="18" charset="0"/>
                <a:ea typeface="Calibri"/>
              </a:rPr>
              <a:t>Вологодской </a:t>
            </a:r>
            <a:r>
              <a:rPr lang="ru-RU" sz="1200" b="1" dirty="0" smtClean="0">
                <a:latin typeface="Constantia" pitchFamily="18" charset="0"/>
                <a:ea typeface="Calibri"/>
              </a:rPr>
              <a:t>филармонии исполняют военную песню «Лизавета». </a:t>
            </a:r>
            <a:endParaRPr lang="ru-RU" sz="12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187610"/>
            <a:ext cx="33123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Constantia" pitchFamily="18" charset="0"/>
              </a:rPr>
              <a:t>Демонстрация фильма </a:t>
            </a:r>
            <a:r>
              <a:rPr lang="ru-RU" sz="1100" b="1" dirty="0">
                <a:latin typeface="Constantia" pitchFamily="18" charset="0"/>
              </a:rPr>
              <a:t>«Сталинградская </a:t>
            </a:r>
            <a:r>
              <a:rPr lang="ru-RU" sz="1100" b="1" dirty="0" smtClean="0">
                <a:latin typeface="Constantia" pitchFamily="18" charset="0"/>
              </a:rPr>
              <a:t> битва</a:t>
            </a:r>
            <a:r>
              <a:rPr lang="ru-RU" sz="1100" b="1" dirty="0">
                <a:latin typeface="Constantia" pitchFamily="18" charset="0"/>
              </a:rPr>
              <a:t>. Контрнаступление Красной армии </a:t>
            </a:r>
            <a:r>
              <a:rPr lang="ru-RU" sz="1100" b="1" dirty="0" smtClean="0">
                <a:latin typeface="Constantia" pitchFamily="18" charset="0"/>
              </a:rPr>
              <a:t>19 </a:t>
            </a:r>
            <a:r>
              <a:rPr lang="ru-RU" sz="1100" b="1" dirty="0">
                <a:latin typeface="Constantia" pitchFamily="18" charset="0"/>
              </a:rPr>
              <a:t>ноября </a:t>
            </a:r>
            <a:r>
              <a:rPr lang="ru-RU" sz="1100" b="1" dirty="0" smtClean="0">
                <a:latin typeface="Constantia" pitchFamily="18" charset="0"/>
              </a:rPr>
              <a:t>1942 г. </a:t>
            </a:r>
            <a:r>
              <a:rPr lang="ru-RU" sz="1100" b="1" dirty="0">
                <a:latin typeface="Constantia" pitchFamily="18" charset="0"/>
              </a:rPr>
              <a:t>– 2 февраля </a:t>
            </a:r>
            <a:r>
              <a:rPr lang="ru-RU" sz="1100" b="1" dirty="0" smtClean="0">
                <a:latin typeface="Constantia" pitchFamily="18" charset="0"/>
              </a:rPr>
              <a:t>1943 г.».</a:t>
            </a:r>
            <a:endParaRPr lang="ru-RU" sz="11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780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3527" y="483518"/>
            <a:ext cx="5256585" cy="307777"/>
            <a:chOff x="954158" y="602885"/>
            <a:chExt cx="7075641" cy="24352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58" y="627527"/>
              <a:ext cx="7075641" cy="2063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33461" y="602885"/>
              <a:ext cx="4482384" cy="2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white"/>
                  </a:solidFill>
                  <a:latin typeface="Constantia" pitchFamily="18" charset="0"/>
                </a:rPr>
                <a:t>Выставочная деятельность </a:t>
              </a:r>
              <a:endParaRPr lang="ru-RU" sz="1400" dirty="0">
                <a:solidFill>
                  <a:prstClr val="white"/>
                </a:solidFill>
                <a:latin typeface="Constantia" pitchFamily="18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5" b="13465"/>
          <a:stretch/>
        </p:blipFill>
        <p:spPr bwMode="auto">
          <a:xfrm>
            <a:off x="2340674" y="1438399"/>
            <a:ext cx="2929898" cy="29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Рабочий стол\для НМС доклада\патриот. в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38399"/>
            <a:ext cx="3896312" cy="29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2" b="19290"/>
          <a:stretch/>
        </p:blipFill>
        <p:spPr bwMode="auto">
          <a:xfrm>
            <a:off x="82655" y="1438399"/>
            <a:ext cx="2258019" cy="294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84355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Использование нескольких форматов выставки и </a:t>
            </a:r>
            <a:r>
              <a:rPr lang="ru-RU" sz="1400" b="1" dirty="0" err="1" smtClean="0">
                <a:solidFill>
                  <a:prstClr val="black"/>
                </a:solidFill>
                <a:latin typeface="Constantia" pitchFamily="18" charset="0"/>
              </a:rPr>
              <a:t>внеархивных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 выставочных площадок значительно увеличивает охват аудитории.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24213"/>
            <a:ext cx="8936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Демонстрация передвижной фотовыставки «</a:t>
            </a:r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Война и Победа глазами ее участника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» в камерном зале общежития Вологодского колледжа  искусств, кинотеатре </a:t>
            </a:r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«Ленком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», филиале </a:t>
            </a:r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МГЮА им. </a:t>
            </a:r>
            <a:r>
              <a:rPr lang="ru-RU" sz="1400" b="1" dirty="0" err="1" smtClean="0">
                <a:solidFill>
                  <a:prstClr val="black"/>
                </a:solidFill>
                <a:latin typeface="Constantia" pitchFamily="18" charset="0"/>
              </a:rPr>
              <a:t>Кутафина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94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780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3527" y="555526"/>
            <a:ext cx="6048673" cy="523220"/>
            <a:chOff x="954158" y="602885"/>
            <a:chExt cx="7075641" cy="41399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58" y="627527"/>
              <a:ext cx="7075641" cy="2063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33461" y="602885"/>
              <a:ext cx="6358670" cy="41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prstClr val="white"/>
                  </a:solidFill>
                  <a:latin typeface="Constantia" pitchFamily="18" charset="0"/>
                </a:rPr>
                <a:t>Посещение архива школьниками из Бабушкинского района </a:t>
              </a:r>
              <a:endParaRPr lang="ru-RU" sz="1400" b="1" dirty="0">
                <a:solidFill>
                  <a:prstClr val="white"/>
                </a:solidFill>
                <a:latin typeface="Constantia" pitchFamily="18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7" b="19126"/>
          <a:stretch/>
        </p:blipFill>
        <p:spPr bwMode="auto">
          <a:xfrm>
            <a:off x="360904" y="2188125"/>
            <a:ext cx="2808313" cy="256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8" b="19265"/>
          <a:stretch/>
        </p:blipFill>
        <p:spPr bwMode="auto">
          <a:xfrm>
            <a:off x="3419872" y="2182208"/>
            <a:ext cx="2725336" cy="257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5369" r="24420" b="18258"/>
          <a:stretch/>
        </p:blipFill>
        <p:spPr bwMode="auto">
          <a:xfrm>
            <a:off x="7141827" y="658676"/>
            <a:ext cx="1621183" cy="262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5" t="21847" r="19590" b="13420"/>
          <a:stretch/>
        </p:blipFill>
        <p:spPr bwMode="auto">
          <a:xfrm>
            <a:off x="6372200" y="2182208"/>
            <a:ext cx="1584176" cy="256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15566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onstantia" pitchFamily="18" charset="0"/>
                <a:ea typeface="Calibri"/>
              </a:rPr>
              <a:t>Ученики Бабушкинской средней школы провели целый день в архиве. Они узнали об уникальных и особо ценных документах, находящихся на хранении, попробовали себя в роли исследователей, побывали на торжественном открытии выставки «Война и Победа глазами ее участника».</a:t>
            </a:r>
            <a:endParaRPr lang="ru-RU" sz="1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557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79512" y="319757"/>
            <a:ext cx="4680520" cy="307777"/>
            <a:chOff x="954160" y="565329"/>
            <a:chExt cx="6840000" cy="30777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60" y="627527"/>
              <a:ext cx="6840000" cy="1995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01775" y="565329"/>
              <a:ext cx="4726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Constantia" pitchFamily="18" charset="0"/>
                </a:rPr>
                <a:t>Публикационная деятельность </a:t>
              </a:r>
              <a:endParaRPr lang="ru-RU" sz="1400" b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pic>
        <p:nvPicPr>
          <p:cNvPr id="2050" name="Picture 2" descr="D:\Рабочий стол\для НМС доклада\IMG_20230622_0908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r="4248" b="3198"/>
          <a:stretch/>
        </p:blipFill>
        <p:spPr bwMode="auto">
          <a:xfrm>
            <a:off x="6732240" y="843558"/>
            <a:ext cx="2330896" cy="38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55526"/>
            <a:ext cx="662473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Constantia" pitchFamily="18" charset="0"/>
              </a:rPr>
              <a:t>Болотина Н.В. «</a:t>
            </a:r>
            <a:r>
              <a:rPr lang="ru-RU" sz="900" b="1" dirty="0">
                <a:latin typeface="Constantia" pitchFamily="18" charset="0"/>
              </a:rPr>
              <a:t>Патриотическое воспитание молодежи на основе изучения архивных источников периода Великой Отечественной войны». </a:t>
            </a:r>
            <a:r>
              <a:rPr lang="ru-RU" sz="900" dirty="0">
                <a:latin typeface="Constantia" pitchFamily="18" charset="0"/>
              </a:rPr>
              <a:t>// Патриотическое воспитание как основа духовно-нравственного формирования студенческой молодежи </a:t>
            </a:r>
            <a:r>
              <a:rPr lang="ru-RU" sz="900" dirty="0" smtClean="0">
                <a:latin typeface="Constantia" pitchFamily="18" charset="0"/>
              </a:rPr>
              <a:t>(к </a:t>
            </a:r>
            <a:r>
              <a:rPr lang="ru-RU" sz="900" dirty="0">
                <a:latin typeface="Constantia" pitchFamily="18" charset="0"/>
              </a:rPr>
              <a:t>80-летию Сталинградской битвы): сборник материалов межрегионального круглого стола. Вологда, 2023 г.</a:t>
            </a:r>
          </a:p>
          <a:p>
            <a:pPr algn="just"/>
            <a:endParaRPr lang="ru-RU" sz="400" dirty="0">
              <a:latin typeface="Constantia" pitchFamily="18" charset="0"/>
            </a:endParaRPr>
          </a:p>
          <a:p>
            <a:pPr algn="just"/>
            <a:r>
              <a:rPr lang="ru-RU" sz="900" dirty="0">
                <a:latin typeface="Constantia" pitchFamily="18" charset="0"/>
              </a:rPr>
              <a:t>Болотина Н.В. </a:t>
            </a:r>
            <a:r>
              <a:rPr lang="ru-RU" sz="900" b="1" dirty="0">
                <a:latin typeface="Constantia" pitchFamily="18" charset="0"/>
              </a:rPr>
              <a:t>«“… Истинно преданный Вам Н. Данилевский”. Письма Николая Яковлевича Данилевского Александру Павловичу </a:t>
            </a:r>
            <a:r>
              <a:rPr lang="ru-RU" sz="900" b="1" dirty="0" err="1">
                <a:latin typeface="Constantia" pitchFamily="18" charset="0"/>
              </a:rPr>
              <a:t>Межакову</a:t>
            </a:r>
            <a:r>
              <a:rPr lang="ru-RU" sz="900" b="1" dirty="0">
                <a:latin typeface="Constantia" pitchFamily="18" charset="0"/>
              </a:rPr>
              <a:t>». </a:t>
            </a:r>
            <a:r>
              <a:rPr lang="ru-RU" sz="900" dirty="0">
                <a:latin typeface="Constantia" pitchFamily="18" charset="0"/>
              </a:rPr>
              <a:t>// «Зримая память о Н.Я. Данилевском». Вологда, ВОУНБ. 2023.</a:t>
            </a:r>
          </a:p>
          <a:p>
            <a:pPr algn="just"/>
            <a:endParaRPr lang="ru-RU" sz="400" dirty="0">
              <a:latin typeface="Constantia" pitchFamily="18" charset="0"/>
            </a:endParaRPr>
          </a:p>
          <a:p>
            <a:pPr algn="just"/>
            <a:r>
              <a:rPr lang="ru-RU" sz="900" dirty="0">
                <a:latin typeface="Constantia" pitchFamily="18" charset="0"/>
              </a:rPr>
              <a:t>Болотина Н.В. </a:t>
            </a:r>
            <a:r>
              <a:rPr lang="ru-RU" sz="900" b="1" dirty="0">
                <a:latin typeface="Constantia" pitchFamily="18" charset="0"/>
              </a:rPr>
              <a:t>«Письма Н.Я. Данилевского А.П. </a:t>
            </a:r>
            <a:r>
              <a:rPr lang="ru-RU" sz="900" b="1" dirty="0" err="1">
                <a:latin typeface="Constantia" pitchFamily="18" charset="0"/>
              </a:rPr>
              <a:t>Межакову</a:t>
            </a:r>
            <a:r>
              <a:rPr lang="ru-RU" sz="900" b="1" dirty="0">
                <a:latin typeface="Constantia" pitchFamily="18" charset="0"/>
              </a:rPr>
              <a:t>». </a:t>
            </a:r>
            <a:r>
              <a:rPr lang="ru-RU" sz="900" dirty="0">
                <a:latin typeface="Constantia" pitchFamily="18" charset="0"/>
              </a:rPr>
              <a:t>// «Зримая память о Н.Я. Данилевском» Вологда, ВОУНБ. 2023.</a:t>
            </a:r>
          </a:p>
          <a:p>
            <a:pPr algn="just"/>
            <a:endParaRPr lang="ru-RU" sz="400" dirty="0">
              <a:latin typeface="Constantia" pitchFamily="18" charset="0"/>
            </a:endParaRPr>
          </a:p>
          <a:p>
            <a:pPr algn="just"/>
            <a:r>
              <a:rPr lang="ru-RU" sz="900" dirty="0">
                <a:latin typeface="Constantia" pitchFamily="18" charset="0"/>
              </a:rPr>
              <a:t>Ефремова-</a:t>
            </a:r>
            <a:r>
              <a:rPr lang="ru-RU" sz="900" dirty="0" err="1">
                <a:latin typeface="Constantia" pitchFamily="18" charset="0"/>
              </a:rPr>
              <a:t>Антинян</a:t>
            </a:r>
            <a:r>
              <a:rPr lang="ru-RU" sz="900" dirty="0">
                <a:latin typeface="Constantia" pitchFamily="18" charset="0"/>
              </a:rPr>
              <a:t> Л.Л. Уникальные документы Государственного архива Вологодской области, посвященные родословной семьи О.А. Фокиной (XVIII-начало XX вв.) // Вестник ВОГУ. 2022, №4. </a:t>
            </a:r>
          </a:p>
          <a:p>
            <a:pPr algn="just"/>
            <a:endParaRPr lang="ru-RU" sz="400" dirty="0" smtClean="0">
              <a:latin typeface="Constantia" pitchFamily="18" charset="0"/>
            </a:endParaRPr>
          </a:p>
          <a:p>
            <a:pPr algn="just"/>
            <a:r>
              <a:rPr lang="ru-RU" sz="900" dirty="0" smtClean="0">
                <a:latin typeface="Constantia" pitchFamily="18" charset="0"/>
              </a:rPr>
              <a:t>Коноплев В.А. </a:t>
            </a:r>
            <a:r>
              <a:rPr lang="ru-RU" sz="900" b="1" dirty="0" err="1" smtClean="0">
                <a:latin typeface="Constantia" pitchFamily="18" charset="0"/>
              </a:rPr>
              <a:t>Тотемское</a:t>
            </a:r>
            <a:r>
              <a:rPr lang="ru-RU" sz="900" b="1" dirty="0" smtClean="0">
                <a:latin typeface="Constantia" pitchFamily="18" charset="0"/>
              </a:rPr>
              <a:t> речное судостроение в конце </a:t>
            </a:r>
            <a:r>
              <a:rPr lang="en-US" sz="900" b="1" dirty="0" smtClean="0">
                <a:latin typeface="Constantia" pitchFamily="18" charset="0"/>
              </a:rPr>
              <a:t>XVIII</a:t>
            </a:r>
            <a:r>
              <a:rPr lang="ru-RU" sz="900" b="1" dirty="0" smtClean="0">
                <a:latin typeface="Constantia" pitchFamily="18" charset="0"/>
              </a:rPr>
              <a:t> в. По материалам ГАВО</a:t>
            </a:r>
            <a:r>
              <a:rPr lang="ru-RU" sz="900" dirty="0" smtClean="0">
                <a:latin typeface="Constantia" pitchFamily="18" charset="0"/>
              </a:rPr>
              <a:t>// Русский Север-2023: проблемы изучения и сохранения историко-культурного наследия. Сборник работ </a:t>
            </a:r>
            <a:r>
              <a:rPr lang="en-US" sz="900" dirty="0" smtClean="0">
                <a:latin typeface="Constantia" pitchFamily="18" charset="0"/>
              </a:rPr>
              <a:t>VII</a:t>
            </a:r>
            <a:r>
              <a:rPr lang="ru-RU" sz="900" dirty="0" smtClean="0">
                <a:latin typeface="Constantia" pitchFamily="18" charset="0"/>
              </a:rPr>
              <a:t> Всероссийской научной конференции. Вологда, 2023.</a:t>
            </a:r>
          </a:p>
          <a:p>
            <a:pPr algn="just"/>
            <a:endParaRPr lang="ru-RU" sz="400" dirty="0">
              <a:latin typeface="Constantia" pitchFamily="18" charset="0"/>
            </a:endParaRPr>
          </a:p>
          <a:p>
            <a:pPr algn="just"/>
            <a:r>
              <a:rPr lang="ru-RU" sz="900" dirty="0" err="1">
                <a:latin typeface="Constantia" pitchFamily="18" charset="0"/>
              </a:rPr>
              <a:t>Овчинникова</a:t>
            </a:r>
            <a:r>
              <a:rPr lang="ru-RU" sz="900" dirty="0">
                <a:latin typeface="Constantia" pitchFamily="18" charset="0"/>
              </a:rPr>
              <a:t> Н.А. </a:t>
            </a:r>
            <a:r>
              <a:rPr lang="ru-RU" sz="900" b="1" dirty="0">
                <a:latin typeface="Constantia" pitchFamily="18" charset="0"/>
              </a:rPr>
              <a:t>Ревизские сказки </a:t>
            </a:r>
            <a:r>
              <a:rPr lang="ru-RU" sz="900" b="1" dirty="0" err="1">
                <a:latin typeface="Constantia" pitchFamily="18" charset="0"/>
              </a:rPr>
              <a:t>Тотемского</a:t>
            </a:r>
            <a:r>
              <a:rPr lang="ru-RU" sz="900" b="1" dirty="0">
                <a:latin typeface="Constantia" pitchFamily="18" charset="0"/>
              </a:rPr>
              <a:t> уезда в фондах Государственного  архива Вологодской области </a:t>
            </a:r>
            <a:r>
              <a:rPr lang="ru-RU" sz="900" dirty="0">
                <a:latin typeface="Constantia" pitchFamily="18" charset="0"/>
              </a:rPr>
              <a:t>// Русский Север-2023: проблемы изучения и сохранения историко-культурного наследия. Сборник работ VII Всероссийской научной конференции. Вологда, 2023.</a:t>
            </a:r>
          </a:p>
          <a:p>
            <a:pPr algn="just"/>
            <a:endParaRPr lang="ru-RU" sz="400" dirty="0">
              <a:latin typeface="Constantia" pitchFamily="18" charset="0"/>
            </a:endParaRPr>
          </a:p>
          <a:p>
            <a:pPr algn="just"/>
            <a:r>
              <a:rPr lang="ru-RU" sz="900" dirty="0" err="1">
                <a:latin typeface="Constantia" pitchFamily="18" charset="0"/>
              </a:rPr>
              <a:t>Овчинникова</a:t>
            </a:r>
            <a:r>
              <a:rPr lang="ru-RU" sz="900" dirty="0">
                <a:latin typeface="Constantia" pitchFamily="18" charset="0"/>
              </a:rPr>
              <a:t> Н.А. </a:t>
            </a:r>
            <a:r>
              <a:rPr lang="ru-RU" sz="900" b="1" dirty="0">
                <a:latin typeface="Constantia" pitchFamily="18" charset="0"/>
              </a:rPr>
              <a:t>Новый информационный ресурс </a:t>
            </a:r>
            <a:r>
              <a:rPr lang="ru-RU" sz="900" b="1" dirty="0" err="1" smtClean="0">
                <a:latin typeface="Constantia" pitchFamily="18" charset="0"/>
              </a:rPr>
              <a:t>Госархива</a:t>
            </a:r>
            <a:r>
              <a:rPr lang="ru-RU" sz="900" b="1" dirty="0" smtClean="0">
                <a:latin typeface="Constantia" pitchFamily="18" charset="0"/>
              </a:rPr>
              <a:t> </a:t>
            </a:r>
            <a:r>
              <a:rPr lang="ru-RU" sz="900" b="1" dirty="0">
                <a:latin typeface="Constantia" pitchFamily="18" charset="0"/>
              </a:rPr>
              <a:t>Вологодской области для генеалогических исследований  // </a:t>
            </a:r>
            <a:r>
              <a:rPr lang="ru-RU" sz="900" dirty="0">
                <a:latin typeface="Constantia" pitchFamily="18" charset="0"/>
              </a:rPr>
              <a:t>Русский Север-2023: проблемы изучения и сохранения историко-культурного наследия. Сборник работ VII Всероссийской научной конференции. Вологда, 2023.</a:t>
            </a:r>
          </a:p>
          <a:p>
            <a:pPr algn="just"/>
            <a:endParaRPr lang="ru-RU" sz="400" dirty="0">
              <a:latin typeface="Constantia" pitchFamily="18" charset="0"/>
            </a:endParaRPr>
          </a:p>
          <a:p>
            <a:pPr algn="just"/>
            <a:r>
              <a:rPr lang="ru-RU" sz="900" dirty="0">
                <a:latin typeface="Constantia" pitchFamily="18" charset="0"/>
                <a:ea typeface="Calibri"/>
                <a:cs typeface="Times New Roman"/>
              </a:rPr>
              <a:t>Першина </a:t>
            </a:r>
            <a:r>
              <a:rPr lang="ru-RU" sz="900" dirty="0" smtClean="0">
                <a:latin typeface="Constantia" pitchFamily="18" charset="0"/>
                <a:ea typeface="Calibri"/>
                <a:cs typeface="Times New Roman"/>
              </a:rPr>
              <a:t>А.Б</a:t>
            </a:r>
            <a:r>
              <a:rPr lang="ru-RU" sz="900" dirty="0">
                <a:latin typeface="Constantia" pitchFamily="18" charset="0"/>
                <a:ea typeface="Calibri"/>
                <a:cs typeface="Times New Roman"/>
              </a:rPr>
              <a:t>.  </a:t>
            </a:r>
            <a:r>
              <a:rPr lang="ru-RU" sz="900" b="1" dirty="0">
                <a:latin typeface="Constantia" pitchFamily="18" charset="0"/>
                <a:ea typeface="Calibri"/>
                <a:cs typeface="Times New Roman"/>
              </a:rPr>
              <a:t>«Фронтовой дневник командира партизанского отряда А.А. </a:t>
            </a:r>
            <a:r>
              <a:rPr lang="ru-RU" sz="900" b="1" dirty="0" err="1">
                <a:latin typeface="Constantia" pitchFamily="18" charset="0"/>
                <a:ea typeface="Calibri"/>
                <a:cs typeface="Times New Roman"/>
              </a:rPr>
              <a:t>Морщинина</a:t>
            </a:r>
            <a:r>
              <a:rPr lang="ru-RU" sz="900" b="1" dirty="0">
                <a:latin typeface="Constantia" pitchFamily="18" charset="0"/>
                <a:ea typeface="Calibri"/>
                <a:cs typeface="Times New Roman"/>
              </a:rPr>
              <a:t>. Война в сознании его участника».</a:t>
            </a:r>
            <a:r>
              <a:rPr lang="ru-RU" sz="900" dirty="0">
                <a:latin typeface="Constantia" pitchFamily="18" charset="0"/>
                <a:ea typeface="Calibri"/>
                <a:cs typeface="Times New Roman"/>
              </a:rPr>
              <a:t> // Патриотическое воспитание как основа духовно-нравственного формирования студенческой молодежи </a:t>
            </a:r>
            <a:r>
              <a:rPr lang="ru-RU" sz="900" dirty="0" smtClean="0">
                <a:latin typeface="Constantia" pitchFamily="18" charset="0"/>
                <a:ea typeface="Calibri"/>
                <a:cs typeface="Times New Roman"/>
              </a:rPr>
              <a:t>(к </a:t>
            </a:r>
            <a:r>
              <a:rPr lang="ru-RU" sz="900" dirty="0">
                <a:latin typeface="Constantia" pitchFamily="18" charset="0"/>
                <a:ea typeface="Calibri"/>
                <a:cs typeface="Times New Roman"/>
              </a:rPr>
              <a:t>80-летию Сталинградской битвы): сборник материалов межрегионального круглого стола. Вологда, 2023 г.</a:t>
            </a:r>
          </a:p>
          <a:p>
            <a:pPr algn="just"/>
            <a:endParaRPr lang="ru-RU" sz="400" dirty="0" smtClean="0">
              <a:latin typeface="Constantia" pitchFamily="18" charset="0"/>
            </a:endParaRPr>
          </a:p>
          <a:p>
            <a:pPr lvl="0" algn="just"/>
            <a:r>
              <a:rPr lang="ru-RU" sz="900" dirty="0" err="1" smtClean="0">
                <a:latin typeface="Constantia" pitchFamily="18" charset="0"/>
              </a:rPr>
              <a:t>Тарашнина</a:t>
            </a:r>
            <a:r>
              <a:rPr lang="ru-RU" sz="900" dirty="0" smtClean="0">
                <a:latin typeface="Constantia" pitchFamily="18" charset="0"/>
              </a:rPr>
              <a:t> Т.Ш. </a:t>
            </a:r>
            <a:r>
              <a:rPr lang="ru-RU" sz="900" b="1" dirty="0" smtClean="0">
                <a:latin typeface="Constantia" pitchFamily="18" charset="0"/>
              </a:rPr>
              <a:t>Руководители уездного комитета ВКП(б) </a:t>
            </a:r>
            <a:r>
              <a:rPr lang="ru-RU" sz="900" dirty="0" smtClean="0">
                <a:solidFill>
                  <a:prstClr val="black"/>
                </a:solidFill>
                <a:latin typeface="Constantia" pitchFamily="18" charset="0"/>
              </a:rPr>
              <a:t>// Русский </a:t>
            </a:r>
            <a:r>
              <a:rPr lang="ru-RU" sz="900" dirty="0">
                <a:solidFill>
                  <a:prstClr val="black"/>
                </a:solidFill>
                <a:latin typeface="Constantia" pitchFamily="18" charset="0"/>
              </a:rPr>
              <a:t>Север-2023: проблемы изучения и сохранения историко-культурного наследия. Сборник работ </a:t>
            </a:r>
            <a:r>
              <a:rPr lang="en-US" sz="900" dirty="0">
                <a:solidFill>
                  <a:prstClr val="black"/>
                </a:solidFill>
                <a:latin typeface="Constantia" pitchFamily="18" charset="0"/>
              </a:rPr>
              <a:t>VII</a:t>
            </a:r>
            <a:r>
              <a:rPr lang="ru-RU" sz="900" dirty="0">
                <a:solidFill>
                  <a:prstClr val="black"/>
                </a:solidFill>
                <a:latin typeface="Constantia" pitchFamily="18" charset="0"/>
              </a:rPr>
              <a:t> Всероссийской научной конференции. Вологда, 2023</a:t>
            </a:r>
            <a:r>
              <a:rPr lang="ru-RU" sz="900" dirty="0" smtClean="0">
                <a:solidFill>
                  <a:prstClr val="black"/>
                </a:solidFill>
                <a:latin typeface="Constantia" pitchFamily="18" charset="0"/>
              </a:rPr>
              <a:t>.</a:t>
            </a:r>
          </a:p>
          <a:p>
            <a:pPr algn="just"/>
            <a:endParaRPr lang="ru-RU" sz="400" b="1" dirty="0">
              <a:latin typeface="Constantia" pitchFamily="18" charset="0"/>
              <a:ea typeface="Calibri"/>
              <a:cs typeface="Times New Roman"/>
            </a:endParaRPr>
          </a:p>
          <a:p>
            <a:pPr algn="just"/>
            <a:r>
              <a:rPr lang="ru-RU" sz="900" dirty="0" err="1" smtClean="0">
                <a:latin typeface="Constantia" pitchFamily="18" charset="0"/>
                <a:ea typeface="Calibri"/>
                <a:cs typeface="Times New Roman"/>
              </a:rPr>
              <a:t>Тарашнина</a:t>
            </a:r>
            <a:r>
              <a:rPr lang="ru-RU" sz="900" dirty="0" smtClean="0">
                <a:latin typeface="Constantia" pitchFamily="18" charset="0"/>
                <a:ea typeface="Calibri"/>
                <a:cs typeface="Times New Roman"/>
              </a:rPr>
              <a:t> Т.Ш.  </a:t>
            </a:r>
            <a:r>
              <a:rPr lang="ru-RU" sz="900" b="1" dirty="0" smtClean="0">
                <a:latin typeface="Constantia" pitchFamily="18" charset="0"/>
                <a:ea typeface="Calibri"/>
                <a:cs typeface="Times New Roman"/>
              </a:rPr>
              <a:t>«</a:t>
            </a:r>
            <a:r>
              <a:rPr lang="ru-RU" sz="900" b="1" dirty="0">
                <a:latin typeface="Constantia" pitchFamily="18" charset="0"/>
                <a:ea typeface="Calibri"/>
                <a:cs typeface="Times New Roman"/>
              </a:rPr>
              <a:t>Интернет проект «Записки полкового разведчика». Из опыта публикации воспоминаний участника Великой Отечественной войны 1941-1945 гг</a:t>
            </a:r>
            <a:r>
              <a:rPr lang="ru-RU" sz="900" b="1" dirty="0" smtClean="0">
                <a:latin typeface="Constantia" pitchFamily="18" charset="0"/>
                <a:ea typeface="Calibri"/>
                <a:cs typeface="Times New Roman"/>
              </a:rPr>
              <a:t>. // </a:t>
            </a:r>
            <a:r>
              <a:rPr lang="ru-RU" sz="900" dirty="0" smtClean="0">
                <a:latin typeface="Constantia" pitchFamily="18" charset="0"/>
                <a:ea typeface="Calibri"/>
                <a:cs typeface="Times New Roman"/>
              </a:rPr>
              <a:t>Патриотическое воспитание как основа духовно-нравственного формирования студенческой молодежи (к 80-летию Сталинградской битвы): сборник материалов межрегионального круглого стола. Вологда, 2023 г.</a:t>
            </a:r>
            <a:r>
              <a:rPr lang="ru-RU" sz="900" dirty="0">
                <a:latin typeface="Constantia" pitchFamily="18" charset="0"/>
                <a:ea typeface="Calibri"/>
                <a:cs typeface="Times New Roman"/>
              </a:rPr>
              <a:t> </a:t>
            </a:r>
            <a:endParaRPr lang="ru-RU" sz="400" dirty="0">
              <a:latin typeface="Constant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89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557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51520" y="535416"/>
            <a:ext cx="5472608" cy="312466"/>
            <a:chOff x="954160" y="614344"/>
            <a:chExt cx="6840000" cy="21269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60" y="627527"/>
              <a:ext cx="6840000" cy="1995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01776" y="614344"/>
              <a:ext cx="4726670" cy="209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white"/>
                  </a:solidFill>
                  <a:latin typeface="Constantia" pitchFamily="18" charset="0"/>
                </a:rPr>
                <a:t>Работа внутри коллектива</a:t>
              </a:r>
              <a:r>
                <a:rPr lang="ru-RU" sz="1400" b="1" dirty="0" smtClean="0">
                  <a:solidFill>
                    <a:prstClr val="white"/>
                  </a:solidFill>
                  <a:latin typeface="Constantia" pitchFamily="18" charset="0"/>
                </a:rPr>
                <a:t> </a:t>
              </a:r>
              <a:endParaRPr lang="ru-RU" sz="1400" b="1" dirty="0">
                <a:solidFill>
                  <a:prstClr val="white"/>
                </a:solidFill>
                <a:latin typeface="Constantia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520" y="2250620"/>
            <a:ext cx="5472608" cy="307778"/>
            <a:chOff x="954160" y="608471"/>
            <a:chExt cx="6840000" cy="2409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60" y="627527"/>
              <a:ext cx="6840000" cy="19950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1776" y="608471"/>
              <a:ext cx="4726670" cy="240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white"/>
                  </a:solidFill>
                  <a:latin typeface="Constantia" pitchFamily="18" charset="0"/>
                </a:rPr>
                <a:t>Архив - это люди</a:t>
              </a:r>
              <a:endParaRPr lang="ru-RU" sz="1400" dirty="0">
                <a:solidFill>
                  <a:prstClr val="white"/>
                </a:solidFill>
                <a:latin typeface="Constantia" pitchFamily="18" charset="0"/>
              </a:endParaRPr>
            </a:p>
          </p:txBody>
        </p:sp>
      </p:grpSp>
      <p:pic>
        <p:nvPicPr>
          <p:cNvPr id="13" name="Picture 5" descr="Z:\Foto\день архива, 10.03.2023\IMG_40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1" b="6641"/>
          <a:stretch/>
        </p:blipFill>
        <p:spPr bwMode="auto">
          <a:xfrm>
            <a:off x="6084167" y="1781037"/>
            <a:ext cx="2656853" cy="14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57349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В архиве проводится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большая работа с коллективом. Сотрудники посещают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театры, музеи, концерты,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стараются больше узнать об истории и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культуре.</a:t>
            </a:r>
            <a:endParaRPr lang="ru-RU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1556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Работников архива отличает активная жизненная позиция. Архивисты регулярно оказывают гуманитарную помощь вологжанам, участвующим в Специальной военной операции, отправляя на фронт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медикаменты, продукты</a:t>
            </a:r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,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подарки, плетут маскировочные сети</a:t>
            </a:r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Участвуют </a:t>
            </a:r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в волонтерских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мероприятиях: донорство, общегородские субботники и др. </a:t>
            </a:r>
            <a:endParaRPr lang="ru-RU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4" b="29651"/>
          <a:stretch/>
        </p:blipFill>
        <p:spPr bwMode="auto">
          <a:xfrm>
            <a:off x="6084168" y="481802"/>
            <a:ext cx="1285727" cy="122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32803" r="15236" b="32803"/>
          <a:stretch/>
        </p:blipFill>
        <p:spPr bwMode="auto">
          <a:xfrm>
            <a:off x="7450228" y="485906"/>
            <a:ext cx="1290793" cy="12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4045009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Сотрудники, пришедшие на работу в архив недавно, обучаются в «Школе </a:t>
            </a:r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начинающего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архивиста». В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ее рамках опытные </a:t>
            </a:r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коллеги знакомят новичков с основными направлениями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работы, воспитывают любовь к истории, архивным источникам.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1"/>
          <a:stretch/>
        </p:blipFill>
        <p:spPr bwMode="auto">
          <a:xfrm>
            <a:off x="6084168" y="3364133"/>
            <a:ext cx="2656852" cy="16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912" y="3219822"/>
            <a:ext cx="553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Профессиональные праздники проводятся не только весело, но и с пользой. К </a:t>
            </a:r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«Дню архивов» 10 марта 2023 года была проведена интеллектуальная игра «ГАВО-</a:t>
            </a:r>
            <a:r>
              <a:rPr lang="ru-RU" sz="1200" b="1" dirty="0" err="1">
                <a:solidFill>
                  <a:prstClr val="black"/>
                </a:solidFill>
                <a:latin typeface="Constantia" pitchFamily="18" charset="0"/>
              </a:rPr>
              <a:t>квиз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» по истории, краеведению и архивному делу.</a:t>
            </a:r>
            <a:endParaRPr lang="ru-RU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исАдмин\Desktop\NewLogo\Варианты логотипа\Logo_Final\NewLogoGAV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12" y="587672"/>
            <a:ext cx="1781464" cy="7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rgbClr val="08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56" y="1844805"/>
            <a:ext cx="5852172" cy="694945"/>
          </a:xfrm>
          <a:prstGeom prst="rect">
            <a:avLst/>
          </a:prstGeom>
        </p:spPr>
      </p:pic>
      <p:pic>
        <p:nvPicPr>
          <p:cNvPr id="2050" name="Picture 2" descr="E:\Фон для презентаций\foote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17874"/>
            <a:ext cx="4320596" cy="13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Патриотическое воспитание граждан в 2023 г.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528" y="1203598"/>
            <a:ext cx="18000" cy="792000"/>
          </a:xfrm>
          <a:prstGeom prst="rect">
            <a:avLst/>
          </a:prstGeom>
          <a:solidFill>
            <a:srgbClr val="08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4528" y="4155926"/>
            <a:ext cx="18000" cy="576000"/>
          </a:xfrm>
          <a:prstGeom prst="rect">
            <a:avLst/>
          </a:prstGeom>
          <a:solidFill>
            <a:srgbClr val="08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6468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государственная политика,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общественный запрос,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четкая гражданская позиция </a:t>
            </a:r>
            <a:r>
              <a:rPr lang="ru-RU" sz="1600" b="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руководства и коллектива. </a:t>
            </a:r>
            <a:endParaRPr lang="ru-RU" sz="16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1191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актуальностью</a:t>
            </a:r>
            <a:r>
              <a:rPr lang="ru-RU" sz="1600" b="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, </a:t>
            </a:r>
            <a:endParaRPr lang="ru-RU" sz="1600" b="1" dirty="0" smtClean="0">
              <a:solidFill>
                <a:srgbClr val="000000"/>
              </a:solidFill>
              <a:latin typeface="Constantia" pitchFamily="18" charset="0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временной </a:t>
            </a:r>
            <a:r>
              <a:rPr lang="ru-RU" sz="1600" b="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составляющей, </a:t>
            </a:r>
            <a:endParaRPr lang="ru-RU" sz="1600" b="1" dirty="0" smtClean="0">
              <a:solidFill>
                <a:srgbClr val="000000"/>
              </a:solidFill>
              <a:latin typeface="Constantia" pitchFamily="18" charset="0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составом  </a:t>
            </a:r>
            <a:r>
              <a:rPr lang="ru-RU" sz="1600" b="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хранящихся документов. </a:t>
            </a:r>
            <a:endParaRPr lang="ru-RU" sz="1600" b="1" dirty="0" smtClean="0">
              <a:solidFill>
                <a:srgbClr val="000000"/>
              </a:solidFill>
              <a:latin typeface="Constantia" pitchFamily="18" charset="0"/>
              <a:ea typeface="Times New Roman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555526"/>
            <a:ext cx="8568952" cy="504057"/>
            <a:chOff x="954160" y="606559"/>
            <a:chExt cx="6840000" cy="22047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60" y="627527"/>
              <a:ext cx="6840000" cy="19950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56901" y="606559"/>
              <a:ext cx="6192385" cy="19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bg1"/>
                  </a:solidFill>
                  <a:latin typeface="Constantia" pitchFamily="18" charset="0"/>
                </a:rPr>
                <a:t>Факторы, обеспечивающие эффективность деятельности по патриотическому воспитанию: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41528" y="2643758"/>
            <a:ext cx="8550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Constantia" panose="02030602050306030303" pitchFamily="18" charset="0"/>
              </a:rPr>
              <a:t>персоналии</a:t>
            </a:r>
            <a:r>
              <a:rPr lang="ru-RU" sz="1600" b="1" dirty="0">
                <a:latin typeface="Constantia" panose="02030602050306030303" pitchFamily="18" charset="0"/>
              </a:rPr>
              <a:t>, </a:t>
            </a:r>
            <a:endParaRPr lang="ru-RU" sz="1600" b="1" dirty="0" smtClean="0">
              <a:latin typeface="Constantia" panose="0203060205030603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Constantia" panose="02030602050306030303" pitchFamily="18" charset="0"/>
              </a:rPr>
              <a:t>события</a:t>
            </a:r>
            <a:r>
              <a:rPr lang="ru-RU" sz="1600" b="1" dirty="0">
                <a:latin typeface="Constantia" panose="02030602050306030303" pitchFamily="18" charset="0"/>
              </a:rPr>
              <a:t>, оставившие след в истории региона и </a:t>
            </a:r>
            <a:r>
              <a:rPr lang="ru-RU" sz="1600" b="1" dirty="0" smtClean="0">
                <a:latin typeface="Constantia" panose="02030602050306030303" pitchFamily="18" charset="0"/>
              </a:rPr>
              <a:t>страны,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Constantia" panose="02030602050306030303" pitchFamily="18" charset="0"/>
              </a:rPr>
              <a:t>юбилейные даты и др. 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45180" y="2218407"/>
            <a:ext cx="8547301" cy="432049"/>
            <a:chOff x="3145929" y="2119957"/>
            <a:chExt cx="2541411" cy="30777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" t="101" r="65773" b="-103"/>
            <a:stretch/>
          </p:blipFill>
          <p:spPr>
            <a:xfrm>
              <a:off x="3145929" y="2178863"/>
              <a:ext cx="2541411" cy="19950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410412" y="2119957"/>
              <a:ext cx="1808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101" r="65773" b="-103"/>
          <a:stretch/>
        </p:blipFill>
        <p:spPr>
          <a:xfrm>
            <a:off x="323527" y="3651870"/>
            <a:ext cx="8568954" cy="2800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3568" y="228371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  <a:ea typeface="Times New Roman"/>
              </a:rPr>
              <a:t>Тематика информационной деятельности: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5528" y="2787774"/>
            <a:ext cx="18000" cy="612000"/>
          </a:xfrm>
          <a:prstGeom prst="rect">
            <a:avLst/>
          </a:prstGeom>
          <a:solidFill>
            <a:srgbClr val="08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4165" y="3632125"/>
            <a:ext cx="5091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b="1" dirty="0">
                <a:solidFill>
                  <a:prstClr val="white"/>
                </a:solidFill>
                <a:latin typeface="Constantia" pitchFamily="18" charset="0"/>
                <a:ea typeface="Times New Roman"/>
              </a:rPr>
              <a:t>Тематика информационной 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  <a:ea typeface="Times New Roman"/>
              </a:rPr>
              <a:t>деятельности обусловлена:</a:t>
            </a:r>
            <a:endParaRPr lang="ru-RU" sz="1400" dirty="0">
              <a:solidFill>
                <a:prstClr val="white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73792" y="170660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ru-RU" sz="1400" b="1" dirty="0" smtClean="0">
              <a:latin typeface="Constant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400" b="1" dirty="0">
              <a:latin typeface="Constant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Патриотическое воспитание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граждан 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в 2023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52004"/>
              </p:ext>
            </p:extLst>
          </p:nvPr>
        </p:nvGraphicFramePr>
        <p:xfrm>
          <a:off x="35495" y="394642"/>
          <a:ext cx="9054520" cy="46112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5216"/>
                <a:gridCol w="2796955"/>
                <a:gridCol w="2585974"/>
                <a:gridCol w="1346375"/>
              </a:tblGrid>
              <a:tr h="3527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onstantia" pitchFamily="18" charset="0"/>
                        </a:rPr>
                        <a:t>Направление деятельности</a:t>
                      </a:r>
                      <a:endParaRPr lang="ru-RU" sz="1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onstantia" pitchFamily="18" charset="0"/>
                        </a:rPr>
                        <a:t>Форма</a:t>
                      </a:r>
                      <a:r>
                        <a:rPr lang="ru-RU" sz="1000" baseline="0" dirty="0" smtClean="0">
                          <a:latin typeface="Constantia" pitchFamily="18" charset="0"/>
                        </a:rPr>
                        <a:t> деятельности</a:t>
                      </a:r>
                      <a:endParaRPr lang="ru-RU" sz="1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Партнеры и участники проектов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onstantia" pitchFamily="18" charset="0"/>
                        </a:rPr>
                        <a:t>Целевая аудитория</a:t>
                      </a:r>
                      <a:endParaRPr lang="ru-RU" sz="9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69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участие в федеральных и региональных проектах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Создание электронного фонда пользования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на 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списки 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эвакуированных из блокадного Ленинграда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Интернет-портал «Книга памяти блокадного Ленинграда»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Пользователи Интернет-портала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9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 smtClean="0">
                          <a:latin typeface="Constantia" pitchFamily="18" charset="0"/>
                        </a:rPr>
                        <a:t>сканирование документов из фондов военкоматов на средства президентского гранта «Сохраняя память» 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Вологодский поисковый отряд</a:t>
                      </a:r>
                      <a:endParaRPr lang="ru-RU" sz="7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Пользователи сети Интернет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710605">
                <a:tc>
                  <a:txBody>
                    <a:bodyPr/>
                    <a:lstStyle/>
                    <a:p>
                      <a:pPr lvl="0" algn="l"/>
                      <a:r>
                        <a:rPr lang="ru-RU" sz="700" dirty="0" smtClean="0">
                          <a:latin typeface="Constantia" pitchFamily="18" charset="0"/>
                        </a:rPr>
                        <a:t>работа с образовательными учреждениями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школьные уроки «Улицы Вологды», «Белозерск»</a:t>
                      </a:r>
                    </a:p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лекция «Фронтовой дневник командира партизанского отряда»</a:t>
                      </a:r>
                    </a:p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экскурсии о работе 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и документах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 архива</a:t>
                      </a:r>
                    </a:p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доклады о  патриотическом воспитании на основе источников периода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Великой Отечественной войны, «Фронтовой дневник партизана </a:t>
                      </a:r>
                      <a:r>
                        <a:rPr lang="ru-RU" sz="700" baseline="0" dirty="0" err="1" smtClean="0">
                          <a:latin typeface="Constantia" pitchFamily="18" charset="0"/>
                        </a:rPr>
                        <a:t>Морщинина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», о проекте «Записки полкового разведчика»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МСОУ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СОШ № </a:t>
                      </a:r>
                      <a:r>
                        <a:rPr lang="ru-RU" sz="700" baseline="0" dirty="0" smtClean="0">
                          <a:latin typeface="+mn-lt"/>
                        </a:rPr>
                        <a:t>5</a:t>
                      </a:r>
                    </a:p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Центр помощи детям,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оставшимся без родителей № 1 </a:t>
                      </a:r>
                      <a:endParaRPr lang="ru-RU" sz="700" dirty="0" smtClean="0">
                        <a:latin typeface="Constantia" pitchFamily="18" charset="0"/>
                      </a:endParaRPr>
                    </a:p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Вологодский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государственный университет</a:t>
                      </a:r>
                    </a:p>
                    <a:p>
                      <a:r>
                        <a:rPr lang="ru-RU" sz="700" baseline="0" dirty="0" smtClean="0">
                          <a:latin typeface="Constantia" pitchFamily="18" charset="0"/>
                        </a:rPr>
                        <a:t>Вологодский институт права и экономики </a:t>
                      </a:r>
                    </a:p>
                    <a:p>
                      <a:r>
                        <a:rPr lang="ru-RU" sz="700" b="0" baseline="0" dirty="0" smtClean="0">
                          <a:latin typeface="Constantia" pitchFamily="18" charset="0"/>
                        </a:rPr>
                        <a:t>Северо-Западный институт (филиал) Университета им. </a:t>
                      </a:r>
                      <a:r>
                        <a:rPr lang="ru-RU" sz="700" b="0" baseline="0" dirty="0" err="1" smtClean="0">
                          <a:latin typeface="Constantia" pitchFamily="18" charset="0"/>
                        </a:rPr>
                        <a:t>Кутафина</a:t>
                      </a:r>
                      <a:r>
                        <a:rPr lang="ru-RU" sz="700" b="0" baseline="0" dirty="0" smtClean="0">
                          <a:latin typeface="Constantia" pitchFamily="18" charset="0"/>
                        </a:rPr>
                        <a:t>  (МГЮА)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Учащиеся и студенты г. Вологды и Вологодской области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04550">
                <a:tc rowSpan="3">
                  <a:txBody>
                    <a:bodyPr/>
                    <a:lstStyle/>
                    <a:p>
                      <a:pPr marL="0" lvl="0" indent="0" algn="l">
                        <a:buFontTx/>
                        <a:buNone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сотрудничество с государственными структурами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latin typeface="Constantia" pitchFamily="18" charset="0"/>
                        </a:rPr>
                        <a:t>Видеоблог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 Губернатора «Государственный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архив Вологодской области»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Правительство Вологодской области</a:t>
                      </a:r>
                      <a:endParaRPr lang="ru-RU" sz="700" b="0" dirty="0" smtClean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+mn-ea"/>
                          <a:cs typeface="+mn-cs"/>
                        </a:rPr>
                        <a:t>Пользователи сети Интернет</a:t>
                      </a:r>
                    </a:p>
                  </a:txBody>
                  <a:tcPr/>
                </a:tc>
              </a:tr>
              <a:tr h="304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 smtClean="0">
                          <a:latin typeface="Constantia" pitchFamily="18" charset="0"/>
                        </a:rPr>
                        <a:t>Подготовка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виртуальной выставки в рамках мероприятий по увековечиванию памяти  Х.С. </a:t>
                      </a:r>
                      <a:r>
                        <a:rPr lang="ru-RU" sz="700" baseline="0" dirty="0" err="1" smtClean="0">
                          <a:latin typeface="Constantia" pitchFamily="18" charset="0"/>
                        </a:rPr>
                        <a:t>Леденцова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Администрация города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Вологды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Школьники г. Вологды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3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 smtClean="0">
                          <a:latin typeface="Constantia" pitchFamily="18" charset="0"/>
                        </a:rPr>
                        <a:t>Лекции  об источниках, посвященных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Сталинградской битве,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 и документальных богатствах ГАВО</a:t>
                      </a:r>
                      <a:endParaRPr lang="ru-RU" sz="7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Constantia" pitchFamily="18" charset="0"/>
                        </a:rPr>
                        <a:t>Прокуратура Вологодской области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Сотрудники прокуратуры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6236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взаимодействие с учреждениями культуры, научными и общественными организациями</a:t>
                      </a:r>
                    </a:p>
                    <a:p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Лекции и доклады об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использовании архивных документов в деятельности поисковых отрядов и источниках ГАВО по Великой Отечественной войне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Поисковые отряды Вологодской области</a:t>
                      </a:r>
                      <a:endParaRPr lang="ru-RU" sz="700" b="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Участники поисковых отрядов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93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Экскурсия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по выставке о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+mn-ea"/>
                          <a:cs typeface="+mn-cs"/>
                        </a:rPr>
                        <a:t>Сталинградской битве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«</a:t>
                      </a:r>
                      <a:r>
                        <a:rPr lang="ru-RU" sz="700" dirty="0" err="1" smtClean="0">
                          <a:latin typeface="Constantia" pitchFamily="18" charset="0"/>
                        </a:rPr>
                        <a:t>Юнармия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»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Юнармейцы 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00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«День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открытых дверей»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РПЦ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Школьники Бабушкинского района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63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Публикация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книги 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«Зримая память о Н.Я. Данилевском»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Вологодская областная библиотека им.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Бабушкина</a:t>
                      </a:r>
                      <a:endParaRPr lang="ru-RU" sz="700" dirty="0" smtClean="0">
                        <a:latin typeface="Constantia" pitchFamily="18" charset="0"/>
                      </a:endParaRPr>
                    </a:p>
                    <a:p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Исследователи, краеведы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228119">
                <a:tc rowSpan="2"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участие в мероприятиях патриотической     направленности, предлагаемых сторонними организациями 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Фотовыставка «Женское лицо  российского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космоса»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latin typeface="Constantia" pitchFamily="18" charset="0"/>
                        </a:rPr>
                        <a:t>Госкорпорация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 «</a:t>
                      </a:r>
                      <a:r>
                        <a:rPr lang="ru-RU" sz="700" dirty="0" err="1" smtClean="0">
                          <a:latin typeface="Constantia" pitchFamily="18" charset="0"/>
                        </a:rPr>
                        <a:t>Роскосмос</a:t>
                      </a:r>
                      <a:r>
                        <a:rPr lang="ru-RU" sz="700" dirty="0" smtClean="0">
                          <a:latin typeface="Constantia" pitchFamily="18" charset="0"/>
                        </a:rPr>
                        <a:t>»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Constantia" pitchFamily="18" charset="0"/>
                        </a:rPr>
                        <a:t>Жители г. Вологды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6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Сетевая</a:t>
                      </a:r>
                      <a:r>
                        <a:rPr lang="ru-RU" sz="700" baseline="0" dirty="0" smtClean="0">
                          <a:latin typeface="Constantia" pitchFamily="18" charset="0"/>
                        </a:rPr>
                        <a:t> акция «Читаем документы о войне»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Constantia" pitchFamily="18" charset="0"/>
                        </a:rPr>
                        <a:t>Государственный архив в г. Самаре</a:t>
                      </a:r>
                      <a:endParaRPr lang="ru-RU" sz="7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nstantia" pitchFamily="18" charset="0"/>
                        </a:rPr>
                        <a:t>Пользователи сети Интернет</a:t>
                      </a:r>
                      <a:endParaRPr lang="ru-RU" sz="7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89" y="0"/>
            <a:ext cx="546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Патриотическое воспитание граждан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в 2023 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г.</a:t>
            </a:r>
          </a:p>
        </p:txBody>
      </p:sp>
      <p:pic>
        <p:nvPicPr>
          <p:cNvPr id="2050" name="Picture 2" descr="Z:\Foto\16.05.2023 Посещение архива Губернатором\2023-05-16 Архив влог\041A0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" y="1779662"/>
            <a:ext cx="3711725" cy="24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Foto\16.05.2023 Посещение архива Губернатором\2023-05-16 Архив влог\041A0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64" y="1779662"/>
            <a:ext cx="3711726" cy="24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101" r="65773" b="-103"/>
          <a:stretch/>
        </p:blipFill>
        <p:spPr>
          <a:xfrm>
            <a:off x="395536" y="483518"/>
            <a:ext cx="6696744" cy="2800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48351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  <a:ea typeface="Times New Roman"/>
              </a:rPr>
              <a:t>Съемки </a:t>
            </a:r>
            <a:r>
              <a:rPr lang="ru-RU" sz="1400" b="1" dirty="0" err="1" smtClean="0">
                <a:solidFill>
                  <a:schemeClr val="bg1"/>
                </a:solidFill>
                <a:latin typeface="Constantia" pitchFamily="18" charset="0"/>
                <a:ea typeface="Times New Roman"/>
              </a:rPr>
              <a:t>видеоблога</a:t>
            </a:r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  <a:ea typeface="Times New Roman"/>
              </a:rPr>
              <a:t> Губернатора Вологодской области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443958"/>
            <a:ext cx="37508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latin typeface="Constantia" panose="02030602050306030303" pitchFamily="18" charset="0"/>
              </a:rPr>
              <a:t>Главный архивист архива А.Н. Галкина рассказывает об источниках, используемых в генеалогических исследованиях.   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1621" y="4466024"/>
            <a:ext cx="3750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latin typeface="Constantia" panose="02030602050306030303" pitchFamily="18" charset="0"/>
              </a:rPr>
              <a:t>В читальном зале Государственного архива Вологодской области.   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0654" y="896982"/>
            <a:ext cx="7881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onstantia" panose="02030602050306030303" pitchFamily="18" charset="0"/>
              </a:rPr>
              <a:t>27  мая 2023 г. вышел в </a:t>
            </a:r>
            <a:r>
              <a:rPr lang="ru-RU" sz="1400" b="1" dirty="0">
                <a:latin typeface="Constantia" panose="02030602050306030303" pitchFamily="18" charset="0"/>
              </a:rPr>
              <a:t>свет </a:t>
            </a:r>
            <a:r>
              <a:rPr lang="ru-RU" sz="1400" b="1" dirty="0" err="1" smtClean="0">
                <a:latin typeface="Constantia" panose="02030602050306030303" pitchFamily="18" charset="0"/>
              </a:rPr>
              <a:t>видеоблог</a:t>
            </a:r>
            <a:r>
              <a:rPr lang="ru-RU" sz="1400" b="1" dirty="0" smtClean="0">
                <a:latin typeface="Constantia" panose="02030602050306030303" pitchFamily="18" charset="0"/>
              </a:rPr>
              <a:t> </a:t>
            </a:r>
            <a:r>
              <a:rPr lang="ru-RU" sz="1400" b="1" dirty="0">
                <a:latin typeface="Constantia" pitchFamily="18" charset="0"/>
                <a:ea typeface="Times New Roman"/>
              </a:rPr>
              <a:t>О.А. </a:t>
            </a:r>
            <a:r>
              <a:rPr lang="ru-RU" sz="1400" b="1" dirty="0" smtClean="0">
                <a:latin typeface="Constantia" pitchFamily="18" charset="0"/>
                <a:ea typeface="Times New Roman"/>
              </a:rPr>
              <a:t>Кувшинникова об архиве. В нем</a:t>
            </a:r>
            <a:r>
              <a:rPr lang="ru-RU" sz="1400" b="1" dirty="0" smtClean="0">
                <a:latin typeface="Constantia" panose="02030602050306030303" pitchFamily="18" charset="0"/>
              </a:rPr>
              <a:t> была </a:t>
            </a:r>
            <a:r>
              <a:rPr lang="ru-RU" sz="1400" b="1" dirty="0">
                <a:latin typeface="Constantia" panose="02030602050306030303" pitchFamily="18" charset="0"/>
              </a:rPr>
              <a:t>показана работа архивистов, </a:t>
            </a:r>
            <a:r>
              <a:rPr lang="ru-RU" sz="1400" b="1" dirty="0" smtClean="0">
                <a:latin typeface="Constantia" panose="02030602050306030303" pitchFamily="18" charset="0"/>
              </a:rPr>
              <a:t>рассказано о возможностях работы исследователей </a:t>
            </a:r>
            <a:r>
              <a:rPr lang="ru-RU" sz="1400" b="1" dirty="0">
                <a:latin typeface="Constantia" panose="02030602050306030303" pitchFamily="18" charset="0"/>
              </a:rPr>
              <a:t>по изучению истории своего </a:t>
            </a:r>
            <a:r>
              <a:rPr lang="ru-RU" sz="1400" b="1" dirty="0" smtClean="0">
                <a:latin typeface="Constantia" panose="02030602050306030303" pitchFamily="18" charset="0"/>
              </a:rPr>
              <a:t>рода</a:t>
            </a:r>
            <a:r>
              <a:rPr lang="ru-RU" sz="1000" b="1" dirty="0" smtClean="0">
                <a:latin typeface="Constantia" panose="02030602050306030303" pitchFamily="18" charset="0"/>
              </a:rPr>
              <a:t>.  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669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56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Патриотическое воспитание граждан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в 2023 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3528" y="483518"/>
            <a:ext cx="8568952" cy="307777"/>
            <a:chOff x="954160" y="565329"/>
            <a:chExt cx="6840000" cy="30777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60" y="627527"/>
              <a:ext cx="6840000" cy="1995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19954" y="565329"/>
              <a:ext cx="641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Constantia" pitchFamily="18" charset="0"/>
                </a:rPr>
                <a:t>Работа над роликом «Вологодчина в годы Великой Отечественной войны по документам ГАВО»</a:t>
              </a:r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r="8947"/>
          <a:stretch/>
        </p:blipFill>
        <p:spPr bwMode="auto">
          <a:xfrm>
            <a:off x="1043608" y="2921047"/>
            <a:ext cx="3265127" cy="195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8679"/>
          <a:stretch/>
        </p:blipFill>
        <p:spPr bwMode="auto">
          <a:xfrm>
            <a:off x="4644008" y="2931790"/>
            <a:ext cx="3506983" cy="197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9" r="7635" b="56992"/>
          <a:stretch/>
        </p:blipFill>
        <p:spPr bwMode="auto">
          <a:xfrm>
            <a:off x="581732" y="820887"/>
            <a:ext cx="3265127" cy="197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843558"/>
            <a:ext cx="4824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В  получасовом ролике рассказывается о жизни региона в годы Великой Отечественной войны, о документах архива военного периода, приводятся примеры из источников, показаны фотографии жителей области, уникальные снимки военного корреспондента П.А. Сотникова, фронтовые дневники командира партизанского отряда «дядя Саша»  А.А. </a:t>
            </a:r>
            <a:r>
              <a:rPr lang="ru-RU" sz="1400" b="1" dirty="0" err="1" smtClean="0">
                <a:solidFill>
                  <a:prstClr val="black"/>
                </a:solidFill>
                <a:latin typeface="Constantia" pitchFamily="18" charset="0"/>
              </a:rPr>
              <a:t>Морщинина</a:t>
            </a:r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.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89" y="0"/>
            <a:ext cx="853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3528" y="535781"/>
            <a:ext cx="4680520" cy="307777"/>
            <a:chOff x="954160" y="565329"/>
            <a:chExt cx="6840000" cy="30777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60" y="627527"/>
              <a:ext cx="6840000" cy="1995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01775" y="565329"/>
              <a:ext cx="6192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Constantia" pitchFamily="18" charset="0"/>
                </a:rPr>
                <a:t>Проект «Архивные истории»</a:t>
              </a:r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95536" y="915566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onstantia" panose="02030602050306030303" pitchFamily="18" charset="0"/>
              </a:rPr>
              <a:t>Серия видеороликов об интересных </a:t>
            </a:r>
            <a:r>
              <a:rPr lang="ru-RU" sz="1400" b="1" dirty="0">
                <a:latin typeface="Constantia" panose="02030602050306030303" pitchFamily="18" charset="0"/>
              </a:rPr>
              <a:t>документах и связанных с ними </a:t>
            </a:r>
            <a:r>
              <a:rPr lang="ru-RU" sz="1400" b="1" dirty="0" smtClean="0">
                <a:latin typeface="Constantia" panose="02030602050306030303" pitchFamily="18" charset="0"/>
              </a:rPr>
              <a:t>забавных и </a:t>
            </a:r>
            <a:r>
              <a:rPr lang="ru-RU" sz="1400" b="1" dirty="0">
                <a:latin typeface="Constantia" panose="02030602050306030303" pitchFamily="18" charset="0"/>
              </a:rPr>
              <a:t>неожиданных историях из жизни жителей Вологодского края.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 b="29000"/>
          <a:stretch/>
        </p:blipFill>
        <p:spPr>
          <a:xfrm>
            <a:off x="899592" y="1635646"/>
            <a:ext cx="3288519" cy="3378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7451"/>
          <a:stretch/>
        </p:blipFill>
        <p:spPr>
          <a:xfrm>
            <a:off x="5151921" y="2810826"/>
            <a:ext cx="3723044" cy="21399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6688"/>
          <a:stretch/>
        </p:blipFill>
        <p:spPr>
          <a:xfrm>
            <a:off x="5148064" y="555526"/>
            <a:ext cx="37269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204" y="0"/>
            <a:ext cx="587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51519" y="464354"/>
            <a:ext cx="8568952" cy="307777"/>
            <a:chOff x="954160" y="565329"/>
            <a:chExt cx="7148691" cy="30777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60" y="627527"/>
              <a:ext cx="6840000" cy="1995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14600" y="565329"/>
              <a:ext cx="6788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Constantia" pitchFamily="18" charset="0"/>
                </a:rPr>
                <a:t>Проекты архива на Интернет-портале архивной службы области и сайте архива </a:t>
              </a:r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pic>
        <p:nvPicPr>
          <p:cNvPr id="2" name="Picture 2" descr="D:\Рабочий стол\скрин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4161301" cy="38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скрин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49" y="771550"/>
            <a:ext cx="4724239" cy="38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780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3527" y="627533"/>
            <a:ext cx="5328593" cy="291974"/>
            <a:chOff x="954158" y="604473"/>
            <a:chExt cx="7075641" cy="2294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58" y="627527"/>
              <a:ext cx="7075641" cy="2063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33461" y="604473"/>
              <a:ext cx="4482384" cy="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Constantia" pitchFamily="18" charset="0"/>
                </a:rPr>
                <a:t>Школьные уроки</a:t>
              </a:r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b="15596"/>
          <a:stretch/>
        </p:blipFill>
        <p:spPr bwMode="auto">
          <a:xfrm>
            <a:off x="6156176" y="597150"/>
            <a:ext cx="2678940" cy="39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4" b="38627"/>
          <a:stretch/>
        </p:blipFill>
        <p:spPr bwMode="auto">
          <a:xfrm>
            <a:off x="683567" y="2339837"/>
            <a:ext cx="4608512" cy="221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041579"/>
            <a:ext cx="53285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Constantia" pitchFamily="18" charset="0"/>
                <a:ea typeface="Calibri"/>
              </a:rPr>
              <a:t>Курс </a:t>
            </a:r>
            <a:r>
              <a:rPr lang="ru-RU" sz="1400" b="1" dirty="0">
                <a:latin typeface="Constantia" pitchFamily="18" charset="0"/>
                <a:ea typeface="Calibri"/>
              </a:rPr>
              <a:t>школьных уроков «Улицы Вологды» </a:t>
            </a:r>
            <a:r>
              <a:rPr lang="ru-RU" sz="1400" b="1" dirty="0" smtClean="0">
                <a:latin typeface="Constantia" pitchFamily="18" charset="0"/>
                <a:ea typeface="Calibri"/>
              </a:rPr>
              <a:t>запомнился детям  командной игрой на знание изученного материала. В завершении обучения была проведена итоговая </a:t>
            </a:r>
            <a:r>
              <a:rPr lang="ru-RU" sz="1400" b="1" dirty="0">
                <a:latin typeface="Constantia" pitchFamily="18" charset="0"/>
                <a:ea typeface="Calibri"/>
              </a:rPr>
              <a:t>конкурсная </a:t>
            </a:r>
            <a:r>
              <a:rPr lang="ru-RU" sz="1400" b="1" dirty="0" smtClean="0">
                <a:latin typeface="Constantia" pitchFamily="18" charset="0"/>
                <a:ea typeface="Calibri"/>
              </a:rPr>
              <a:t>работа.   Лучшие ученики получили сертификаты.</a:t>
            </a:r>
            <a:endParaRPr lang="ru-RU" sz="1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0" y="0"/>
            <a:ext cx="780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onstantia" pitchFamily="18" charset="0"/>
              </a:rPr>
              <a:t>Патриотическое воспитание граждан в 2023 г.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3527" y="699542"/>
            <a:ext cx="4968553" cy="274553"/>
            <a:chOff x="954158" y="588881"/>
            <a:chExt cx="7075641" cy="24502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42" r="25874" b="-44"/>
            <a:stretch/>
          </p:blipFill>
          <p:spPr>
            <a:xfrm>
              <a:off x="954158" y="627527"/>
              <a:ext cx="7075641" cy="2063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33461" y="588881"/>
              <a:ext cx="4482384" cy="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white"/>
                  </a:solidFill>
                  <a:latin typeface="Constantia" pitchFamily="18" charset="0"/>
                </a:rPr>
                <a:t>Работа со студентами</a:t>
              </a:r>
              <a:endParaRPr lang="ru-RU" sz="1400" dirty="0">
                <a:solidFill>
                  <a:prstClr val="white"/>
                </a:solidFill>
                <a:latin typeface="Constantia" pitchFamily="18" charset="0"/>
              </a:endParaRPr>
            </a:p>
          </p:txBody>
        </p:sp>
      </p:grpSp>
      <p:pic>
        <p:nvPicPr>
          <p:cNvPr id="4098" name="Picture 2" descr="D:\Рабочий стол\для НМС доклада\патриот. в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77" y="2790347"/>
            <a:ext cx="3164582" cy="21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1" b="35452"/>
          <a:stretch/>
        </p:blipFill>
        <p:spPr bwMode="auto">
          <a:xfrm>
            <a:off x="5401977" y="367594"/>
            <a:ext cx="3164582" cy="20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235572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Историко-краеведческая интеллектуальная игра «ГАВО-</a:t>
            </a:r>
            <a:r>
              <a:rPr lang="ru-RU" sz="1200" b="1" dirty="0" err="1" smtClean="0">
                <a:solidFill>
                  <a:prstClr val="black"/>
                </a:solidFill>
                <a:latin typeface="Constantia" pitchFamily="18" charset="0"/>
              </a:rPr>
              <a:t>квиз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» </a:t>
            </a:r>
            <a:endParaRPr lang="ru-RU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6" b="34337"/>
          <a:stretch/>
        </p:blipFill>
        <p:spPr bwMode="auto">
          <a:xfrm>
            <a:off x="755576" y="2804617"/>
            <a:ext cx="3691258" cy="208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1186175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В ходе практики студенты </a:t>
            </a:r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приобрели навыки поисковой работы с 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документами, получили новые знания по истории родного края. </a:t>
            </a:r>
            <a:r>
              <a:rPr lang="ru-RU" sz="1400" b="1" dirty="0" smtClean="0">
                <a:latin typeface="Constantia" pitchFamily="18" charset="0"/>
              </a:rPr>
              <a:t>На интеллектуальной игре смогли не только проверить их, но и наработали навыки коллективного решения поставленных задач. </a:t>
            </a:r>
            <a:endParaRPr lang="ru-RU" sz="1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2818</TotalTime>
  <Words>1405</Words>
  <Application>Microsoft Office PowerPoint</Application>
  <PresentationFormat>Экран (16:9)</PresentationFormat>
  <Paragraphs>140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2_Тема Office</vt:lpstr>
      <vt:lpstr>4_Тема Office</vt:lpstr>
      <vt:lpstr>3_Тема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Наталия Владимировна Болотина</cp:lastModifiedBy>
  <cp:revision>267</cp:revision>
  <cp:lastPrinted>2023-04-17T14:14:22Z</cp:lastPrinted>
  <dcterms:created xsi:type="dcterms:W3CDTF">2023-02-28T09:28:48Z</dcterms:created>
  <dcterms:modified xsi:type="dcterms:W3CDTF">2023-06-23T05:03:25Z</dcterms:modified>
</cp:coreProperties>
</file>