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8" r:id="rId1"/>
  </p:sldMasterIdLst>
  <p:sldIdLst>
    <p:sldId id="257" r:id="rId2"/>
    <p:sldId id="305" r:id="rId3"/>
    <p:sldId id="306" r:id="rId4"/>
    <p:sldId id="307" r:id="rId5"/>
    <p:sldId id="308" r:id="rId6"/>
    <p:sldId id="309" r:id="rId7"/>
    <p:sldId id="310" r:id="rId8"/>
    <p:sldId id="327" r:id="rId9"/>
    <p:sldId id="311" r:id="rId10"/>
    <p:sldId id="321" r:id="rId11"/>
    <p:sldId id="323" r:id="rId12"/>
    <p:sldId id="312" r:id="rId13"/>
    <p:sldId id="322" r:id="rId14"/>
    <p:sldId id="313" r:id="rId15"/>
    <p:sldId id="314" r:id="rId16"/>
    <p:sldId id="315" r:id="rId17"/>
    <p:sldId id="320" r:id="rId18"/>
    <p:sldId id="325" r:id="rId19"/>
    <p:sldId id="324" r:id="rId20"/>
    <p:sldId id="317" r:id="rId21"/>
    <p:sldId id="316" r:id="rId22"/>
    <p:sldId id="326" r:id="rId23"/>
    <p:sldId id="318" r:id="rId24"/>
    <p:sldId id="31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3" autoAdjust="0"/>
    <p:restoredTop sz="94660"/>
  </p:normalViewPr>
  <p:slideViewPr>
    <p:cSldViewPr>
      <p:cViewPr varScale="1">
        <p:scale>
          <a:sx n="106" d="100"/>
          <a:sy n="106" d="100"/>
        </p:scale>
        <p:origin x="211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863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989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01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43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562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6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84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1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5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21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869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90A4FC5-3C11-4E76-BEF4-682D8818BABB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D75EC6-BB0C-422C-9602-706487594C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images.yandex.ru/yandsearch?text=%D0%BA%D0%B8%D1%80%D0%BE%D0%B2%D1%81%D0%BA%20%D0%BC%D1%83%D1%80%D0%BC%D0%B0%D0%BD%D1%81%D0%BA%D0%B0%D1%8F%20%D0%BE%D0%B1%D0%BB%D0%B0%D1%81%D1%82%D1%8C&amp;pos=20&amp;rpt=simage&amp;uinfo=sw-1209-sh-737-fw-984-fh-531-pd-1&amp;img_url=http://cs9745.userapi.com/u43236008/106219124/x_80dc0e01.jp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культуры Мурманской области</a:t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Государственный архив Мурманской области в г. Кировске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9732" y="5991671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28-29 июня 2023 г.</a:t>
            </a:r>
          </a:p>
        </p:txBody>
      </p:sp>
      <p:sp>
        <p:nvSpPr>
          <p:cNvPr id="27654" name="AutoShape 6" descr="ÐÐ°ÑÑÐ¸Ð½ÐºÐ¸ Ð¿Ð¾ Ð·Ð°Ð¿ÑÐ¾ÑÑ ÑÐ°Ð°Ð¼Ð¸ Ð³ÐµÑÐ± ÑÐ¸Ð¼Ð²Ð¾Ð»Ð¸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6" name="AutoShape 8" descr="ÐÐ°ÑÑÐ¸Ð½ÐºÐ¸ Ð¿Ð¾ Ð·Ð°Ð¿ÑÐ¾ÑÑ ÑÐ°Ð°Ð¼Ð¸ Ð³ÐµÑÐ± ÑÐ¸Ð¼Ð²Ð¾Ð»Ð¸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http://www.geo-photo.ru/data/media/608/pano7867689.jpg">
            <a:hlinkClick r:id="rId2"/>
            <a:extLst>
              <a:ext uri="{FF2B5EF4-FFF2-40B4-BE49-F238E27FC236}">
                <a16:creationId xmlns:a16="http://schemas.microsoft.com/office/drawing/2014/main" id="{25FA465C-490F-0B2B-7725-9874FA4F97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687" y="1588418"/>
            <a:ext cx="8016626" cy="307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CC347-1CF9-5BE2-6444-AE7E834600A0}"/>
              </a:ext>
            </a:extLst>
          </p:cNvPr>
          <p:cNvSpPr txBox="1"/>
          <p:nvPr/>
        </p:nvSpPr>
        <p:spPr>
          <a:xfrm>
            <a:off x="719572" y="4666802"/>
            <a:ext cx="7776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Краеведение как основа патриотического воспитания молодёжи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AA034-22F4-7D8A-BA23-32FDF02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DC80C-AD40-70D6-3C08-71E53C05C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650" r="3870" b="12201"/>
          <a:stretch/>
        </p:blipFill>
        <p:spPr>
          <a:xfrm>
            <a:off x="457593" y="473827"/>
            <a:ext cx="3672408" cy="49162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444B24-FC1C-C53C-E181-C9FAAE18B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94288"/>
            <a:ext cx="2611497" cy="279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D8B9C1-3FD6-D1C0-4B10-CED7233618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9" t="9905" r="50000" b="24171"/>
          <a:stretch/>
        </p:blipFill>
        <p:spPr bwMode="auto">
          <a:xfrm>
            <a:off x="4161722" y="3331006"/>
            <a:ext cx="2611497" cy="303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A41073-B554-68C8-8E62-CB44919D526F}"/>
              </a:ext>
            </a:extLst>
          </p:cNvPr>
          <p:cNvSpPr txBox="1"/>
          <p:nvPr/>
        </p:nvSpPr>
        <p:spPr>
          <a:xfrm>
            <a:off x="6732240" y="3341990"/>
            <a:ext cx="2304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Колованова</a:t>
            </a:r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Т.И.</a:t>
            </a:r>
          </a:p>
          <a:p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</a:p>
          <a:p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Р-520. Оп. 1. Д. 3961</a:t>
            </a:r>
            <a:endParaRPr lang="ru-RU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A0955-4C26-EE75-0FB7-6EB682E4A44A}"/>
              </a:ext>
            </a:extLst>
          </p:cNvPr>
          <p:cNvSpPr txBox="1"/>
          <p:nvPr/>
        </p:nvSpPr>
        <p:spPr>
          <a:xfrm>
            <a:off x="1444627" y="5761625"/>
            <a:ext cx="2726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</a:p>
          <a:p>
            <a:pPr algn="r"/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Р-490. Оп. 1. Д. 13. Л. 1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5317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6B0B5-8A29-8F4A-2DCE-995ECA1BC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642594"/>
            <a:ext cx="5897028" cy="8777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E73CE1-7F47-0EBA-B5A6-01B1CD9E7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5" y="3463370"/>
            <a:ext cx="5220072" cy="293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69C07E8-198F-55A2-69DB-1CCE925569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7" t="-823" r="1963" b="15511"/>
          <a:stretch/>
        </p:blipFill>
        <p:spPr bwMode="auto">
          <a:xfrm>
            <a:off x="515132" y="458339"/>
            <a:ext cx="5190771" cy="270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5">
            <a:extLst>
              <a:ext uri="{FF2B5EF4-FFF2-40B4-BE49-F238E27FC236}">
                <a16:creationId xmlns:a16="http://schemas.microsoft.com/office/drawing/2014/main" id="{9E88359B-2761-AE94-FBC9-C63B92E90373}"/>
              </a:ext>
            </a:extLst>
          </p:cNvPr>
          <p:cNvSpPr txBox="1">
            <a:spLocks/>
          </p:cNvSpPr>
          <p:nvPr/>
        </p:nvSpPr>
        <p:spPr>
          <a:xfrm>
            <a:off x="5838927" y="466487"/>
            <a:ext cx="2908453" cy="27003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Архив</a:t>
            </a:r>
          </a:p>
          <a:p>
            <a:pPr algn="ctr"/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</a:p>
          <a:p>
            <a:pPr algn="ctr"/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E5C47A0-FADA-37D5-08E7-ADFC4A71C0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27042"/>
          <a:stretch/>
        </p:blipFill>
        <p:spPr bwMode="auto">
          <a:xfrm>
            <a:off x="5751634" y="3463369"/>
            <a:ext cx="2968527" cy="292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3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DD50D68-7B57-0448-10E4-DCDDEDDD67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609025"/>
              </p:ext>
            </p:extLst>
          </p:nvPr>
        </p:nvGraphicFramePr>
        <p:xfrm>
          <a:off x="539552" y="2314037"/>
          <a:ext cx="8064896" cy="4149430"/>
        </p:xfrm>
        <a:graphic>
          <a:graphicData uri="http://schemas.openxmlformats.org/drawingml/2006/table">
            <a:tbl>
              <a:tblPr firstRow="1" firstCol="1" bandRow="1"/>
              <a:tblGrid>
                <a:gridCol w="1774949">
                  <a:extLst>
                    <a:ext uri="{9D8B030D-6E8A-4147-A177-3AD203B41FA5}">
                      <a16:colId xmlns:a16="http://schemas.microsoft.com/office/drawing/2014/main" val="899633976"/>
                    </a:ext>
                  </a:extLst>
                </a:gridCol>
                <a:gridCol w="1277309">
                  <a:extLst>
                    <a:ext uri="{9D8B030D-6E8A-4147-A177-3AD203B41FA5}">
                      <a16:colId xmlns:a16="http://schemas.microsoft.com/office/drawing/2014/main" val="3311865023"/>
                    </a:ext>
                  </a:extLst>
                </a:gridCol>
                <a:gridCol w="1100504">
                  <a:extLst>
                    <a:ext uri="{9D8B030D-6E8A-4147-A177-3AD203B41FA5}">
                      <a16:colId xmlns:a16="http://schemas.microsoft.com/office/drawing/2014/main" val="1140319540"/>
                    </a:ext>
                  </a:extLst>
                </a:gridCol>
                <a:gridCol w="1222111">
                  <a:extLst>
                    <a:ext uri="{9D8B030D-6E8A-4147-A177-3AD203B41FA5}">
                      <a16:colId xmlns:a16="http://schemas.microsoft.com/office/drawing/2014/main" val="79200703"/>
                    </a:ext>
                  </a:extLst>
                </a:gridCol>
                <a:gridCol w="1345442">
                  <a:extLst>
                    <a:ext uri="{9D8B030D-6E8A-4147-A177-3AD203B41FA5}">
                      <a16:colId xmlns:a16="http://schemas.microsoft.com/office/drawing/2014/main" val="51331561"/>
                    </a:ext>
                  </a:extLst>
                </a:gridCol>
                <a:gridCol w="1344581">
                  <a:extLst>
                    <a:ext uri="{9D8B030D-6E8A-4147-A177-3AD203B41FA5}">
                      <a16:colId xmlns:a16="http://schemas.microsoft.com/office/drawing/2014/main" val="3971905079"/>
                    </a:ext>
                  </a:extLst>
                </a:gridCol>
              </a:tblGrid>
              <a:tr h="111726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665740"/>
                  </a:ext>
                </a:extLst>
              </a:tr>
              <a:tr h="83491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16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встреч с общественностью</a:t>
                      </a:r>
                      <a:endParaRPr lang="ru-RU" sz="16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962391"/>
                  </a:ext>
                </a:extLst>
              </a:tr>
              <a:tr h="111886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Уроки для</a:t>
                      </a:r>
                      <a:endParaRPr lang="ru-RU" sz="16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школьников</a:t>
                      </a:r>
                      <a:endParaRPr lang="ru-RU" sz="16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990249"/>
                  </a:ext>
                </a:extLst>
              </a:tr>
              <a:tr h="96890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Лекции для</a:t>
                      </a:r>
                      <a:endParaRPr lang="ru-RU" sz="16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студентов</a:t>
                      </a:r>
                      <a:endParaRPr lang="ru-RU" sz="1600" kern="1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487793"/>
                  </a:ext>
                </a:extLst>
              </a:tr>
            </a:tbl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CDBABE5-3BC7-6F2E-D098-22C0F2CF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94533"/>
            <a:ext cx="8064896" cy="16675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информационных 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для молодёжи</a:t>
            </a:r>
          </a:p>
        </p:txBody>
      </p:sp>
    </p:spTree>
    <p:extLst>
      <p:ext uri="{BB962C8B-B14F-4D97-AF65-F5344CB8AC3E}">
        <p14:creationId xmlns:p14="http://schemas.microsoft.com/office/powerpoint/2010/main" val="2666931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A90A6-5AF3-B3F8-EA17-88895F24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9B9942-F163-62D6-6837-974934465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7975" r="2286" b="27141"/>
          <a:stretch/>
        </p:blipFill>
        <p:spPr>
          <a:xfrm>
            <a:off x="765635" y="3288552"/>
            <a:ext cx="6120680" cy="3110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9FEEA83-61C0-68E3-E28C-DCD39C8D9D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970" y="578777"/>
            <a:ext cx="4392488" cy="329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A6CBE9-634A-D516-30DE-1E7EE2C9F5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8844" r="6295" b="6951"/>
          <a:stretch/>
        </p:blipFill>
        <p:spPr>
          <a:xfrm>
            <a:off x="611111" y="578777"/>
            <a:ext cx="3116219" cy="2368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4717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9E10A-C50E-9738-4A2C-9B01A893D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28D9EF-D580-05E6-4BF0-FDEBE613F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8073" r="557" b="5859"/>
          <a:stretch/>
        </p:blipFill>
        <p:spPr>
          <a:xfrm>
            <a:off x="5436096" y="390791"/>
            <a:ext cx="330930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547BB4-56E1-E533-D7C7-6F398173A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t="30316" b="6022"/>
          <a:stretch/>
        </p:blipFill>
        <p:spPr>
          <a:xfrm>
            <a:off x="345413" y="796798"/>
            <a:ext cx="4803777" cy="243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62D988-9353-36AB-68DE-6D742ECA65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8500" r="1963" b="4704"/>
          <a:stretch/>
        </p:blipFill>
        <p:spPr>
          <a:xfrm>
            <a:off x="372222" y="3546914"/>
            <a:ext cx="4968552" cy="2954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EDF59-BC66-87AE-FAB7-5437A46FC6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8" t="11019" r="12791" b="147"/>
          <a:stretch/>
        </p:blipFill>
        <p:spPr>
          <a:xfrm>
            <a:off x="5913835" y="2961867"/>
            <a:ext cx="2831563" cy="349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7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6B07F-DDD2-0526-F585-09F09A983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AD69B5E-0D4B-0A9B-77D9-9E6475D7F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751" r="1964" b="14300"/>
          <a:stretch/>
        </p:blipFill>
        <p:spPr bwMode="auto">
          <a:xfrm>
            <a:off x="395536" y="456014"/>
            <a:ext cx="4464496" cy="293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AC17E1-1724-E41E-B006-10E7D6C5E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" b="20509"/>
          <a:stretch/>
        </p:blipFill>
        <p:spPr>
          <a:xfrm>
            <a:off x="395536" y="3564001"/>
            <a:ext cx="4526341" cy="2830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9D020C-07E8-DE67-141A-88251CFA56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t="9465" r="2828" b="19797"/>
          <a:stretch/>
        </p:blipFill>
        <p:spPr>
          <a:xfrm>
            <a:off x="5643729" y="463077"/>
            <a:ext cx="3012218" cy="293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B4B524-1F06-1A27-7938-6AF2190B9B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2200" r="48425" b="39500"/>
          <a:stretch/>
        </p:blipFill>
        <p:spPr>
          <a:xfrm>
            <a:off x="5148064" y="3564000"/>
            <a:ext cx="3507883" cy="283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41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6C5C8-BA34-F2AE-01EE-FC8E6B41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C2F0924-1591-E88C-DE8F-8F3738760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3" y="3574148"/>
            <a:ext cx="3562801" cy="2672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A762E4-76B4-331C-CAB5-B4C1CAD98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5900" b="6951"/>
          <a:stretch/>
        </p:blipFill>
        <p:spPr>
          <a:xfrm>
            <a:off x="676744" y="3703338"/>
            <a:ext cx="3874810" cy="252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9B5648-78CA-552E-9181-D62A711A14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" t="32169" r="797" b="18103"/>
          <a:stretch/>
        </p:blipFill>
        <p:spPr>
          <a:xfrm>
            <a:off x="692684" y="469552"/>
            <a:ext cx="775863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226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F2B41-FE00-0339-93AC-F957AFE5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FCDB03-A325-FADB-035E-3C32EFF3D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35" b="24230"/>
          <a:stretch/>
        </p:blipFill>
        <p:spPr>
          <a:xfrm>
            <a:off x="607304" y="459563"/>
            <a:ext cx="378437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84BBDD-50C1-298C-1935-1E7A01BFE2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8" t="11033" r="5113" b="19551"/>
          <a:stretch/>
        </p:blipFill>
        <p:spPr>
          <a:xfrm>
            <a:off x="5178108" y="3255527"/>
            <a:ext cx="3627030" cy="326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E06F6D-78CB-3E63-C790-50CB14F4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8233" b="26901"/>
          <a:stretch/>
        </p:blipFill>
        <p:spPr>
          <a:xfrm>
            <a:off x="611560" y="3861048"/>
            <a:ext cx="4704155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9946B9-E2EA-867F-1AC2-676C8AAFD8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5998" r="31887" b="39500"/>
          <a:stretch/>
        </p:blipFill>
        <p:spPr>
          <a:xfrm>
            <a:off x="4543533" y="459563"/>
            <a:ext cx="4261605" cy="261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370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662C69-E05F-D180-EC11-2FD2C5086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15398"/>
          <a:stretch/>
        </p:blipFill>
        <p:spPr>
          <a:xfrm>
            <a:off x="3347864" y="2812546"/>
            <a:ext cx="5429803" cy="3667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EDE415-D586-F8E5-DBB9-FCE5EC17A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5116" r="11413" b="9369"/>
          <a:stretch/>
        </p:blipFill>
        <p:spPr>
          <a:xfrm>
            <a:off x="396192" y="378269"/>
            <a:ext cx="4632242" cy="373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4D7BF461-281E-69C6-A773-5F0633DB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378269"/>
            <a:ext cx="3599744" cy="23306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для педагогов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Кировска</a:t>
            </a:r>
          </a:p>
        </p:txBody>
      </p:sp>
    </p:spTree>
    <p:extLst>
      <p:ext uri="{BB962C8B-B14F-4D97-AF65-F5344CB8AC3E}">
        <p14:creationId xmlns:p14="http://schemas.microsoft.com/office/powerpoint/2010/main" val="320624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58CBEC5-6BF8-C215-B6BA-566D0392C5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9" y="404664"/>
            <a:ext cx="2897885" cy="386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503A2AF-09DD-8D29-4FD0-E54EAE37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25" y="2979698"/>
            <a:ext cx="4760746" cy="357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25EF581-EC3C-03AA-3454-78F8203A3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9" y="4376845"/>
            <a:ext cx="2897885" cy="2173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A2616019-07E2-F589-D788-92CEB6BC9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88" y="404664"/>
            <a:ext cx="5134213" cy="228200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дверей 10.03.2023.</a:t>
            </a:r>
            <a:b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учителями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538575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B2CB6E-0312-F756-D6B3-4C735E475753}"/>
              </a:ext>
            </a:extLst>
          </p:cNvPr>
          <p:cNvSpPr/>
          <p:nvPr/>
        </p:nvSpPr>
        <p:spPr>
          <a:xfrm>
            <a:off x="539552" y="476672"/>
            <a:ext cx="8136903" cy="1800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13C97-14C4-9907-C140-506D09C3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332656"/>
            <a:ext cx="7680960" cy="16815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ru-RU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TCFranklinGothicW10-Bk 862339"/>
                <a:cs typeface="Times New Roman" panose="02020603050405020304" pitchFamily="18" charset="0"/>
              </a:rPr>
              <a:t>.  </a:t>
            </a:r>
            <a:r>
              <a:rPr lang="ru-RU" sz="20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традиционных российских духовно-нравственных ценностей, культуры и исторической памяти обеспечивается путем решения следующих задач: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FAECD0-D18F-F184-A5AF-C481D25E4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103120"/>
            <a:ext cx="7680960" cy="4494232"/>
          </a:xfrm>
        </p:spPr>
        <p:txBody>
          <a:bodyPr>
            <a:normAutofit fontScale="47500" lnSpcReduction="20000"/>
          </a:bodyPr>
          <a:lstStyle/>
          <a:p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(…)</a:t>
            </a: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45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защита исторической правды, сохранение исторической памяти, преемственности в развитии Российского государства и его исторически сложившегося единства, противодействие фальсификации истории;</a:t>
            </a:r>
            <a:endParaRPr lang="ru-RU" sz="45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45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духовно-нравственное и патриотическое воспитание граждан на исторических и современных примерах. </a:t>
            </a:r>
            <a:endParaRPr lang="ru-RU" sz="45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национальной безопасности Российской Федерации </a:t>
            </a:r>
          </a:p>
          <a:p>
            <a:pPr marL="0" indent="0" algn="r">
              <a:buNone/>
            </a:pPr>
            <a:r>
              <a:rPr lang="ru-RU" sz="2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(утверждена Указом Президента РФ от 02.07.2021 № 400)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3706990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A742D-2CA3-CE8E-7F58-C5D849F6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D43418-3594-B7F1-6861-C2F8049824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3008836"/>
            <a:ext cx="7800920" cy="351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B66129A-8BE2-95C8-55FB-B66098F3D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1" r="1274" b="5521"/>
          <a:stretch/>
        </p:blipFill>
        <p:spPr bwMode="auto">
          <a:xfrm>
            <a:off x="827585" y="332656"/>
            <a:ext cx="4608512" cy="231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E606980-13A9-9F7D-B2CC-9C0A0C92B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0" t="9625" r="16354" b="12247"/>
          <a:stretch/>
        </p:blipFill>
        <p:spPr bwMode="auto">
          <a:xfrm>
            <a:off x="6066958" y="331832"/>
            <a:ext cx="2232248" cy="253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36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4DB9008-8D16-EED7-5F5A-D466B8C645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9" y="3140968"/>
            <a:ext cx="4671516" cy="350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46CF03B-7C26-31AB-D433-90A83EC87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82293"/>
            <a:ext cx="3121735" cy="41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6B5BBE6-937C-6989-9193-2DDA31BE4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3" r="14747" b="13211"/>
          <a:stretch/>
        </p:blipFill>
        <p:spPr bwMode="auto">
          <a:xfrm>
            <a:off x="539639" y="370603"/>
            <a:ext cx="4671516" cy="262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294B93ED-3AFD-87F5-AF75-90236014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0" y="370603"/>
            <a:ext cx="3600400" cy="205028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</a:t>
            </a:r>
            <a:r>
              <a:rPr lang="ru-RU" sz="32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методобъединения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учителей истории</a:t>
            </a:r>
          </a:p>
        </p:txBody>
      </p:sp>
    </p:spTree>
    <p:extLst>
      <p:ext uri="{BB962C8B-B14F-4D97-AF65-F5344CB8AC3E}">
        <p14:creationId xmlns:p14="http://schemas.microsoft.com/office/powerpoint/2010/main" val="881084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4DDA49-3E7C-3028-78DA-920E082166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r="8000" b="21651"/>
          <a:stretch/>
        </p:blipFill>
        <p:spPr>
          <a:xfrm>
            <a:off x="373710" y="2686183"/>
            <a:ext cx="5375372" cy="374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51D2A4D-04F0-65DD-FCF4-29F3AC34F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80" y="620688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5">
            <a:extLst>
              <a:ext uri="{FF2B5EF4-FFF2-40B4-BE49-F238E27FC236}">
                <a16:creationId xmlns:a16="http://schemas.microsoft.com/office/drawing/2014/main" id="{AAF3478F-95F6-201E-FA3F-20ED6D54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08" y="286002"/>
            <a:ext cx="3645429" cy="22068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Юные исследователи 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читальном зале архива</a:t>
            </a:r>
          </a:p>
        </p:txBody>
      </p:sp>
    </p:spTree>
    <p:extLst>
      <p:ext uri="{BB962C8B-B14F-4D97-AF65-F5344CB8AC3E}">
        <p14:creationId xmlns:p14="http://schemas.microsoft.com/office/powerpoint/2010/main" val="3792004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C8E58F-1272-B446-BC80-0732911C1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5" t="4410" r="21158" b="7692"/>
          <a:stretch/>
        </p:blipFill>
        <p:spPr>
          <a:xfrm>
            <a:off x="6084168" y="2448962"/>
            <a:ext cx="2488170" cy="3227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767AB0-8F29-437C-19AA-ABFB28FF6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1150" r="6688" b="22700"/>
          <a:stretch/>
        </p:blipFill>
        <p:spPr>
          <a:xfrm>
            <a:off x="349968" y="2420888"/>
            <a:ext cx="5328592" cy="3227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142EC23E-B773-C6E0-2600-89A56D14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2938"/>
            <a:ext cx="7680325" cy="1371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7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юношеских работ учащихся средних учебных заведений </a:t>
            </a:r>
            <a:br>
              <a:rPr lang="ru-RU" sz="27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«Юный архивист»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7EA9E-5193-7C8F-4008-728598B209FA}"/>
              </a:ext>
            </a:extLst>
          </p:cNvPr>
          <p:cNvSpPr txBox="1"/>
          <p:nvPr/>
        </p:nvSpPr>
        <p:spPr>
          <a:xfrm>
            <a:off x="773833" y="575628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Лауреаты конкурса 2012 года </a:t>
            </a:r>
          </a:p>
          <a:p>
            <a:pPr algn="ctr"/>
            <a:r>
              <a:rPr lang="ru-RU" sz="1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 своими учителями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6A5811-6A60-798E-0114-43F4F10D4008}"/>
              </a:ext>
            </a:extLst>
          </p:cNvPr>
          <p:cNvSpPr txBox="1"/>
          <p:nvPr/>
        </p:nvSpPr>
        <p:spPr>
          <a:xfrm>
            <a:off x="6084168" y="5788117"/>
            <a:ext cx="26277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Полина </a:t>
            </a:r>
            <a:r>
              <a:rPr lang="ru-RU" sz="18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Акилбаева</a:t>
            </a:r>
            <a:r>
              <a:rPr lang="ru-RU" sz="1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- лауреат конкурса 2019 г.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825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40D0E-D211-57A9-D737-32F38373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5">
            <a:extLst>
              <a:ext uri="{FF2B5EF4-FFF2-40B4-BE49-F238E27FC236}">
                <a16:creationId xmlns:a16="http://schemas.microsoft.com/office/drawing/2014/main" id="{4C66618C-BBCE-854D-A2C3-6CE20DEE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15" y="2204863"/>
            <a:ext cx="7512570" cy="24482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6571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002C0E0-8B8D-0744-0EEF-A7C0DA9FCC9A}"/>
              </a:ext>
            </a:extLst>
          </p:cNvPr>
          <p:cNvSpPr/>
          <p:nvPr/>
        </p:nvSpPr>
        <p:spPr>
          <a:xfrm>
            <a:off x="1371788" y="260648"/>
            <a:ext cx="6690770" cy="15121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57A6C-4B6C-F9BA-1142-DFA402B2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614" y="404664"/>
            <a:ext cx="6618762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научно-информационной </a:t>
            </a:r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справочной работы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B8698E-2192-621A-2965-F69ED917F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20" y="1935253"/>
            <a:ext cx="6724943" cy="4483295"/>
          </a:xfrm>
        </p:spPr>
      </p:pic>
    </p:spTree>
    <p:extLst>
      <p:ext uri="{BB962C8B-B14F-4D97-AF65-F5344CB8AC3E}">
        <p14:creationId xmlns:p14="http://schemas.microsoft.com/office/powerpoint/2010/main" val="371008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6AD219-1AFB-A77D-12D9-97913C9BB38C}"/>
              </a:ext>
            </a:extLst>
          </p:cNvPr>
          <p:cNvSpPr/>
          <p:nvPr/>
        </p:nvSpPr>
        <p:spPr>
          <a:xfrm>
            <a:off x="1151620" y="352076"/>
            <a:ext cx="6840760" cy="14415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6806D-499F-A5C3-95BC-C840996F4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20" y="642594"/>
            <a:ext cx="6840760" cy="79547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для школьников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C6543D-16FF-E6C0-147C-4F5E1C87A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1" b="6519"/>
          <a:stretch/>
        </p:blipFill>
        <p:spPr>
          <a:xfrm>
            <a:off x="360103" y="1973797"/>
            <a:ext cx="4281380" cy="210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970123-2A1F-134A-70F6-A303154AF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623" b="2124"/>
          <a:stretch/>
        </p:blipFill>
        <p:spPr>
          <a:xfrm>
            <a:off x="384086" y="4284797"/>
            <a:ext cx="4281380" cy="200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4C9804-0DA3-3FDD-CBF3-2F7996042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2" t="2642" r="8277" b="1953"/>
          <a:stretch/>
        </p:blipFill>
        <p:spPr bwMode="auto">
          <a:xfrm>
            <a:off x="4932040" y="1973797"/>
            <a:ext cx="3691724" cy="2111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F5BF69-3EBA-8505-13EC-183C84BE4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7320" r="5726" b="3928"/>
          <a:stretch/>
        </p:blipFill>
        <p:spPr bwMode="auto">
          <a:xfrm>
            <a:off x="5148064" y="4204489"/>
            <a:ext cx="3259676" cy="216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14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BF1A3F4-5FC1-EC84-DCFC-CCCF30C12364}"/>
              </a:ext>
            </a:extLst>
          </p:cNvPr>
          <p:cNvSpPr/>
          <p:nvPr/>
        </p:nvSpPr>
        <p:spPr>
          <a:xfrm>
            <a:off x="1160942" y="764704"/>
            <a:ext cx="7224856" cy="1800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1E242-E2CF-5FDA-440F-4334C5FA9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патриотическому воспитанию молодёжи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5730F0A-41A8-CBBD-E7CE-40062BA6D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461" y="2846705"/>
            <a:ext cx="396274" cy="1816765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F869C4F3-0294-8FAF-E065-18A95A11AB37}"/>
              </a:ext>
            </a:extLst>
          </p:cNvPr>
          <p:cNvSpPr/>
          <p:nvPr/>
        </p:nvSpPr>
        <p:spPr>
          <a:xfrm>
            <a:off x="6206243" y="2846705"/>
            <a:ext cx="360040" cy="180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5E217A-67BA-AE02-6A90-A1C7B4012CED}"/>
              </a:ext>
            </a:extLst>
          </p:cNvPr>
          <p:cNvSpPr txBox="1"/>
          <p:nvPr/>
        </p:nvSpPr>
        <p:spPr>
          <a:xfrm>
            <a:off x="1403648" y="4869160"/>
            <a:ext cx="29523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историческое краеведение 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C27DB-028D-36DF-E715-94D3052B27D1}"/>
              </a:ext>
            </a:extLst>
          </p:cNvPr>
          <p:cNvSpPr txBox="1"/>
          <p:nvPr/>
        </p:nvSpPr>
        <p:spPr>
          <a:xfrm>
            <a:off x="4910099" y="4830411"/>
            <a:ext cx="29523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героико-патриотическое краеведение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887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49815-C34D-77C8-8E65-1A197643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154561B-A13C-7369-2AA9-822C7A1F0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1" y="2851171"/>
            <a:ext cx="4273882" cy="280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11A9C4-6B55-F639-8ACE-9529812D5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26121"/>
            <a:ext cx="3621064" cy="290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BF786B-1832-5BE2-8A52-F4A7E28AF529}"/>
              </a:ext>
            </a:extLst>
          </p:cNvPr>
          <p:cNvSpPr txBox="1"/>
          <p:nvPr/>
        </p:nvSpPr>
        <p:spPr>
          <a:xfrm>
            <a:off x="241466" y="572788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Общий вид капитальной штольни. 1938 г.</a:t>
            </a:r>
          </a:p>
          <a:p>
            <a:pPr algn="just"/>
            <a:r>
              <a:rPr lang="ru-RU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Ф. Р-520. Оп. 1. Д. 3200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3F415-9C7A-AE7A-AD3C-8B371E3B6B9C}"/>
              </a:ext>
            </a:extLst>
          </p:cNvPr>
          <p:cNvSpPr txBox="1"/>
          <p:nvPr/>
        </p:nvSpPr>
        <p:spPr>
          <a:xfrm>
            <a:off x="4860032" y="307936"/>
            <a:ext cx="3708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Бетонирование канала. 1933 г.</a:t>
            </a:r>
          </a:p>
          <a:p>
            <a:pPr algn="r"/>
            <a:r>
              <a:rPr lang="ru-RU" sz="1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</a:p>
          <a:p>
            <a:pPr algn="r"/>
            <a:r>
              <a:rPr lang="ru-RU" sz="1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Р-520. Оп. 1. Д. 3184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0CD083E-827B-4701-6122-DFBC5536F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3799" r="3805" b="6062"/>
          <a:stretch/>
        </p:blipFill>
        <p:spPr>
          <a:xfrm>
            <a:off x="2302426" y="394899"/>
            <a:ext cx="2356619" cy="33242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CB59ED-21BC-6C85-BE1B-1343D4FF8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2750" r="4535" b="4476"/>
          <a:stretch/>
        </p:blipFill>
        <p:spPr>
          <a:xfrm>
            <a:off x="6411172" y="3224376"/>
            <a:ext cx="2389820" cy="33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1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793BF-D7DF-24D7-2F2B-A96C7446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F9A871-BE21-F170-E669-9116F3E35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22723" r="1"/>
          <a:stretch/>
        </p:blipFill>
        <p:spPr>
          <a:xfrm>
            <a:off x="467544" y="486706"/>
            <a:ext cx="4752528" cy="282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2558C1-19C0-1640-6EFD-327C3FC11043}"/>
              </a:ext>
            </a:extLst>
          </p:cNvPr>
          <p:cNvSpPr txBox="1"/>
          <p:nvPr/>
        </p:nvSpPr>
        <p:spPr>
          <a:xfrm>
            <a:off x="5292080" y="2253124"/>
            <a:ext cx="37444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Общий вид фабрики. 1930-е гг.</a:t>
            </a:r>
          </a:p>
          <a:p>
            <a:pPr algn="just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</a:p>
          <a:p>
            <a:pPr algn="just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179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Оп. 12. Д.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227</a:t>
            </a:r>
            <a:endParaRPr lang="ru-RU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Объект 4">
            <a:extLst>
              <a:ext uri="{FF2B5EF4-FFF2-40B4-BE49-F238E27FC236}">
                <a16:creationId xmlns:a16="http://schemas.microsoft.com/office/drawing/2014/main" id="{49C6FFF7-6B11-14CA-73C6-87CEDF69F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35" y="3466162"/>
            <a:ext cx="5041129" cy="295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91A4E3-4282-C8A0-063B-7A14791153F5}"/>
              </a:ext>
            </a:extLst>
          </p:cNvPr>
          <p:cNvSpPr txBox="1"/>
          <p:nvPr/>
        </p:nvSpPr>
        <p:spPr>
          <a:xfrm>
            <a:off x="747289" y="5447964"/>
            <a:ext cx="2976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Кинотеатр «Большевик». </a:t>
            </a:r>
          </a:p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</a:p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19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Оп. 2. Д.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647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E65EA-B532-BECD-4A51-29F9DA5D2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5C8C19-D407-0F6C-81C3-1020C406E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" y="390651"/>
            <a:ext cx="3976923" cy="282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F7E2BB-381A-AF1D-6699-90DA1CBB7EF7}"/>
              </a:ext>
            </a:extLst>
          </p:cNvPr>
          <p:cNvSpPr txBox="1"/>
          <p:nvPr/>
        </p:nvSpPr>
        <p:spPr>
          <a:xfrm>
            <a:off x="4571999" y="476165"/>
            <a:ext cx="4159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Колонна тракторов </a:t>
            </a:r>
          </a:p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на Пионерском поле. 1939 г.</a:t>
            </a:r>
          </a:p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</a:p>
          <a:p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179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Оп. 12. Д. 778</a:t>
            </a:r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A5D7C16E-67BB-15CA-B08C-3400AE47E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29" y="3260474"/>
            <a:ext cx="6001675" cy="316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1BC09D-AD34-8B1E-0203-974CEB93309E}"/>
              </a:ext>
            </a:extLst>
          </p:cNvPr>
          <p:cNvSpPr txBox="1"/>
          <p:nvPr/>
        </p:nvSpPr>
        <p:spPr>
          <a:xfrm>
            <a:off x="179511" y="5181506"/>
            <a:ext cx="2550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Горно-химический техникум. 1930-е гг.</a:t>
            </a:r>
          </a:p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ГАМО в г. Кировске. </a:t>
            </a:r>
          </a:p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179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Оп. 12. Д.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861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071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98619-BF71-4E23-27AB-53D7965E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BF0D4-40CC-98EF-785E-2CE7C96E6D59}"/>
              </a:ext>
            </a:extLst>
          </p:cNvPr>
          <p:cNvSpPr txBox="1"/>
          <p:nvPr/>
        </p:nvSpPr>
        <p:spPr>
          <a:xfrm>
            <a:off x="3059832" y="81177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Погрузка руды в вагонетки. 1932 г. </a:t>
            </a:r>
          </a:p>
          <a:p>
            <a:pPr algn="just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179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Оп. 12. Д.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22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4BA80D-BB07-3045-F74C-5E5220E80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04" y="4085965"/>
            <a:ext cx="3243463" cy="228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F8E7333-DA17-53B1-A92D-0C499DA73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627283"/>
            <a:ext cx="3243464" cy="226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15967-CF9C-5972-553F-43F2971991C0}"/>
              </a:ext>
            </a:extLst>
          </p:cNvPr>
          <p:cNvSpPr txBox="1"/>
          <p:nvPr/>
        </p:nvSpPr>
        <p:spPr>
          <a:xfrm>
            <a:off x="152352" y="5175139"/>
            <a:ext cx="3040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Вручение знамени </a:t>
            </a:r>
          </a:p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бригаде </a:t>
            </a:r>
            <a:r>
              <a:rPr lang="ru-RU" sz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Фоминчука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1960 г. </a:t>
            </a:r>
          </a:p>
          <a:p>
            <a:pPr algn="r"/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ГАМО в г. Кировске. </a:t>
            </a:r>
          </a:p>
          <a:p>
            <a:pPr algn="r"/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Ф. Р-42. Оп.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 Д. 38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244F33-1AE6-CA29-15C2-173853BDB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2360" b="5900"/>
          <a:stretch/>
        </p:blipFill>
        <p:spPr>
          <a:xfrm>
            <a:off x="324036" y="424939"/>
            <a:ext cx="2595704" cy="34720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AC53B5-FD88-C4A5-E8CA-C9E5AB59CE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r="2360" b="16400"/>
          <a:stretch/>
        </p:blipFill>
        <p:spPr>
          <a:xfrm>
            <a:off x="6399360" y="3143769"/>
            <a:ext cx="2475940" cy="323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501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2336</TotalTime>
  <Words>474</Words>
  <Application>Microsoft Office PowerPoint</Application>
  <PresentationFormat>Экран (4:3)</PresentationFormat>
  <Paragraphs>111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Garamond</vt:lpstr>
      <vt:lpstr>ITCFranklinGothicW10-Bk 862339</vt:lpstr>
      <vt:lpstr>Times New Roman</vt:lpstr>
      <vt:lpstr>Савон</vt:lpstr>
      <vt:lpstr>Министерство культуры Мурманской области  Государственный архив Мурманской области в г. Кировске</vt:lpstr>
      <vt:lpstr>93.  Защита традиционных российских духовно-нравственных ценностей, культуры и исторической памяти обеспечивается путем решения следующих задач:</vt:lpstr>
      <vt:lpstr>Отдел научно-информационной  и справочной работы</vt:lpstr>
      <vt:lpstr>Уроки для школьников</vt:lpstr>
      <vt:lpstr> Работа по патриотическому воспитанию молодёжи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информационных  мероприятий для молодёжи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Семинар для педагогов г. Кировска</vt:lpstr>
      <vt:lpstr>День открытых дверей 10.03.2023. Встреча с учителями</vt:lpstr>
      <vt:lpstr>Презентация PowerPoint</vt:lpstr>
      <vt:lpstr>Заседание методобъединения учителей истории</vt:lpstr>
      <vt:lpstr>Юные исследователи  в читальном зале архива</vt:lpstr>
      <vt:lpstr>Всероссийский конкурс юношеских работ учащихся средних учебных заведений  «Юный архивист»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tipodgorbunskaya</dc:creator>
  <cp:lastModifiedBy>Ольга С. Герчина</cp:lastModifiedBy>
  <cp:revision>152</cp:revision>
  <dcterms:created xsi:type="dcterms:W3CDTF">2017-01-12T07:17:51Z</dcterms:created>
  <dcterms:modified xsi:type="dcterms:W3CDTF">2023-06-02T13:28:54Z</dcterms:modified>
</cp:coreProperties>
</file>