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2" r:id="rId2"/>
    <p:sldId id="281" r:id="rId3"/>
    <p:sldId id="261" r:id="rId4"/>
    <p:sldId id="294" r:id="rId5"/>
    <p:sldId id="296" r:id="rId6"/>
    <p:sldId id="298" r:id="rId7"/>
    <p:sldId id="299" r:id="rId8"/>
    <p:sldId id="307" r:id="rId9"/>
    <p:sldId id="302" r:id="rId10"/>
    <p:sldId id="300" r:id="rId11"/>
    <p:sldId id="304" r:id="rId12"/>
    <p:sldId id="257" r:id="rId13"/>
    <p:sldId id="308" r:id="rId14"/>
    <p:sldId id="309" r:id="rId15"/>
    <p:sldId id="312" r:id="rId16"/>
    <p:sldId id="317" r:id="rId17"/>
    <p:sldId id="313" r:id="rId18"/>
    <p:sldId id="315" r:id="rId19"/>
    <p:sldId id="314" r:id="rId20"/>
    <p:sldId id="318" r:id="rId21"/>
    <p:sldId id="319" r:id="rId22"/>
    <p:sldId id="320" r:id="rId23"/>
    <p:sldId id="321" r:id="rId24"/>
    <p:sldId id="322" r:id="rId25"/>
    <p:sldId id="326" r:id="rId26"/>
    <p:sldId id="327" r:id="rId27"/>
    <p:sldId id="323" r:id="rId28"/>
    <p:sldId id="27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44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47E53-97F0-44A8-8175-98F42F871F80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DFF93-0746-4BF1-B932-D392C484A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9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2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15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4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2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6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9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5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34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2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B158-875A-4C17-A5DC-9EA0C6E5A3D8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33C1E-0531-42F2-B2FB-60C2F5FD1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3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1256" y="482339"/>
            <a:ext cx="115233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 Тихвинский муниципальный район Ленинградской области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«Приемы и методы использования архивных документов муниципального архива в патриотическом воспитании и пропаганде исторических знаний»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29551" y="4488024"/>
            <a:ext cx="9744075" cy="2146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Фомина Светлана Викторовна – заведующий архивного отдела </a:t>
            </a:r>
          </a:p>
          <a:p>
            <a:pPr>
              <a:lnSpc>
                <a:spcPct val="100000"/>
              </a:lnSpc>
            </a:pPr>
            <a:endPara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Тугушева Светлана Александровна – главный специалист архивного отдела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78338" y="6485619"/>
            <a:ext cx="3289142" cy="372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 202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5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56028" y="207513"/>
            <a:ext cx="106555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56028" y="2966104"/>
            <a:ext cx="4944137" cy="241912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архивных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лет со Дня освобождения Тихвина от немецко-фашистских захватчиков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1941 года»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6" t="5416" r="11481" b="29167"/>
          <a:stretch/>
        </p:blipFill>
        <p:spPr>
          <a:xfrm>
            <a:off x="6049924" y="1652166"/>
            <a:ext cx="3875126" cy="5069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56341" y="1032752"/>
            <a:ext cx="9476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 в годы Великой Отечественной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2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30682" y="260779"/>
            <a:ext cx="106555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1796" y="1127295"/>
            <a:ext cx="113002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предприятий города и района периода 1941-1945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94838" y="2813233"/>
            <a:ext cx="4666604" cy="20313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о деятельности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Тихвинского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Леспромхоза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724" t="18663" r="4225" b="11732"/>
          <a:stretch/>
        </p:blipFill>
        <p:spPr>
          <a:xfrm>
            <a:off x="4729345" y="1920478"/>
            <a:ext cx="7087481" cy="4368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28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928" t="11714" r="17381" b="12095"/>
          <a:stretch/>
        </p:blipFill>
        <p:spPr>
          <a:xfrm>
            <a:off x="5067819" y="1966876"/>
            <a:ext cx="6628881" cy="4595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Заголовок 3"/>
          <p:cNvSpPr txBox="1">
            <a:spLocks/>
          </p:cNvSpPr>
          <p:nvPr/>
        </p:nvSpPr>
        <p:spPr>
          <a:xfrm>
            <a:off x="184653" y="2950906"/>
            <a:ext cx="4883166" cy="20313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документов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«Тихвинского леспромхоза»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Клинецкой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лесозаготовительной конторы»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930682" y="260779"/>
            <a:ext cx="1065556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796" y="1127295"/>
            <a:ext cx="1174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предприятий города и района периода 1941-1945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0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85" y="506576"/>
            <a:ext cx="11412761" cy="1104681"/>
          </a:xfrm>
        </p:spPr>
        <p:txBody>
          <a:bodyPr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Брошюра, изданная Тихвинским Леспромхозом 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7" t="24343" r="9730" b="21313"/>
          <a:stretch/>
        </p:blipFill>
        <p:spPr>
          <a:xfrm rot="16200000">
            <a:off x="4164886" y="1534707"/>
            <a:ext cx="3928595" cy="541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900" r="3578" b="3415"/>
          <a:stretch/>
        </p:blipFill>
        <p:spPr>
          <a:xfrm>
            <a:off x="8272278" y="1529486"/>
            <a:ext cx="3554488" cy="520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6" t="29831" r="5404" b="17124"/>
          <a:stretch/>
        </p:blipFill>
        <p:spPr>
          <a:xfrm>
            <a:off x="298251" y="1529486"/>
            <a:ext cx="3845123" cy="520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78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401215" y="3120116"/>
            <a:ext cx="3608810" cy="153272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документов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«Тихвинского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хлебокомбината» 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568" t="20728" r="2197" b="9668"/>
          <a:stretch/>
        </p:blipFill>
        <p:spPr>
          <a:xfrm>
            <a:off x="3930132" y="1993762"/>
            <a:ext cx="7804705" cy="460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30682" y="260779"/>
            <a:ext cx="1065556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796" y="1127295"/>
            <a:ext cx="1174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предприятий города и района периода 1941-1945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2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252" t="18617" r="5012" b="13174"/>
          <a:stretch/>
        </p:blipFill>
        <p:spPr>
          <a:xfrm>
            <a:off x="5153025" y="2197564"/>
            <a:ext cx="6704364" cy="4275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Заголовок 3"/>
          <p:cNvSpPr txBox="1">
            <a:spLocks/>
          </p:cNvSpPr>
          <p:nvPr/>
        </p:nvSpPr>
        <p:spPr>
          <a:xfrm>
            <a:off x="145144" y="2736654"/>
            <a:ext cx="5007882" cy="280692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Историко-документальная выставка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день 8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документах предприятий города и района 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1941-1945 гг.»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930682" y="260779"/>
            <a:ext cx="10655560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  <a:endParaRPr lang="ru-RU" sz="3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1796" y="1127295"/>
            <a:ext cx="1174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предприятий города и района периода 1941-1945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3"/>
          <p:cNvSpPr txBox="1">
            <a:spLocks/>
          </p:cNvSpPr>
          <p:nvPr/>
        </p:nvSpPr>
        <p:spPr>
          <a:xfrm>
            <a:off x="401215" y="439873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69106" y="1216840"/>
            <a:ext cx="10159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книжных выставок, </a:t>
            </a:r>
          </a:p>
          <a:p>
            <a:pPr algn="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событиях военного времени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463" t="18073" r="4778" b="12322"/>
          <a:stretch/>
        </p:blipFill>
        <p:spPr>
          <a:xfrm>
            <a:off x="401215" y="2462402"/>
            <a:ext cx="5810865" cy="3872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249" t="19633" r="5102" b="12449"/>
          <a:stretch/>
        </p:blipFill>
        <p:spPr>
          <a:xfrm>
            <a:off x="6324452" y="2493944"/>
            <a:ext cx="5666339" cy="384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88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111643" y="3471757"/>
            <a:ext cx="5135524" cy="8679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трагедии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1941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4158" y="944817"/>
            <a:ext cx="1102184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краеведами, педагогами, учащимися, </a:t>
            </a:r>
          </a:p>
          <a:p>
            <a:pPr marL="536575" indent="-536575"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жителями города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073" t="18617" r="4376" b="12013"/>
          <a:stretch/>
        </p:blipFill>
        <p:spPr>
          <a:xfrm>
            <a:off x="4784652" y="2171851"/>
            <a:ext cx="7181630" cy="433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74158" y="184691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патриотического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39229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9730" y="743613"/>
            <a:ext cx="1102184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краеведами, педагогами, учащимися, </a:t>
            </a:r>
          </a:p>
          <a:p>
            <a:pPr marL="536575" indent="-536575" algn="ctr">
              <a:spcBef>
                <a:spcPts val="60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жителями города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499730" y="60293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патриотического воспитания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9" y="1644264"/>
            <a:ext cx="3075677" cy="230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593030"/>
              </p:ext>
            </p:extLst>
          </p:nvPr>
        </p:nvGraphicFramePr>
        <p:xfrm>
          <a:off x="3385078" y="2155411"/>
          <a:ext cx="5083085" cy="372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4" imgW="8019941" imgH="5667271" progId="AcroExch.Document.DC">
                  <p:embed/>
                </p:oleObj>
              </mc:Choice>
              <mc:Fallback>
                <p:oleObj name="Acrobat Document" r:id="rId4" imgW="8019941" imgH="5667271" progId="AcroExch.Document.DC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5078" y="2155411"/>
                        <a:ext cx="5083085" cy="3721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46905" t="12095" r="19524" b="15333"/>
          <a:stretch/>
        </p:blipFill>
        <p:spPr>
          <a:xfrm>
            <a:off x="8468163" y="1897775"/>
            <a:ext cx="3511673" cy="4744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9" y="4208658"/>
            <a:ext cx="3778992" cy="2425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4236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455366" y="1288236"/>
            <a:ext cx="68180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</a:t>
            </a:r>
          </a:p>
          <a:p>
            <a:pPr marL="536575" indent="-536575"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история - часть истории Ленинградской области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3826" y="1295930"/>
            <a:ext cx="626667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Всероссийский конкурс </a:t>
            </a:r>
          </a:p>
          <a:p>
            <a:pPr marL="536575" indent="-536575" algn="ctr">
              <a:spcBef>
                <a:spcPts val="600"/>
              </a:spcBef>
            </a:pP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научно-исследовательских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«Юный архивист</a:t>
            </a:r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1132" y="711155"/>
            <a:ext cx="10570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региональных и Всероссийских конкурсах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574158" y="184691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патриотического воспитания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3929" t="18572" r="36666" b="12667"/>
          <a:stretch/>
        </p:blipFill>
        <p:spPr>
          <a:xfrm>
            <a:off x="5403825" y="2665643"/>
            <a:ext cx="2787675" cy="407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0000" t="11524" r="35119" b="7143"/>
          <a:stretch/>
        </p:blipFill>
        <p:spPr>
          <a:xfrm>
            <a:off x="1516765" y="2676098"/>
            <a:ext cx="2788536" cy="4063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3214" t="18572" r="37738" b="14952"/>
          <a:stretch/>
        </p:blipFill>
        <p:spPr>
          <a:xfrm>
            <a:off x="8821920" y="2665536"/>
            <a:ext cx="2848579" cy="4074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9663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87" y="739291"/>
            <a:ext cx="1918638" cy="299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64" y="859973"/>
            <a:ext cx="1899172" cy="260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7"/>
          <a:stretch/>
        </p:blipFill>
        <p:spPr>
          <a:xfrm>
            <a:off x="8289954" y="4326687"/>
            <a:ext cx="3518541" cy="233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73119" y="3736203"/>
            <a:ext cx="4817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Тихвинский Богородичный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Успенский мужской монастырь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36295" y="3594443"/>
            <a:ext cx="4817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музей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Римского-Корсакова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6250" y="93141"/>
            <a:ext cx="11382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 - центр православной культуры северо-запада России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11343" r="699" b="14482"/>
          <a:stretch/>
        </p:blipFill>
        <p:spPr>
          <a:xfrm>
            <a:off x="4314826" y="4326688"/>
            <a:ext cx="3764438" cy="233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6"/>
          <a:srcRect l="30724" t="36032" r="22812" b="22409"/>
          <a:stretch/>
        </p:blipFill>
        <p:spPr>
          <a:xfrm>
            <a:off x="-497" y="670380"/>
            <a:ext cx="5637952" cy="315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4528" r="10971" b="23339"/>
          <a:stretch/>
        </p:blipFill>
        <p:spPr>
          <a:xfrm>
            <a:off x="166987" y="4326688"/>
            <a:ext cx="4017469" cy="23344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t="4812" r="29579" b="3217"/>
          <a:stretch/>
        </p:blipFill>
        <p:spPr>
          <a:xfrm>
            <a:off x="10129882" y="859973"/>
            <a:ext cx="1678613" cy="256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33057" y="3736203"/>
            <a:ext cx="4011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Стела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воинской славы»</a:t>
            </a:r>
          </a:p>
        </p:txBody>
      </p:sp>
    </p:spTree>
    <p:extLst>
      <p:ext uri="{BB962C8B-B14F-4D97-AF65-F5344CB8AC3E}">
        <p14:creationId xmlns:p14="http://schemas.microsoft.com/office/powerpoint/2010/main" val="401591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464626" y="1761699"/>
            <a:ext cx="4358348" cy="164352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«Книга памяти блокадного Ленинграда» об эвакуированных гражданах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049" y="760189"/>
            <a:ext cx="11094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муниципального архивного отдела 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 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960" t="15124" r="16021" b="7604"/>
          <a:stretch/>
        </p:blipFill>
        <p:spPr>
          <a:xfrm>
            <a:off x="442251" y="3405226"/>
            <a:ext cx="4380723" cy="32569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428" t="18572" r="12381" b="12476"/>
          <a:stretch/>
        </p:blipFill>
        <p:spPr>
          <a:xfrm>
            <a:off x="5018551" y="1837407"/>
            <a:ext cx="6975434" cy="4824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75049" y="95230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патриотического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79611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403732" y="1824965"/>
            <a:ext cx="4184367" cy="20313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«Живая память Победы в семейных архивах жителей Ленинградской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5238" t="18191" r="23929" b="15143"/>
          <a:stretch/>
        </p:blipFill>
        <p:spPr>
          <a:xfrm>
            <a:off x="882862" y="3892482"/>
            <a:ext cx="3226106" cy="2644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794" t="19396" r="6825" b="11143"/>
          <a:stretch/>
        </p:blipFill>
        <p:spPr>
          <a:xfrm>
            <a:off x="4491834" y="1925285"/>
            <a:ext cx="7378700" cy="461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575049" y="95230"/>
            <a:ext cx="11295485" cy="5770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патриотического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5049" y="760189"/>
            <a:ext cx="11094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муниципального архивного отдела 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 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7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25855" y="333242"/>
            <a:ext cx="652864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>
              <a:spcBef>
                <a:spcPts val="600"/>
              </a:spcBef>
            </a:pPr>
            <a:r>
              <a:rPr lang="ru-RU" sz="3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3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ГКУ </a:t>
            </a:r>
            <a:r>
              <a:rPr lang="ru-RU" sz="3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ЛОГАВ</a:t>
            </a:r>
            <a:endParaRPr lang="ru-RU" sz="3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088" t="17991" r="6712" b="12929"/>
          <a:stretch/>
        </p:blipFill>
        <p:spPr>
          <a:xfrm>
            <a:off x="227564" y="2930823"/>
            <a:ext cx="6004505" cy="359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111" t="19905" r="7698" b="12286"/>
          <a:stretch/>
        </p:blipFill>
        <p:spPr>
          <a:xfrm>
            <a:off x="6393998" y="2917526"/>
            <a:ext cx="5628609" cy="360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457655" y="1164765"/>
            <a:ext cx="11134270" cy="153888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81050" indent="-5143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Баннерная выставка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«Ленинградская область в годы Великой Отечественной войны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781050" indent="-5143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«Будни опаленные войной 1941-1945»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0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559391" y="1411136"/>
            <a:ext cx="11897831" cy="9787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7675" indent="-447675" algn="l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альманах вошло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статьи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исследовательских работ с отсканированными архивными документами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577" y="164641"/>
            <a:ext cx="11322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</a:pP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альманахом </a:t>
            </a:r>
          </a:p>
          <a:p>
            <a:pPr marL="536575" indent="-536575" algn="ctr"/>
            <a:r>
              <a:rPr lang="ru-RU" sz="3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земля</a:t>
            </a:r>
            <a:r>
              <a:rPr lang="ru-RU" sz="3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222" t="16856" r="32619" b="12413"/>
          <a:stretch/>
        </p:blipFill>
        <p:spPr>
          <a:xfrm>
            <a:off x="992923" y="2375766"/>
            <a:ext cx="3447170" cy="4334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2262" t="14953" r="32857" b="3714"/>
          <a:stretch/>
        </p:blipFill>
        <p:spPr>
          <a:xfrm>
            <a:off x="4873624" y="2375766"/>
            <a:ext cx="2974088" cy="4334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2143" t="13619" r="32738" b="5048"/>
          <a:stretch/>
        </p:blipFill>
        <p:spPr>
          <a:xfrm>
            <a:off x="8375876" y="2375766"/>
            <a:ext cx="2994389" cy="4334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7528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770487" y="843269"/>
            <a:ext cx="10392813" cy="9787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6575" indent="-536575" algn="l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научно-практическом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семинаре СПбГУ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"Роль архивов сегодня"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4331" y="196938"/>
            <a:ext cx="8001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000" t="18763" r="8809" b="11523"/>
          <a:stretch/>
        </p:blipFill>
        <p:spPr>
          <a:xfrm>
            <a:off x="2469663" y="1888673"/>
            <a:ext cx="7371117" cy="4852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79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3"/>
          <p:cNvSpPr txBox="1">
            <a:spLocks/>
          </p:cNvSpPr>
          <p:nvPr/>
        </p:nvSpPr>
        <p:spPr>
          <a:xfrm>
            <a:off x="1" y="1185229"/>
            <a:ext cx="6181822" cy="186512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заседаниях коллегий Архивного управления Ленинградской области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9307" b="4929"/>
          <a:stretch/>
        </p:blipFill>
        <p:spPr>
          <a:xfrm>
            <a:off x="6181823" y="3947913"/>
            <a:ext cx="5486399" cy="262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203199" y="3423861"/>
            <a:ext cx="5978623" cy="275152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Круглого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стола в историческом архиве (РГИА) на профессиональной встрече архивистов России и Белоруссии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885" t="27615" r="10907" b="16803"/>
          <a:stretch/>
        </p:blipFill>
        <p:spPr>
          <a:xfrm>
            <a:off x="6181822" y="964239"/>
            <a:ext cx="5486400" cy="2794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631819" y="165392"/>
            <a:ext cx="8001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ctr">
              <a:spcBef>
                <a:spcPts val="600"/>
              </a:spcBef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59" t="22681" r="35578" b="29719"/>
          <a:stretch/>
        </p:blipFill>
        <p:spPr>
          <a:xfrm>
            <a:off x="624113" y="0"/>
            <a:ext cx="11146971" cy="68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7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8356"/>
          <a:stretch/>
        </p:blipFill>
        <p:spPr>
          <a:xfrm>
            <a:off x="3150499" y="2422412"/>
            <a:ext cx="2878826" cy="41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5071" y="2116794"/>
            <a:ext cx="4618416" cy="346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9866" y="-37488"/>
            <a:ext cx="10516636" cy="1500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архивного отдела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МО Тихвинский муниципальный район Ленинградской области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2837" y="2953862"/>
            <a:ext cx="4229831" cy="31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5" y="1539492"/>
            <a:ext cx="3340672" cy="4454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31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13841" y="907974"/>
            <a:ext cx="10868791" cy="1128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-1511" r="11515" b="1511"/>
          <a:stretch/>
        </p:blipFill>
        <p:spPr>
          <a:xfrm>
            <a:off x="0" y="1663701"/>
            <a:ext cx="12082632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1905" r="10195" b="21481"/>
          <a:stretch/>
        </p:blipFill>
        <p:spPr>
          <a:xfrm>
            <a:off x="8430441" y="611582"/>
            <a:ext cx="2385413" cy="356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70936" y="221197"/>
            <a:ext cx="7746381" cy="1018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«Тихвинский муниципальный архив Ленинградской области»</a:t>
            </a:r>
          </a:p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журнале «Отечественные архивы»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1112" r="23813" b="21852"/>
          <a:stretch/>
        </p:blipFill>
        <p:spPr>
          <a:xfrm>
            <a:off x="180703" y="570087"/>
            <a:ext cx="2213031" cy="337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2777" r="18575" b="20926"/>
          <a:stretch/>
        </p:blipFill>
        <p:spPr>
          <a:xfrm rot="10800000">
            <a:off x="707105" y="1740601"/>
            <a:ext cx="2403855" cy="3549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222" r="20147" b="21667"/>
          <a:stretch/>
        </p:blipFill>
        <p:spPr>
          <a:xfrm>
            <a:off x="1765491" y="2841463"/>
            <a:ext cx="2306060" cy="3549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852" r="23027" b="21667"/>
          <a:stretch/>
        </p:blipFill>
        <p:spPr>
          <a:xfrm rot="10800000">
            <a:off x="3423530" y="3060627"/>
            <a:ext cx="2346464" cy="354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500" r="13890" b="21574"/>
          <a:stretch/>
        </p:blipFill>
        <p:spPr>
          <a:xfrm>
            <a:off x="4841047" y="2318809"/>
            <a:ext cx="2541903" cy="372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376" r="23663" b="22645"/>
          <a:stretch/>
        </p:blipFill>
        <p:spPr>
          <a:xfrm rot="10800000">
            <a:off x="6454298" y="1322059"/>
            <a:ext cx="2308378" cy="3541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1587" r="20371" b="20317"/>
          <a:stretch/>
        </p:blipFill>
        <p:spPr>
          <a:xfrm rot="10800000">
            <a:off x="9093075" y="1514209"/>
            <a:ext cx="2329542" cy="349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847" r="19473" b="22539"/>
          <a:stretch/>
        </p:blipFill>
        <p:spPr>
          <a:xfrm>
            <a:off x="9548841" y="3079412"/>
            <a:ext cx="2424841" cy="356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1250" r="21020" b="21482"/>
          <a:stretch/>
        </p:blipFill>
        <p:spPr>
          <a:xfrm>
            <a:off x="3440169" y="1418133"/>
            <a:ext cx="2568083" cy="368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05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5035" y="2252363"/>
            <a:ext cx="11653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патриотического воспитания</a:t>
            </a:r>
            <a:b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государства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234" y="3040599"/>
            <a:ext cx="114548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«</a:t>
            </a:r>
            <a:r>
              <a:rPr lang="ru-RU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Патриотическое </a:t>
            </a:r>
            <a:r>
              <a:rPr lang="ru-RU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это систематическая и целенаправленная деятельность органов государственной власти и общественных организаций по формированию у граждан высокого патриотического сознания, чувства верности своему Отечеству, готовности к выполнению гражданского долга и конституционных обязанностей по защите интересов Родины»</a:t>
            </a:r>
            <a:endParaRPr lang="ru-RU" sz="3000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ru-RU" dirty="0" smtClean="0"/>
          </a:p>
          <a:p>
            <a:pPr algn="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Мусина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В. Е. Патриотическое воспитание школьников: учебно-методическое пособие. /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Е. Мусина. – Белгород: ИД «Белгород» НИУ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БелГУ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», 2013. - 156с.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350" y="-65195"/>
            <a:ext cx="12058650" cy="20867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доклада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«Приемы и методы использования архивных документов муниципального архива в патриотическом воспитании и пропаганде исторических знаний»</a:t>
            </a: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1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0834" t="9428" r="8214" b="6190"/>
          <a:stretch/>
        </p:blipFill>
        <p:spPr>
          <a:xfrm>
            <a:off x="142875" y="2404749"/>
            <a:ext cx="6641846" cy="432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44948" y="492189"/>
            <a:ext cx="11480610" cy="97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Архивные материалы – один из источников информационного обеспечения </a:t>
            </a:r>
            <a:endParaRPr lang="ru-RU" sz="3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sz="3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977" t="9812" r="8478" b="4714"/>
          <a:stretch/>
        </p:blipFill>
        <p:spPr>
          <a:xfrm>
            <a:off x="4361755" y="1463238"/>
            <a:ext cx="7147344" cy="480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6085253" y="2930013"/>
            <a:ext cx="6015342" cy="380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44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16219" y="248388"/>
            <a:ext cx="912803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презентаций,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обзоров 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</a:t>
            </a:r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23" t="18380" r="10357" b="7524"/>
          <a:stretch/>
        </p:blipFill>
        <p:spPr>
          <a:xfrm>
            <a:off x="4770935" y="1992582"/>
            <a:ext cx="7192124" cy="39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4" y="1524000"/>
            <a:ext cx="4199937" cy="500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2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87984" y="306945"/>
            <a:ext cx="106555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47" t="18000" r="5001" b="13809"/>
          <a:stretch/>
        </p:blipFill>
        <p:spPr>
          <a:xfrm>
            <a:off x="1806714" y="1858140"/>
            <a:ext cx="8382315" cy="470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28116" y="1164804"/>
            <a:ext cx="9975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Тихвина в архивных документах </a:t>
            </a:r>
          </a:p>
        </p:txBody>
      </p:sp>
    </p:spTree>
    <p:extLst>
      <p:ext uri="{BB962C8B-B14F-4D97-AF65-F5344CB8AC3E}">
        <p14:creationId xmlns:p14="http://schemas.microsoft.com/office/powerpoint/2010/main" val="82817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51721" y="201122"/>
            <a:ext cx="106555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643" t="17810" r="5476" b="12667"/>
          <a:stretch/>
        </p:blipFill>
        <p:spPr>
          <a:xfrm>
            <a:off x="409574" y="3499159"/>
            <a:ext cx="5238751" cy="303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96591" y="1867943"/>
            <a:ext cx="53149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Видео-презентация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документов, связанных 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бомбардировкой железнодорожной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станции </a:t>
            </a:r>
            <a:endParaRPr lang="ru-RU" sz="25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Тихвин 14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октября 1941 года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810" t="18381" r="4881" b="13238"/>
          <a:stretch/>
        </p:blipFill>
        <p:spPr>
          <a:xfrm>
            <a:off x="5811540" y="2278478"/>
            <a:ext cx="6199484" cy="3595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496405" y="1030685"/>
            <a:ext cx="9373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 в годы Великой Отечественной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30682" y="309631"/>
            <a:ext cx="106555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исторического краеведения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3941" y="1087240"/>
            <a:ext cx="9784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Тихвин в годы Великой Отечественной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63" t="26051" r="8863" b="11142"/>
          <a:stretch/>
        </p:blipFill>
        <p:spPr>
          <a:xfrm>
            <a:off x="3876772" y="2055901"/>
            <a:ext cx="7730509" cy="439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328806" y="2909829"/>
            <a:ext cx="3547966" cy="286232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Видео-презентация </a:t>
            </a:r>
          </a:p>
          <a:p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«Тихвин в годы ВОВ»</a:t>
            </a:r>
          </a:p>
          <a:p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</a:p>
          <a:p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Псковских </a:t>
            </a:r>
          </a:p>
          <a:p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чтениях»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Международная научно-практическая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108935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3859</TotalTime>
  <Words>567</Words>
  <Application>Microsoft Office PowerPoint</Application>
  <PresentationFormat>Широкоэкранный</PresentationFormat>
  <Paragraphs>102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Тема Office</vt:lpstr>
      <vt:lpstr>Acrobat Document</vt:lpstr>
      <vt:lpstr>Архивный отдел администрации муниципального образования Тихвинский муниципальный район Ленинградской области  Доклад «Приемы и методы использования архивных документов муниципального архива в патриотическом воспитании и пропаганде исторических знаний»  </vt:lpstr>
      <vt:lpstr>Презентация PowerPoint</vt:lpstr>
      <vt:lpstr>Презентация PowerPoint</vt:lpstr>
      <vt:lpstr>Концепция патриотического воспитания Российского государства</vt:lpstr>
      <vt:lpstr>Презентация PowerPoint</vt:lpstr>
      <vt:lpstr>Размещение выставок, презентаций,  обзоров архивных документов</vt:lpstr>
      <vt:lpstr>Направления работы исторического краеведения</vt:lpstr>
      <vt:lpstr>Направления работы исторического краеведения</vt:lpstr>
      <vt:lpstr>Направления работы исторического краеведения</vt:lpstr>
      <vt:lpstr>Направления работы исторического краеведения</vt:lpstr>
      <vt:lpstr>Направления работы исторического краеведения</vt:lpstr>
      <vt:lpstr>Презентация PowerPoint</vt:lpstr>
      <vt:lpstr>Брошюра, изданная Тихвинским Леспромхозом 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Архивный отдел  администрации МО Тихвинский муниципальный район Ленинградской области</dc:title>
  <dc:creator>arhiv-1</dc:creator>
  <cp:lastModifiedBy>arhiv-1</cp:lastModifiedBy>
  <cp:revision>212</cp:revision>
  <dcterms:created xsi:type="dcterms:W3CDTF">2021-02-25T09:12:42Z</dcterms:created>
  <dcterms:modified xsi:type="dcterms:W3CDTF">2023-06-14T13:51:58Z</dcterms:modified>
</cp:coreProperties>
</file>