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7" r:id="rId2"/>
    <p:sldId id="276" r:id="rId3"/>
    <p:sldId id="318" r:id="rId4"/>
    <p:sldId id="336" r:id="rId5"/>
    <p:sldId id="343" r:id="rId6"/>
    <p:sldId id="344" r:id="rId7"/>
    <p:sldId id="345" r:id="rId8"/>
    <p:sldId id="312" r:id="rId9"/>
    <p:sldId id="333" r:id="rId10"/>
    <p:sldId id="342" r:id="rId11"/>
    <p:sldId id="347" r:id="rId12"/>
    <p:sldId id="326" r:id="rId13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D9FFFF"/>
    <a:srgbClr val="CCECFF"/>
    <a:srgbClr val="8DC1A6"/>
    <a:srgbClr val="FFFF00"/>
    <a:srgbClr val="70B08E"/>
    <a:srgbClr val="8BBEE1"/>
    <a:srgbClr val="66CCFF"/>
    <a:srgbClr val="09A767"/>
    <a:srgbClr val="0678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8" autoAdjust="0"/>
    <p:restoredTop sz="99876" autoAdjust="0"/>
  </p:normalViewPr>
  <p:slideViewPr>
    <p:cSldViewPr>
      <p:cViewPr>
        <p:scale>
          <a:sx n="120" d="100"/>
          <a:sy n="120" d="100"/>
        </p:scale>
        <p:origin x="-1818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9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8A2F969-8898-4974-9016-1FEA32135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144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EC68A20-D64E-4A6B-AC7E-AA98250A9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7186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66BE7-2D03-4D67-97BA-7643EEE0B0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38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7A0D4-F01F-410A-83DF-15AF5E6B7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63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23CFB-BEE1-4DC1-9CD9-9371F9673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5F9C5-7C90-4295-A4C3-2F0808078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4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B4461-EE5D-4174-9D80-2B71B7A1D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40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B37C7-DC8D-41A2-A2D9-31C0847DC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99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C1941-3721-4711-BE66-93D6B76D3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1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BF93B-A95F-432F-8036-E4FBFF17DF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4515B-4B6E-4104-BBAB-ED5F2988C8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97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87FBB-7A20-4AFD-9669-BA81E7AE7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24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8A4E0-6A0D-402D-B64D-35A0936B8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95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F6562-7ED6-4833-BC21-00212E739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48FA652-C560-4111-A9AB-89BEBEC47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787400"/>
            <a:ext cx="9144000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</a:t>
            </a:r>
          </a:p>
          <a:p>
            <a:pPr algn="ctr" eaLnBrk="1" hangingPunct="1">
              <a:defRPr/>
            </a:pPr>
            <a:r>
              <a:rPr lang="ru-RU" altLang="ru-RU" sz="4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взаимодействия государственных и муниципальных органов исполнительной власти по вопросам реализации единой государственной политики в сфере архивного дела</a:t>
            </a:r>
          </a:p>
        </p:txBody>
      </p:sp>
    </p:spTree>
    <p:extLst>
      <p:ext uri="{BB962C8B-B14F-4D97-AF65-F5344CB8AC3E}">
        <p14:creationId xmlns:p14="http://schemas.microsoft.com/office/powerpoint/2010/main" val="395670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Информирование, консультирование, ознакомление с новинками методической и архивоведческой литературы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72814"/>
            <a:ext cx="4896544" cy="4746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1" r="12875"/>
          <a:stretch/>
        </p:blipFill>
        <p:spPr>
          <a:xfrm>
            <a:off x="35496" y="2492896"/>
            <a:ext cx="3872285" cy="3585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7044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615" y="308355"/>
            <a:ext cx="7139136" cy="1143000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культуры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архивного дела Республики Коми –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01 января 2016 г.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2816" y="2559549"/>
            <a:ext cx="7904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взаимодействия с руководителями администраций муниципальных образований городов и районов республики по реализации полномочий органов местного самоуправления по вопросам развития архивного дела.</a:t>
            </a:r>
          </a:p>
          <a:p>
            <a:pPr marL="342900" indent="-342900" algn="just">
              <a:buAutoNum type="arabicPeriod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8962" y="3417901"/>
            <a:ext cx="7991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Проведение мониторинга состояния материально-технической базы в муниципальных архивных учреждениях республики для решения вопроса о её модернизации.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184" y="4005064"/>
            <a:ext cx="7991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Активизация использования современных автоматизированных технологий в сфере популяризации и использования архивных документов Архивного фонда РФ, в целях более  качественного предоставления муниципальными архивными учреждениями муниципальных услуг.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2816" y="5157192"/>
            <a:ext cx="79916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Усиление роли ГУ РК «Национальный архив республики Коми» как организационного, методического и координационного центра в области повышения квалификации, в том числе и специалистов муниципальных архивных учреждений, налаживание действенной системы повышения квалификации.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70080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задачи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с органами местного самоуправления в сфере архивного дела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2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Прямоугольник 1"/>
          <p:cNvSpPr>
            <a:spLocks noChangeArrowheads="1"/>
          </p:cNvSpPr>
          <p:nvPr/>
        </p:nvSpPr>
        <p:spPr bwMode="auto">
          <a:xfrm>
            <a:off x="34925" y="2968625"/>
            <a:ext cx="9109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2"/>
              </a:buClr>
              <a:buSzPct val="8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2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rgbClr val="B37732"/>
              </a:buClr>
              <a:buSzPct val="85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9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ts val="338"/>
              </a:spcBef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ts val="338"/>
              </a:spcBef>
              <a:spcAft>
                <a:spcPct val="0"/>
              </a:spcAft>
              <a:buClr>
                <a:srgbClr val="D6903D"/>
              </a:buClr>
              <a:buSzPct val="85000"/>
              <a:buFont typeface="Wingdings 2" pitchFamily="18" charset="2"/>
              <a:buChar char=""/>
              <a:defRPr sz="16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4800" b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СПАСИБО ЗА ВНИМАНИЕ !</a:t>
            </a:r>
            <a:endParaRPr lang="ru-RU" altLang="ru-RU" sz="4800" b="1" dirty="0">
              <a:solidFill>
                <a:srgbClr val="C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3260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3200" b="1" dirty="0" smtClean="0">
              <a:cs typeface="Times New Roman" pitchFamily="18" charset="0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1475656" y="314643"/>
            <a:ext cx="7576071" cy="124214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Архивное </a:t>
            </a:r>
            <a:r>
              <a:rPr lang="ru-RU" b="1" dirty="0"/>
              <a:t>агентство Республики Коми </a:t>
            </a:r>
            <a:r>
              <a:rPr lang="ru-RU" b="1" dirty="0" smtClean="0"/>
              <a:t>- </a:t>
            </a:r>
            <a:r>
              <a:rPr lang="ru-RU" b="1" u="sng" dirty="0" smtClean="0"/>
              <a:t>до </a:t>
            </a:r>
            <a:r>
              <a:rPr lang="ru-RU" b="1" u="sng" dirty="0"/>
              <a:t>1 января 2016 г</a:t>
            </a:r>
            <a:r>
              <a:rPr lang="ru-RU" b="1" u="sng" dirty="0" smtClean="0"/>
              <a:t>.</a:t>
            </a:r>
            <a:endParaRPr lang="ru-RU" b="1" u="sng" dirty="0"/>
          </a:p>
          <a:p>
            <a:pPr marL="0" indent="0" eaLnBrk="1" hangingPunct="1">
              <a:buFontTx/>
              <a:buNone/>
            </a:pPr>
            <a:endParaRPr lang="ru-RU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23650" y="2453498"/>
            <a:ext cx="82809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Федеральный закон от 22.10.2004 № 125-ФЗ «Об архивном деле в Российской Федерации»</a:t>
            </a:r>
          </a:p>
          <a:p>
            <a:pPr marL="285750" indent="-285750" algn="just">
              <a:buFontTx/>
              <a:buChar char="-"/>
            </a:pPr>
            <a:endParaRPr lang="ru-R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Федеральный закон от 06.10.2003 № 131-ФЗ «Об общих принципах организации местного самоуправления в Российской Федерации»</a:t>
            </a:r>
          </a:p>
          <a:p>
            <a:pPr algn="just"/>
            <a:endParaRPr lang="ru-RU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/>
              <a:t>Положение «Об Архивном агентстве Республики Коми», утв. Постановлением Правительства Республики Коми от 05.04.2012 № 129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1331640" y="316793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817848" y="303029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817848" y="1700808"/>
            <a:ext cx="7282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</a:rPr>
              <a:t>Архивное агентство РК действовало в соответствии с:</a:t>
            </a:r>
            <a:endParaRPr lang="ru-RU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функции: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781128"/>
          </a:xfrm>
        </p:spPr>
        <p:txBody>
          <a:bodyPr/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осуществлению контроля за соблюдением  законодательства об архивном деле в Российской Федерации на территории Республики Коми;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проведению экспертизы ценности документов, образующихся в деятельности государственных органов и органов местного самоуправления в Республике Коми и формированию качественного состава документов Архивного фонда Российской Федерации;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осуществлению контроля органами местного самоуправления за выполнением ежегодно принимаемых нормативных правовых актов по вопросам развития архивного дела; в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упорядочению документов и передаче их 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госхранение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проведени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паспортизации документов в организациях-источниках комплектования муниципальных архивных учреждений и т.д.;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оказанию методической помощи органам местного самоуправления по вопросам развития архивного дела в муниципальных образованиях</a:t>
            </a: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7643192" cy="1143000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за соблюдением законодательства об архивном деле в Российской Федерации на территории Республики Коми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3"/>
            <a:ext cx="8219256" cy="3456384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26.12.2008 № 294-ФЗ «О защите прав юридических лиц и индивидуальных предпринимателей при осуществлении государственного контроля (надзора) и муниципального контроля»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регламент исполнения государственной функции по осуществлению регионального государственного контроля за соблюдением законодательства об архивном деле в Российской Федерации на территории Республики Коми (утв. приказом Архивного агентства РК от 24.04.2012 № 23)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9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экспертизы ценности документов, образующихся в деятельности государственных органов и органов местного самоуправления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2048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Экспертно-проверочная комиссия (ЭПК)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504" y="2348880"/>
            <a:ext cx="2016224" cy="2304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вопросов формирования и оптимизации состава документов </a:t>
            </a:r>
          </a:p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Архивного фонда РФ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2348880"/>
            <a:ext cx="1944216" cy="23042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методических и практических вопросов экспертизы ценности документов Архивного фонда РФ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11960" y="2348880"/>
            <a:ext cx="2304256" cy="26642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вопросов деятельности ЭПМК государственных и муниципальных архивов, ЦЭК (ЭК) источников комплектования государственных и муниципальных архивов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88224" y="2348880"/>
            <a:ext cx="2448272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методической помощи ЭПМК государственных и ЭПК муниципальных архивов, ЦЭК (ЭК) источников комплектования государственных и муниципальных архивов 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1403648" y="2132856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5" idx="0"/>
          </p:cNvCxnSpPr>
          <p:nvPr/>
        </p:nvCxnSpPr>
        <p:spPr>
          <a:xfrm flipH="1">
            <a:off x="3167844" y="2132856"/>
            <a:ext cx="10801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364088" y="2132856"/>
            <a:ext cx="14401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7" idx="0"/>
          </p:cNvCxnSpPr>
          <p:nvPr/>
        </p:nvCxnSpPr>
        <p:spPr>
          <a:xfrm>
            <a:off x="6804248" y="2132856"/>
            <a:ext cx="100811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244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354162"/>
          </a:xfrm>
        </p:spPr>
        <p:txBody>
          <a:bodyPr/>
          <a:lstStyle/>
          <a:p>
            <a:pPr algn="r"/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контроля органами местного </a:t>
            </a:r>
            <a:b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 за выполнением принимаемых </a:t>
            </a:r>
            <a:b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НПА по вопросам развития архивного дела</a:t>
            </a:r>
            <a:endParaRPr lang="ru-RU" sz="2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844824"/>
            <a:ext cx="7200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осуществления контроля</a:t>
            </a:r>
            <a:endParaRPr lang="ru-RU" sz="22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67544" y="2777196"/>
            <a:ext cx="3600400" cy="18039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Заслушивание отчётов руководителей муниципальных архивных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860032" y="2771435"/>
            <a:ext cx="3672408" cy="18039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планово-отчётной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архивных учреждений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699792" y="2275711"/>
            <a:ext cx="288032" cy="501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724128" y="2275711"/>
            <a:ext cx="576064" cy="501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29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</p:spPr>
        <p:txBody>
          <a:bodyPr/>
          <a:lstStyle/>
          <a:p>
            <a:r>
              <a:rPr lang="ru-RU" sz="2000" b="1" dirty="0" smtClean="0"/>
              <a:t>Оказание организационной и методической помощи органам местного самоуправления по вопросам развития архивного дела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700808"/>
            <a:ext cx="69127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оказания организационной и методической помощи:</a:t>
            </a:r>
            <a:endParaRPr lang="ru-RU" sz="19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504" y="2492896"/>
            <a:ext cx="1800200" cy="1850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совещательного органа – коллегии Архивного агентства РК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51720" y="2486040"/>
            <a:ext cx="1800200" cy="18505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муниципальных архивных учреждений, проведение рабочих встреч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23928" y="2482835"/>
            <a:ext cx="1800200" cy="18706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семинаров, стажировок руководителей муниципальных архивных учреждений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940152" y="2512936"/>
            <a:ext cx="2952328" cy="18706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о внесении изменений в НПА РФ, локальные акты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Росархива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вопросам архивного дела, ознакомление с новинками методической и архивоведческой литературы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99592" y="4641534"/>
            <a:ext cx="2448272" cy="1263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 специалистов муниципальных архивных учреждений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7984" y="4653136"/>
            <a:ext cx="2592288" cy="12637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передового опыта работы, распространение положительного опыта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899592" y="2085529"/>
            <a:ext cx="432048" cy="397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979712" y="2085529"/>
            <a:ext cx="0" cy="2556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3" idx="0"/>
          </p:cNvCxnSpPr>
          <p:nvPr/>
        </p:nvCxnSpPr>
        <p:spPr>
          <a:xfrm>
            <a:off x="2951820" y="2085529"/>
            <a:ext cx="0" cy="4005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4" idx="0"/>
          </p:cNvCxnSpPr>
          <p:nvPr/>
        </p:nvCxnSpPr>
        <p:spPr>
          <a:xfrm>
            <a:off x="4824028" y="2085529"/>
            <a:ext cx="0" cy="3973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5832140" y="2085529"/>
            <a:ext cx="0" cy="25560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5" idx="0"/>
          </p:cNvCxnSpPr>
          <p:nvPr/>
        </p:nvCxnSpPr>
        <p:spPr>
          <a:xfrm>
            <a:off x="6804248" y="2085529"/>
            <a:ext cx="612068" cy="4274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17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tx1"/>
                </a:solidFill>
                <a:latin typeface="Times New Roman" charset="0"/>
              </a:rPr>
              <a:t>Ежегодное расширенное заседание коллегии</a:t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charset="0"/>
              </a:rPr>
              <a:t> Архивного агентства Республики Коми</a:t>
            </a:r>
            <a:endParaRPr lang="ru-RU" altLang="ru-RU" sz="2400" dirty="0">
              <a:solidFill>
                <a:schemeClr val="tx1"/>
              </a:solidFill>
              <a:latin typeface="Times New Roman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916"/>
            <a:ext cx="4499992" cy="32402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4" t="21449" r="27826" b="15594"/>
          <a:stretch/>
        </p:blipFill>
        <p:spPr>
          <a:xfrm>
            <a:off x="3707904" y="2494356"/>
            <a:ext cx="5383033" cy="431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b="1" dirty="0" smtClean="0">
                <a:solidFill>
                  <a:schemeClr val="tx1"/>
                </a:solidFill>
                <a:latin typeface="Times New Roman" charset="0"/>
              </a:rPr>
              <a:t>       Проведение </a:t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charset="0"/>
              </a:rPr>
              <a:t>семинаров, стажировок руководителей </a:t>
            </a:r>
            <a:br>
              <a:rPr lang="ru-RU" altLang="ru-RU" sz="2400" b="1" dirty="0" smtClean="0">
                <a:solidFill>
                  <a:schemeClr val="tx1"/>
                </a:solidFill>
                <a:latin typeface="Times New Roman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latin typeface="Times New Roman" charset="0"/>
              </a:rPr>
              <a:t>муниципальных архивных учреждений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Picture 2" descr="C:\Documents and Settings\Администратор\Рабочий стол\фото от ЛОСД\КОНФЕРЕНЦИЯ МОЙ Ф-Т\S1920220.JPG"/>
          <p:cNvPicPr>
            <a:picLocks noChangeAspect="1" noChangeArrowheads="1"/>
          </p:cNvPicPr>
          <p:nvPr/>
        </p:nvPicPr>
        <p:blipFill rotWithShape="1">
          <a:blip r:embed="rId2"/>
          <a:srcRect l="9760"/>
          <a:stretch/>
        </p:blipFill>
        <p:spPr bwMode="auto">
          <a:xfrm>
            <a:off x="13590" y="2636912"/>
            <a:ext cx="4988227" cy="3600400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56792"/>
            <a:ext cx="511256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07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ГП (новое)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2707</TotalTime>
  <Words>595</Words>
  <Application>Microsoft Office PowerPoint</Application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презентация ГП (новое)</vt:lpstr>
      <vt:lpstr>Презентация PowerPoint</vt:lpstr>
      <vt:lpstr>       </vt:lpstr>
      <vt:lpstr>           Государственные функции:</vt:lpstr>
      <vt:lpstr>Осуществление контроля за соблюдением законодательства об архивном деле в Российской Федерации на территории Республики Коми</vt:lpstr>
      <vt:lpstr>Проведение экспертизы ценности документов, образующихся в деятельности государственных органов и органов местного самоуправления</vt:lpstr>
      <vt:lpstr>Осуществление контроля органами местного  самоуправления за выполнением принимаемых  НПА по вопросам развития архивного дела</vt:lpstr>
      <vt:lpstr>Оказание организационной и методической помощи органам местного самоуправления по вопросам развития архивного дела</vt:lpstr>
      <vt:lpstr>Ежегодное расширенное заседание коллегии  Архивного агентства Республики Коми</vt:lpstr>
      <vt:lpstr>       Проведение  семинаров, стажировок руководителей  муниципальных архивных учреждений</vt:lpstr>
      <vt:lpstr>Информирование, консультирование, ознакомление с новинками методической и архивоведческой литературы</vt:lpstr>
      <vt:lpstr> Министерство культуры,  туризма и архивного дела Республики Коми –  с 01 января 2016 г.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Andronchik</dc:creator>
  <cp:lastModifiedBy>Исаевская Алиса Александровна</cp:lastModifiedBy>
  <cp:revision>216</cp:revision>
  <cp:lastPrinted>2012-10-26T05:08:14Z</cp:lastPrinted>
  <dcterms:created xsi:type="dcterms:W3CDTF">2012-06-08T06:24:38Z</dcterms:created>
  <dcterms:modified xsi:type="dcterms:W3CDTF">2016-05-30T08:46:25Z</dcterms:modified>
</cp:coreProperties>
</file>