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8"/>
  </p:notesMasterIdLst>
  <p:sldIdLst>
    <p:sldId id="256" r:id="rId3"/>
    <p:sldId id="257" r:id="rId4"/>
    <p:sldId id="265" r:id="rId5"/>
    <p:sldId id="278" r:id="rId6"/>
    <p:sldId id="258" r:id="rId7"/>
    <p:sldId id="268" r:id="rId8"/>
    <p:sldId id="261" r:id="rId9"/>
    <p:sldId id="273" r:id="rId10"/>
    <p:sldId id="262" r:id="rId11"/>
    <p:sldId id="264" r:id="rId12"/>
    <p:sldId id="263" r:id="rId13"/>
    <p:sldId id="274" r:id="rId14"/>
    <p:sldId id="259" r:id="rId15"/>
    <p:sldId id="270" r:id="rId16"/>
    <p:sldId id="276" r:id="rId17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Calibri" pitchFamily="34" charset="0"/>
        <a:ea typeface="SimSun" pitchFamily="2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Calibri" pitchFamily="34" charset="0"/>
        <a:ea typeface="SimSun" pitchFamily="2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Calibri" pitchFamily="34" charset="0"/>
        <a:ea typeface="SimSun" pitchFamily="2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Calibri" pitchFamily="34" charset="0"/>
        <a:ea typeface="SimSun" pitchFamily="2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Calibri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4D"/>
    <a:srgbClr val="336600"/>
    <a:srgbClr val="FFFF00"/>
    <a:srgbClr val="FFFF66"/>
    <a:srgbClr val="FFFF99"/>
    <a:srgbClr val="CCFF66"/>
    <a:srgbClr val="3366FF"/>
    <a:srgbClr val="FF9900"/>
    <a:srgbClr val="996633"/>
    <a:srgbClr val="00AC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>
        <p:scale>
          <a:sx n="80" d="100"/>
          <a:sy n="80" d="100"/>
        </p:scale>
        <p:origin x="-888" y="-60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I:\&#1050;&#1085;&#1080;&#1075;&#1072;1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I:\&#1050;&#1085;&#1080;&#1075;&#1072;1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I:\&#1050;&#1085;&#1080;&#1075;&#1072;1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I:\&#1050;&#1085;&#1080;&#1075;&#1072;1.xls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Проверки ОМСУ и архивов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rgbClr val="0B0E06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Лист1!$B$2:$E$2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7</c:v>
                </c:pt>
                <c:pt idx="3">
                  <c:v>8</c:v>
                </c:pt>
              </c:numCache>
            </c:numRef>
          </c:val>
          <c:shape val="cylinder"/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Всего проверок за год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Лист1!$B$3:$E$3</c:f>
              <c:numCache>
                <c:formatCode>General</c:formatCode>
                <c:ptCount val="4"/>
                <c:pt idx="0">
                  <c:v>7</c:v>
                </c:pt>
                <c:pt idx="1">
                  <c:v>21</c:v>
                </c:pt>
                <c:pt idx="2">
                  <c:v>21</c:v>
                </c:pt>
                <c:pt idx="3">
                  <c:v>15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0717568"/>
        <c:axId val="90748032"/>
        <c:axId val="0"/>
      </c:bar3DChart>
      <c:catAx>
        <c:axId val="90717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0748032"/>
        <c:crosses val="autoZero"/>
        <c:auto val="1"/>
        <c:lblAlgn val="ctr"/>
        <c:lblOffset val="100"/>
        <c:noMultiLvlLbl val="0"/>
      </c:catAx>
      <c:valAx>
        <c:axId val="90748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7175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4547268649427189"/>
          <c:y val="0.84766765332430771"/>
          <c:w val="0.72209675730211065"/>
          <c:h val="0.14963876283482094"/>
        </c:manualLayout>
      </c:layout>
      <c:overlay val="0"/>
      <c:txPr>
        <a:bodyPr/>
        <a:lstStyle/>
        <a:p>
          <a:pPr>
            <a:defRPr sz="14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13370827643368"/>
          <c:y val="2.9025992098454811E-2"/>
          <c:w val="0.89986638127403551"/>
          <c:h val="0.5359252284580807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Лист1!$A$9</c:f>
              <c:strCache>
                <c:ptCount val="1"/>
                <c:pt idx="0">
                  <c:v>Предписания, выданные ОМСУ и архивам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rgbClr val="0B0E06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Лист1!$B$8:$E$8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
 (5 мес.)</c:v>
                </c:pt>
              </c:strCache>
            </c:strRef>
          </c:cat>
          <c:val>
            <c:numRef>
              <c:f>Лист1!$B$9:$E$9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shape val="cylinder"/>
        </c:ser>
        <c:ser>
          <c:idx val="1"/>
          <c:order val="1"/>
          <c:tx>
            <c:strRef>
              <c:f>Лист1!$A$10</c:f>
              <c:strCache>
                <c:ptCount val="1"/>
                <c:pt idx="0">
                  <c:v>Всего предписаний за год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Лист1!$B$8:$E$8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
 (5 мес.)</c:v>
                </c:pt>
              </c:strCache>
            </c:strRef>
          </c:cat>
          <c:val>
            <c:numRef>
              <c:f>Лист1!$B$10:$E$10</c:f>
              <c:numCache>
                <c:formatCode>General</c:formatCode>
                <c:ptCount val="4"/>
                <c:pt idx="0">
                  <c:v>1</c:v>
                </c:pt>
                <c:pt idx="1">
                  <c:v>10</c:v>
                </c:pt>
                <c:pt idx="2">
                  <c:v>15</c:v>
                </c:pt>
                <c:pt idx="3">
                  <c:v>1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0843392"/>
        <c:axId val="90853376"/>
        <c:axId val="0"/>
      </c:bar3DChart>
      <c:catAx>
        <c:axId val="90843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0853376"/>
        <c:crosses val="autoZero"/>
        <c:auto val="1"/>
        <c:lblAlgn val="ctr"/>
        <c:lblOffset val="100"/>
        <c:noMultiLvlLbl val="0"/>
      </c:catAx>
      <c:valAx>
        <c:axId val="90853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8433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4547268649427192"/>
          <c:y val="0.73786442542525554"/>
          <c:w val="0.72209675730211065"/>
          <c:h val="0.23329835167640281"/>
        </c:manualLayout>
      </c:layout>
      <c:overlay val="0"/>
      <c:txPr>
        <a:bodyPr/>
        <a:lstStyle/>
        <a:p>
          <a:pPr>
            <a:defRPr sz="15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13370827643371"/>
          <c:y val="2.9025992098454811E-2"/>
          <c:w val="0.86365255341850655"/>
          <c:h val="0.5359252284580809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Лист1!$H$2</c:f>
              <c:strCache>
                <c:ptCount val="1"/>
                <c:pt idx="0">
                  <c:v>Доля запросов, исполненных МКУ "МАП", %</c:v>
                </c:pt>
              </c:strCache>
            </c:strRef>
          </c:tx>
          <c:spPr>
            <a:solidFill>
              <a:srgbClr val="00664D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rgbClr val="0B0E06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Лист1!$I$1:$L$1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Лист1!$I$2:$L$2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32.6</c:v>
                </c:pt>
              </c:numCache>
            </c:numRef>
          </c:val>
          <c:shape val="cylinder"/>
        </c:ser>
        <c:ser>
          <c:idx val="1"/>
          <c:order val="1"/>
          <c:tx>
            <c:strRef>
              <c:f>Лист1!$H$3</c:f>
              <c:strCache>
                <c:ptCount val="1"/>
                <c:pt idx="0">
                  <c:v>Доля запросов, исполненных КУ НА РК, %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Лист1!$I$1:$L$1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Лист1!$I$3:$L$3</c:f>
              <c:numCache>
                <c:formatCode>General</c:formatCode>
                <c:ptCount val="4"/>
                <c:pt idx="0">
                  <c:v>56.1</c:v>
                </c:pt>
                <c:pt idx="1">
                  <c:v>60</c:v>
                </c:pt>
                <c:pt idx="2">
                  <c:v>63.4</c:v>
                </c:pt>
                <c:pt idx="3">
                  <c:v>62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0915968"/>
        <c:axId val="90917504"/>
        <c:axId val="0"/>
      </c:bar3DChart>
      <c:catAx>
        <c:axId val="90915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90917504"/>
        <c:crosses val="autoZero"/>
        <c:auto val="1"/>
        <c:lblAlgn val="ctr"/>
        <c:lblOffset val="100"/>
        <c:noMultiLvlLbl val="0"/>
      </c:catAx>
      <c:valAx>
        <c:axId val="90917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9159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2070052586391962"/>
          <c:y val="0.69746069276431266"/>
          <c:w val="0.79831408407936288"/>
          <c:h val="0.23329835167640287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13370827643377"/>
          <c:y val="2.9025992098454811E-2"/>
          <c:w val="0.84059657971301638"/>
          <c:h val="0.6652172216297762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Лист1!$A$37</c:f>
              <c:strCache>
                <c:ptCount val="1"/>
                <c:pt idx="0">
                  <c:v>КУ НА РК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6.7510076011738796E-3"/>
                  <c:y val="-1.2052577709469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5006717341159134E-3"/>
                  <c:y val="-2.1092010991571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5006717341159134E-3"/>
                  <c:y val="-3.9170877555775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7510076011738796E-3"/>
                  <c:y val="-3.6157733128407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 anchor="ctr" anchorCtr="1"/>
              <a:lstStyle/>
              <a:p>
                <a:pPr>
                  <a:defRPr sz="1600" b="1">
                    <a:solidFill>
                      <a:srgbClr val="0B0E06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Лист1!$B$36:$E$36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Лист1!$B$37:$E$37</c:f>
              <c:numCache>
                <c:formatCode>General</c:formatCode>
                <c:ptCount val="4"/>
                <c:pt idx="0">
                  <c:v>12154</c:v>
                </c:pt>
                <c:pt idx="1">
                  <c:v>12000</c:v>
                </c:pt>
                <c:pt idx="2">
                  <c:v>12000</c:v>
                </c:pt>
                <c:pt idx="3">
                  <c:v>11720</c:v>
                </c:pt>
              </c:numCache>
            </c:numRef>
          </c:val>
          <c:shape val="cylinder"/>
        </c:ser>
        <c:ser>
          <c:idx val="1"/>
          <c:order val="1"/>
          <c:tx>
            <c:strRef>
              <c:f>Лист1!$A$38</c:f>
              <c:strCache>
                <c:ptCount val="1"/>
                <c:pt idx="0">
                  <c:v>Все муниципальные архивы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dLbls>
            <c:dLbl>
              <c:idx val="0"/>
              <c:layout>
                <c:manualLayout>
                  <c:x val="2.2503358670579628E-3"/>
                  <c:y val="-1.9972165188644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503358670579628E-3"/>
                  <c:y val="-3.6157733128407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503358670579628E-3"/>
                  <c:y val="-2.1092010991571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3.6157733128407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effectLst/>
            </c:spPr>
            <c:txPr>
              <a:bodyPr rot="-5400000" vert="horz"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Лист1!$B$36:$E$36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Лист1!$B$38:$E$38</c:f>
              <c:numCache>
                <c:formatCode>General</c:formatCode>
                <c:ptCount val="4"/>
                <c:pt idx="0">
                  <c:v>15805</c:v>
                </c:pt>
                <c:pt idx="1">
                  <c:v>12364</c:v>
                </c:pt>
                <c:pt idx="2">
                  <c:v>14670</c:v>
                </c:pt>
                <c:pt idx="3">
                  <c:v>13400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1053440"/>
        <c:axId val="91067520"/>
        <c:axId val="0"/>
      </c:bar3DChart>
      <c:catAx>
        <c:axId val="91053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1067520"/>
        <c:crosses val="autoZero"/>
        <c:auto val="1"/>
        <c:lblAlgn val="ctr"/>
        <c:lblOffset val="100"/>
        <c:noMultiLvlLbl val="0"/>
      </c:catAx>
      <c:valAx>
        <c:axId val="91067520"/>
        <c:scaling>
          <c:orientation val="minMax"/>
          <c:max val="18000"/>
          <c:min val="6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10534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4508534528614648E-2"/>
          <c:y val="0.85218321769761685"/>
          <c:w val="0.8393394155304853"/>
          <c:h val="0.12016777421743989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86" name="AutoShape 1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87" name="AutoShape 1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88" name="AutoShape 1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90" name="AutoShape 1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91" name="AutoShape 1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92" name="AutoShape 2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93" name="AutoShape 2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94" name="AutoShape 2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95" name="AutoShape 2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96" name="AutoShape 2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97" name="AutoShape 2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98" name="AutoShape 2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99" name="AutoShape 2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100" name="AutoShape 2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101" name="AutoShape 2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3884613" y="0"/>
            <a:ext cx="2960687" cy="4460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23585" name="Rectangle 3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25963" cy="3382963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05" name="Rectangle 3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40363" cy="40687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25762" cy="4111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61AD09E1-5A9A-44FD-B74C-CB3C0340A0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9007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A609C60-1D86-42B3-88E4-020527D9DC77}" type="slidenum">
              <a:rPr lang="ru-RU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</a:t>
            </a:fld>
            <a:endParaRPr lang="ru-RU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0687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A4183A9-FB5C-4CBA-A91E-2AB519E1945B}" type="slidenum">
              <a:rPr 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989BD70-5877-46F4-9930-EDE6C90230CC}" type="slidenum">
              <a:rPr lang="ru-RU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10</a:t>
            </a:fld>
            <a:endParaRPr lang="ru-RU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0687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015CA06-E06E-43AF-A2B1-08381A8C7DB5}" type="slidenum">
              <a:rPr 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DC32E580-FCC1-4985-9233-712EF9496BF5}" type="slidenum">
              <a:rPr lang="ru-RU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11</a:t>
            </a:fld>
            <a:endParaRPr lang="ru-RU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84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0687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D2B0E6D-03F9-4A86-9D2D-3D02D21EF8D7}" type="slidenum">
              <a:rPr 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11</a:t>
            </a:fld>
            <a:endParaRPr 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CDA9CA6-2CFA-47F6-8088-BFA9EDB1FC20}" type="slidenum">
              <a:rPr lang="ru-RU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13</a:t>
            </a:fld>
            <a:endParaRPr lang="ru-RU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0687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C050B2B-D1D2-4ECB-A0E9-FDE3F53A2BDE}" type="slidenum">
              <a:rPr 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13</a:t>
            </a:fld>
            <a:endParaRPr 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9355EB2-A15E-457F-A1B5-2C6C13B494E6}" type="slidenum">
              <a:rPr lang="ru-RU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14</a:t>
            </a:fld>
            <a:endParaRPr lang="ru-RU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0687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C2BC7EB8-B026-4760-88F1-81B884476D05}" type="slidenum">
              <a:rPr 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14</a:t>
            </a:fld>
            <a:endParaRPr 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6E38445-D3F0-4797-89F5-10D86A4CE948}" type="slidenum">
              <a:rPr lang="ru-RU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</a:t>
            </a:fld>
            <a:endParaRPr lang="ru-RU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60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0687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F3747F5-CEAA-496E-9228-568A0DAF36D1}" type="slidenum">
              <a:rPr 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8DAF22D-2C72-4317-8C11-64E8A7B68FC4}" type="slidenum">
              <a:rPr lang="ru-RU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</a:t>
            </a:fld>
            <a:endParaRPr lang="ru-RU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0687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610C8FA-0A14-4D5F-BF9E-CFA0651C326B}" type="slidenum">
              <a:rPr 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8DAF22D-2C72-4317-8C11-64E8A7B68FC4}" type="slidenum">
              <a:rPr lang="ru-RU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4</a:t>
            </a:fld>
            <a:endParaRPr lang="ru-RU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0687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610C8FA-0A14-4D5F-BF9E-CFA0651C326B}" type="slidenum">
              <a:rPr 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E8CC12E9-8AB3-41AE-9DE4-4F69C1175DC5}" type="slidenum">
              <a:rPr lang="ru-RU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5</a:t>
            </a:fld>
            <a:endParaRPr lang="ru-RU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69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0687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854A5F1-854A-4197-A36F-CFFC2FE008A0}" type="slidenum">
              <a:rPr 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50DC633-2C24-48D4-B266-7DB32274FC4D}" type="slidenum">
              <a:rPr lang="ru-RU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6</a:t>
            </a:fld>
            <a:endParaRPr lang="ru-RU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0687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F35B3DAD-BB04-4721-B992-E969FE2AC007}" type="slidenum">
              <a:rPr 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BC25E8EA-6D7D-430A-9C94-5B65F57B1407}" type="slidenum">
              <a:rPr lang="ru-RU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7</a:t>
            </a:fld>
            <a:endParaRPr lang="ru-RU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2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0687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9D8F7CD-B005-4105-A193-D7D9CC750EEF}" type="slidenum">
              <a:rPr 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E0C5AA3-28D6-4525-9B47-C3FED8E9E1DA}" type="slidenum">
              <a:rPr lang="ru-RU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8</a:t>
            </a:fld>
            <a:endParaRPr lang="ru-RU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4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0687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FBD96D9-D7EC-41A7-95AC-400DEC1BB8E6}" type="slidenum">
              <a:rPr 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96C5997-93A5-46A9-AD0C-38ACEF4C8CAB}" type="slidenum">
              <a:rPr lang="ru-RU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9</a:t>
            </a:fld>
            <a:endParaRPr lang="ru-RU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0687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FA210C09-8FD1-421C-86A8-D73B5345E139}" type="slidenum">
              <a:rPr 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72B23-950D-4282-BBBB-5FB9E321D5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21EC0-589B-4C39-864E-625F59905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6063" y="128588"/>
            <a:ext cx="2044700" cy="59515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5986463" cy="59515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CD661-A225-4AFA-BA67-DCAE894203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45543-AA4C-40BA-83F3-9B64FFFEE0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A479B-577D-49AA-B411-685C3E36C7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249DA-DB63-4BE1-B7B2-5ED0252544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4788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24388" y="1600200"/>
            <a:ext cx="4016375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E9800-5C0B-4739-8107-38FDD3B4D8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A8437-B489-46BD-9D17-44BBB06609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39CB1-61B3-43E4-9F51-E03F22478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011D8-EF85-44E0-BB13-51518D250A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96777-5D5D-4903-AB9F-D896733548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A25CE-39E0-4ACB-B2D2-F474FDC1DC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763D5-417E-4601-801D-2BFA2BCA8E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D637C-22F2-453A-83E5-2FBEB574F9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6063" y="128588"/>
            <a:ext cx="2044700" cy="59515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5986463" cy="59515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65424-52D3-4462-8275-B84FD3D2FD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D1DAC-7764-4633-9C3A-2815FE284D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4788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24388" y="1600200"/>
            <a:ext cx="4016375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646B4-91CB-4BF0-B11B-F902939097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12262-CCAF-40D7-A1EB-801C28B09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8FEAA-1D31-4FE2-8429-716168C6FB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E8E52-C372-402E-9729-427428D333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900C8-1697-4E39-BFA0-433715442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9ABFD-893B-4B18-AC07-625A3EE804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4000">
              <a:srgbClr val="FFFF66">
                <a:alpha val="80000"/>
              </a:srgbClr>
            </a:gs>
            <a:gs pos="100000">
              <a:srgbClr val="FFFF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183563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183563" cy="4479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53175"/>
            <a:ext cx="2122488" cy="371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54763"/>
            <a:ext cx="28956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3175"/>
            <a:ext cx="2087563" cy="3413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Calibri" pitchFamily="32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5C96EAF4-FEB5-4105-BFD7-6D3A1F9248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SimSun" charset="0"/>
          <a:cs typeface="SimSun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SimSun" charset="0"/>
          <a:cs typeface="SimSun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SimSun" charset="0"/>
          <a:cs typeface="SimSun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SimSun" charset="0"/>
          <a:cs typeface="SimSun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SimSun" charset="0"/>
          <a:cs typeface="SimSun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SimSun" charset="0"/>
          <a:cs typeface="SimSun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SimSun" charset="0"/>
          <a:cs typeface="SimSun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SimSun" charset="0"/>
          <a:cs typeface="SimSun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4000">
              <a:srgbClr val="FFFF66">
                <a:alpha val="80000"/>
              </a:srgbClr>
            </a:gs>
            <a:gs pos="100000">
              <a:srgbClr val="FFFF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183563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183563" cy="4479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22488" cy="460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4200" y="6354763"/>
            <a:ext cx="28956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07138"/>
            <a:ext cx="2087563" cy="428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327E6985-A694-418A-8FD5-CF39C4085B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SimSun" charset="0"/>
          <a:cs typeface="SimSun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SimSun" charset="0"/>
          <a:cs typeface="SimSun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SimSun" charset="0"/>
          <a:cs typeface="SimSun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SimSun" charset="0"/>
          <a:cs typeface="SimSun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SimSun" charset="0"/>
          <a:cs typeface="SimSun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SimSun" charset="0"/>
          <a:cs typeface="SimSun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SimSun" charset="0"/>
          <a:cs typeface="SimSun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SimSun" charset="0"/>
          <a:cs typeface="SimSun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50825" y="2060575"/>
            <a:ext cx="6265863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2928926" y="5357826"/>
            <a:ext cx="5927725" cy="833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 dirty="0">
                <a:solidFill>
                  <a:srgbClr val="00664D"/>
                </a:solidFill>
                <a:latin typeface="Times New Roman" pitchFamily="18" charset="0"/>
              </a:rPr>
              <a:t>Алипова Юлия Борисовна,</a:t>
            </a:r>
          </a:p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 dirty="0">
                <a:solidFill>
                  <a:srgbClr val="00664D"/>
                </a:solidFill>
                <a:latin typeface="Times New Roman" pitchFamily="18" charset="0"/>
              </a:rPr>
              <a:t>Первый заместитель </a:t>
            </a:r>
            <a:r>
              <a:rPr lang="ru-RU" sz="1600" b="1" i="1" dirty="0" smtClean="0">
                <a:solidFill>
                  <a:srgbClr val="00664D"/>
                </a:solidFill>
                <a:latin typeface="Times New Roman" pitchFamily="18" charset="0"/>
              </a:rPr>
              <a:t>Министра </a:t>
            </a:r>
            <a:r>
              <a:rPr lang="ru-RU" sz="1600" b="1" i="1" dirty="0">
                <a:solidFill>
                  <a:srgbClr val="00664D"/>
                </a:solidFill>
                <a:latin typeface="Times New Roman" pitchFamily="18" charset="0"/>
              </a:rPr>
              <a:t>культуры Республики Карелия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44463" y="1152525"/>
            <a:ext cx="8640762" cy="171450"/>
          </a:xfrm>
          <a:prstGeom prst="rect">
            <a:avLst/>
          </a:prstGeom>
          <a:solidFill>
            <a:srgbClr val="C00000"/>
          </a:solidFill>
          <a:ln w="9525" cap="flat">
            <a:noFill/>
            <a:round/>
            <a:headEnd/>
            <a:tailEnd/>
          </a:ln>
          <a:effectLst>
            <a:outerShdw dist="75597" dir="106468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pic>
        <p:nvPicPr>
          <p:cNvPr id="307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643" y="79375"/>
            <a:ext cx="90646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-11341" y="2204864"/>
            <a:ext cx="9144000" cy="2464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90000" tIns="46800" rIns="90000" bIns="46800">
            <a:spAutoFit/>
            <a:scene3d>
              <a:camera prst="orthographicFront"/>
              <a:lightRig rig="threePt" dir="t"/>
            </a:scene3d>
            <a:sp3d contourW="12700">
              <a:contourClr>
                <a:schemeClr val="tx1"/>
              </a:contourClr>
            </a:sp3d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Взаимодействие </a:t>
            </a:r>
            <a:r>
              <a:rPr lang="en-US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Министерства </a:t>
            </a:r>
            <a:r>
              <a:rPr lang="ru-RU" sz="2200" spc="100" dirty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культуры Республики Карелия </a:t>
            </a:r>
            <a:r>
              <a:rPr lang="en-US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200" spc="100" dirty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органами </a:t>
            </a:r>
            <a:r>
              <a:rPr lang="ru-RU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исполнительной </a:t>
            </a:r>
            <a:r>
              <a:rPr lang="ru-RU" sz="2200" spc="100" dirty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власти Республики Карелия </a:t>
            </a:r>
            <a:endParaRPr lang="ru-RU" sz="2200" spc="100" dirty="0" smtClean="0">
              <a:ln w="3175">
                <a:solidFill>
                  <a:srgbClr val="336600"/>
                </a:solidFill>
              </a:ln>
              <a:solidFill>
                <a:srgbClr val="00664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 spc="100" dirty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spc="100" dirty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органами </a:t>
            </a:r>
            <a:r>
              <a:rPr lang="ru-RU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 местного </a:t>
            </a:r>
            <a:r>
              <a:rPr lang="ru-RU" sz="2200" spc="100" dirty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самоуправления  </a:t>
            </a:r>
            <a:r>
              <a:rPr lang="en-US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муниципальных </a:t>
            </a:r>
            <a:r>
              <a:rPr lang="ru-RU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 образований</a:t>
            </a:r>
            <a:r>
              <a:rPr lang="en-US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вопросам реализации единой политики  </a:t>
            </a:r>
            <a:r>
              <a:rPr lang="en-US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сфере </a:t>
            </a:r>
            <a:r>
              <a:rPr lang="ru-RU" sz="2200" spc="100" dirty="0" smtClean="0">
                <a:ln w="3175">
                  <a:solidFill>
                    <a:srgbClr val="336600"/>
                  </a:solidFill>
                </a:ln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архивного дела</a:t>
            </a:r>
            <a:endParaRPr lang="ru-RU" sz="2200" spc="100" dirty="0">
              <a:ln w="3175">
                <a:solidFill>
                  <a:srgbClr val="336600"/>
                </a:solidFill>
              </a:ln>
              <a:solidFill>
                <a:srgbClr val="0066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215900" y="6335713"/>
            <a:ext cx="8712200" cy="71437"/>
          </a:xfrm>
          <a:prstGeom prst="rect">
            <a:avLst/>
          </a:prstGeom>
          <a:solidFill>
            <a:srgbClr val="C00000"/>
          </a:solidFill>
          <a:ln w="9525" cap="flat">
            <a:noFill/>
            <a:round/>
            <a:headEnd/>
            <a:tailEnd/>
          </a:ln>
          <a:effectLst>
            <a:outerShdw dist="75597" dir="106468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3080" name="Text Box 3"/>
          <p:cNvSpPr txBox="1">
            <a:spLocks noChangeArrowheads="1"/>
          </p:cNvSpPr>
          <p:nvPr/>
        </p:nvSpPr>
        <p:spPr bwMode="auto">
          <a:xfrm>
            <a:off x="1038053" y="500063"/>
            <a:ext cx="7437783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marL="457200" indent="-206375" algn="ctr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МИНИСТЕРСТВО КУЛЬТУРЫ РЕСПУБЛИКИ КАРЕЛИЯ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561099" y="163554"/>
            <a:ext cx="7182265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Доля   социально-правовых  запросов,   исполненных  в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рамках электронного документооборота с органами ПФР</a:t>
            </a: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4463" y="1196975"/>
            <a:ext cx="8640762" cy="171450"/>
          </a:xfrm>
          <a:prstGeom prst="rect">
            <a:avLst/>
          </a:prstGeom>
          <a:solidFill>
            <a:srgbClr val="C00000"/>
          </a:solidFill>
          <a:ln w="9525" cap="flat">
            <a:noFill/>
            <a:round/>
            <a:headEnd/>
            <a:tailEnd/>
          </a:ln>
          <a:effectLst>
            <a:outerShdw dist="75597" dir="106468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038" y="123825"/>
            <a:ext cx="90646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3914775" y="1571625"/>
            <a:ext cx="5086350" cy="5214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2012 г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КУ НА  РК  в  рамках  электронного документооборота исполнило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6492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запроса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(от общего числа 12154)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2013 г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КУ НА РК  исполнило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7562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запроса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(от общего числа 12000)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2014 г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КУ НА РК  исполнило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7604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запроса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(от общего числа 12000)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2015 г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КУ 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РК исполнило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7284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запроса </a:t>
            </a:r>
            <a:b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(от общего числа 11720) </a:t>
            </a:r>
          </a:p>
          <a:p>
            <a:pPr marL="285750" indent="-285750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МКУ 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«Муниципальный архив города Петрозаводска» через систему  электронного документооборота с органами ПФР исполнило 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495</a:t>
            </a:r>
            <a:r>
              <a:rPr lang="ru-RU" b="1" i="1" dirty="0">
                <a:solidFill>
                  <a:srgbClr val="C5000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запросов (от общего числа 1518).</a:t>
            </a:r>
          </a:p>
          <a:p>
            <a:pPr>
              <a:spcBef>
                <a:spcPts val="1200"/>
              </a:spcBef>
              <a:spcAft>
                <a:spcPts val="10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050750090"/>
              </p:ext>
            </p:extLst>
          </p:nvPr>
        </p:nvGraphicFramePr>
        <p:xfrm>
          <a:off x="199999" y="1484784"/>
          <a:ext cx="3714776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1266243" y="131725"/>
            <a:ext cx="7430217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Информация об исполнении </a:t>
            </a:r>
            <a:r>
              <a:rPr lang="ru-RU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социально-правовых </a:t>
            </a:r>
            <a:r>
              <a:rPr lang="ru-RU" sz="2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запросов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архивах Карелии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44463" y="1196975"/>
            <a:ext cx="8640762" cy="171450"/>
          </a:xfrm>
          <a:prstGeom prst="rect">
            <a:avLst/>
          </a:prstGeom>
          <a:solidFill>
            <a:srgbClr val="C00000"/>
          </a:solidFill>
          <a:ln w="9525" cap="flat">
            <a:noFill/>
            <a:round/>
            <a:headEnd/>
            <a:tailEnd/>
          </a:ln>
          <a:effectLst>
            <a:outerShdw dist="75597" dir="106468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pic>
        <p:nvPicPr>
          <p:cNvPr id="1638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038" y="123825"/>
            <a:ext cx="90646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14313" y="1500188"/>
            <a:ext cx="8929687" cy="100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состоянию на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01.01.2016г .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КУ НА РК сосредоточено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374.795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ед. хранения документов по личному составу, </a:t>
            </a:r>
            <a:b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18 муниципальных архивах - 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394.213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 ед. хранения.</a:t>
            </a:r>
          </a:p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136148387"/>
              </p:ext>
            </p:extLst>
          </p:nvPr>
        </p:nvGraphicFramePr>
        <p:xfrm>
          <a:off x="1928794" y="2643134"/>
          <a:ext cx="6357982" cy="4214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285750" y="2928938"/>
            <a:ext cx="1714500" cy="785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Исполнено запросов: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263193" y="406480"/>
            <a:ext cx="7429500" cy="67929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СВЕДЕНИЯ О ПЕРЕДАЧЕ ДОКУМЕНТОВ ИЗ КУ НАРК В МУНИЦИПАЛЬНЫЕ АРХИВЫ</a:t>
            </a:r>
            <a:endParaRPr lang="ru-RU" sz="1900" b="1" dirty="0">
              <a:solidFill>
                <a:srgbClr val="C00000"/>
              </a:solidFill>
              <a:latin typeface="Times New Roman" pitchFamily="18" charset="0"/>
              <a:ea typeface="SimSun" charset="-122"/>
              <a:cs typeface="Times New Roman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44463" y="1152525"/>
            <a:ext cx="8640762" cy="171450"/>
          </a:xfrm>
          <a:prstGeom prst="rect">
            <a:avLst/>
          </a:prstGeom>
          <a:solidFill>
            <a:srgbClr val="C00000"/>
          </a:solidFill>
          <a:ln w="9525" cap="flat">
            <a:noFill/>
            <a:round/>
            <a:headEnd/>
            <a:tailEnd/>
          </a:ln>
          <a:effectLst>
            <a:outerShdw dist="75597" dir="106468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pic>
        <p:nvPicPr>
          <p:cNvPr id="1843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038" y="123825"/>
            <a:ext cx="90646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437" name="TextBox 5"/>
          <p:cNvSpPr txBox="1">
            <a:spLocks noChangeArrowheads="1"/>
          </p:cNvSpPr>
          <p:nvPr/>
        </p:nvSpPr>
        <p:spPr bwMode="auto">
          <a:xfrm>
            <a:off x="285749" y="1785938"/>
            <a:ext cx="8499475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79500" indent="-898525"/>
            <a:r>
              <a:rPr lang="ru-RU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2013 г.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передано в  архивы </a:t>
            </a:r>
            <a:r>
              <a:rPr lang="ru-RU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Суоярвского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Сортавальского и </a:t>
            </a:r>
            <a:r>
              <a:rPr lang="ru-RU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Пряжинского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районов свыше </a:t>
            </a:r>
            <a:r>
              <a:rPr lang="ru-RU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4200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ед.хранения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079500" indent="-898525"/>
            <a:endParaRPr lang="ru-RU" sz="2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79500" indent="-898525"/>
            <a:r>
              <a:rPr lang="ru-RU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2014 г.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передано в  </a:t>
            </a:r>
            <a:r>
              <a:rPr lang="ru-RU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Лахденпохский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архив  </a:t>
            </a:r>
            <a:r>
              <a:rPr lang="ru-RU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3316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ед.хранения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продолжилась передача в </a:t>
            </a:r>
            <a:r>
              <a:rPr lang="ru-RU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Пряжинский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архив </a:t>
            </a:r>
            <a:r>
              <a:rPr lang="ru-RU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10846 </a:t>
            </a:r>
            <a:r>
              <a:rPr lang="ru-RU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ед.хранения</a:t>
            </a:r>
            <a:r>
              <a:rPr lang="en-US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79500" indent="-898525"/>
            <a:r>
              <a:rPr lang="de-DE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2015 г</a:t>
            </a:r>
            <a:r>
              <a:rPr lang="ru-RU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передано в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Муезерский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архив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781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ранения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079500" indent="-898525"/>
            <a:endParaRPr lang="ru-RU" sz="2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79500" indent="-898525"/>
            <a:r>
              <a:rPr lang="ru-RU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2016 г.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начата передача документов 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Суоярвский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архив </a:t>
            </a:r>
            <a:r>
              <a:rPr lang="ru-RU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13458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единиц хранения</a:t>
            </a:r>
            <a:endParaRPr lang="ru-RU" sz="21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49" y="6165304"/>
            <a:ext cx="8791575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50825" y="2060575"/>
            <a:ext cx="6265863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064066" y="415836"/>
            <a:ext cx="7829550" cy="41767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Объем  фондов  и  степень  загруженности  архивов  Карелии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44463" y="1152525"/>
            <a:ext cx="8640762" cy="171450"/>
          </a:xfrm>
          <a:prstGeom prst="rect">
            <a:avLst/>
          </a:prstGeom>
          <a:solidFill>
            <a:srgbClr val="C00000"/>
          </a:solidFill>
          <a:ln w="9525" cap="flat">
            <a:noFill/>
            <a:round/>
            <a:headEnd/>
            <a:tailEnd/>
          </a:ln>
          <a:effectLst>
            <a:outerShdw dist="75597" dir="106468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038" y="123825"/>
            <a:ext cx="90646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250825" y="1511300"/>
            <a:ext cx="8605838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spcBef>
                <a:spcPts val="1200"/>
              </a:spcBef>
              <a:spcAft>
                <a:spcPts val="10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Национальный архив РК  -  2.083.219 ед. хранения,  загруженность -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104%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279093"/>
              </p:ext>
            </p:extLst>
          </p:nvPr>
        </p:nvGraphicFramePr>
        <p:xfrm>
          <a:off x="571500" y="1928813"/>
          <a:ext cx="7858179" cy="469803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291969"/>
                <a:gridCol w="2780129"/>
                <a:gridCol w="2786081"/>
              </a:tblGrid>
              <a:tr h="61371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Муниципальные архивы</a:t>
                      </a:r>
                      <a:r>
                        <a:rPr lang="ru-RU" sz="16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(по районам)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Объем архивных документов</a:t>
                      </a:r>
                      <a:r>
                        <a:rPr lang="ru-RU" sz="16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(ед. хранения)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Степень</a:t>
                      </a:r>
                      <a:r>
                        <a:rPr lang="ru-RU" sz="16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загруженности(%)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572">
                <a:tc>
                  <a:txBody>
                    <a:bodyPr/>
                    <a:lstStyle/>
                    <a:p>
                      <a:r>
                        <a:rPr lang="ru-RU" sz="1400" b="1" spc="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Беломорский</a:t>
                      </a:r>
                      <a:endParaRPr lang="ru-RU" sz="14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82465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</a:tr>
              <a:tr h="204572">
                <a:tc>
                  <a:txBody>
                    <a:bodyPr/>
                    <a:lstStyle/>
                    <a:p>
                      <a:r>
                        <a:rPr lang="ru-RU" sz="1400" b="1" spc="200" baseline="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Калевальский</a:t>
                      </a:r>
                      <a:endParaRPr lang="ru-RU" sz="14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22125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spc="200" baseline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572">
                <a:tc>
                  <a:txBody>
                    <a:bodyPr/>
                    <a:lstStyle/>
                    <a:p>
                      <a:r>
                        <a:rPr lang="ru-RU" sz="1400" b="1" spc="200" baseline="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Кемский</a:t>
                      </a:r>
                      <a:endParaRPr lang="ru-RU" sz="14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46454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</a:tr>
              <a:tr h="204572">
                <a:tc>
                  <a:txBody>
                    <a:bodyPr/>
                    <a:lstStyle/>
                    <a:p>
                      <a:r>
                        <a:rPr lang="ru-RU" sz="1400" b="1" spc="200" baseline="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Кондопожский</a:t>
                      </a:r>
                      <a:endParaRPr lang="ru-RU" sz="14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41025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ru-RU" sz="1400" b="1" spc="200" baseline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572">
                <a:tc>
                  <a:txBody>
                    <a:bodyPr/>
                    <a:lstStyle/>
                    <a:p>
                      <a:r>
                        <a:rPr lang="ru-RU" sz="1400" b="1" spc="200" baseline="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Костомукшский</a:t>
                      </a:r>
                      <a:endParaRPr lang="ru-RU" sz="14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13726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</a:tr>
              <a:tr h="204572">
                <a:tc>
                  <a:txBody>
                    <a:bodyPr/>
                    <a:lstStyle/>
                    <a:p>
                      <a:r>
                        <a:rPr lang="ru-RU" sz="1400" b="1" spc="200" baseline="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Лахденпохский</a:t>
                      </a:r>
                      <a:endParaRPr lang="ru-RU" sz="14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22917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119</a:t>
                      </a:r>
                      <a:endParaRPr lang="ru-RU" sz="1400" b="1" spc="200" baseline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572">
                <a:tc>
                  <a:txBody>
                    <a:bodyPr/>
                    <a:lstStyle/>
                    <a:p>
                      <a:r>
                        <a:rPr lang="ru-RU" sz="1400" b="1" spc="200" baseline="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Лоухский</a:t>
                      </a:r>
                      <a:endParaRPr lang="ru-RU" sz="14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27853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</a:tr>
              <a:tr h="204572">
                <a:tc>
                  <a:txBody>
                    <a:bodyPr/>
                    <a:lstStyle/>
                    <a:p>
                      <a:r>
                        <a:rPr lang="ru-RU" sz="1400" b="1" spc="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Медвежьегорский</a:t>
                      </a:r>
                      <a:endParaRPr lang="ru-RU" sz="14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48295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572">
                <a:tc>
                  <a:txBody>
                    <a:bodyPr/>
                    <a:lstStyle/>
                    <a:p>
                      <a:r>
                        <a:rPr lang="ru-RU" sz="1400" b="1" spc="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Муезерский</a:t>
                      </a:r>
                      <a:endParaRPr lang="ru-RU" sz="14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20677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</a:tr>
              <a:tr h="204572">
                <a:tc>
                  <a:txBody>
                    <a:bodyPr/>
                    <a:lstStyle/>
                    <a:p>
                      <a:r>
                        <a:rPr lang="ru-RU" sz="1400" b="1" spc="200" baseline="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Олонецкий</a:t>
                      </a:r>
                      <a:endParaRPr lang="ru-RU" sz="14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24692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  <a:endParaRPr lang="ru-RU" sz="1400" b="1" spc="200" baseline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572">
                <a:tc>
                  <a:txBody>
                    <a:bodyPr/>
                    <a:lstStyle/>
                    <a:p>
                      <a:r>
                        <a:rPr lang="ru-RU" sz="1400" b="1" spc="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Петрозаводский</a:t>
                      </a:r>
                      <a:endParaRPr lang="ru-RU" sz="14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30510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60,7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</a:tr>
              <a:tr h="204572">
                <a:tc>
                  <a:txBody>
                    <a:bodyPr/>
                    <a:lstStyle/>
                    <a:p>
                      <a:r>
                        <a:rPr lang="ru-RU" sz="1400" b="1" spc="200" baseline="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Питкярантский</a:t>
                      </a:r>
                      <a:endParaRPr lang="ru-RU" sz="14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14961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spc="200" baseline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572">
                <a:tc>
                  <a:txBody>
                    <a:bodyPr/>
                    <a:lstStyle/>
                    <a:p>
                      <a:r>
                        <a:rPr lang="ru-RU" sz="1400" b="1" spc="200" baseline="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Прионежский</a:t>
                      </a:r>
                      <a:endParaRPr lang="ru-RU" sz="14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16276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161</a:t>
                      </a:r>
                      <a:endParaRPr lang="ru-RU" sz="1400" b="1" spc="200" baseline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</a:tr>
              <a:tr h="204572">
                <a:tc>
                  <a:txBody>
                    <a:bodyPr/>
                    <a:lstStyle/>
                    <a:p>
                      <a:r>
                        <a:rPr lang="ru-RU" sz="1400" b="1" spc="200" baseline="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Пряжинский</a:t>
                      </a:r>
                      <a:endParaRPr lang="ru-RU" sz="14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36943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572">
                <a:tc>
                  <a:txBody>
                    <a:bodyPr/>
                    <a:lstStyle/>
                    <a:p>
                      <a:r>
                        <a:rPr lang="ru-RU" sz="1400" b="1" spc="200" baseline="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Пудожский</a:t>
                      </a:r>
                      <a:endParaRPr lang="ru-RU" sz="14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34610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endParaRPr lang="ru-RU" sz="1400" b="1" spc="200" baseline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</a:tr>
              <a:tr h="204572">
                <a:tc>
                  <a:txBody>
                    <a:bodyPr/>
                    <a:lstStyle/>
                    <a:p>
                      <a:r>
                        <a:rPr lang="ru-RU" sz="1400" b="1" spc="200" baseline="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Сегежский</a:t>
                      </a:r>
                      <a:endParaRPr lang="ru-RU" sz="14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60710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spc="200" baseline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572">
                <a:tc>
                  <a:txBody>
                    <a:bodyPr/>
                    <a:lstStyle/>
                    <a:p>
                      <a:r>
                        <a:rPr lang="ru-RU" sz="1400" b="1" spc="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Сортавальский</a:t>
                      </a:r>
                      <a:endParaRPr lang="ru-RU" sz="14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32477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ru-RU" sz="1400" b="1" spc="200" baseline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D">
                        <a:alpha val="20000"/>
                      </a:srgbClr>
                    </a:solidFill>
                  </a:tcPr>
                </a:tc>
              </a:tr>
              <a:tr h="204572">
                <a:tc>
                  <a:txBody>
                    <a:bodyPr/>
                    <a:lstStyle/>
                    <a:p>
                      <a:r>
                        <a:rPr lang="ru-RU" sz="1400" b="1" spc="200" baseline="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Суоярвский</a:t>
                      </a:r>
                      <a:endParaRPr lang="ru-RU" sz="14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21238</a:t>
                      </a:r>
                      <a:endParaRPr lang="ru-RU" sz="1400" b="1" spc="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pc="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116</a:t>
                      </a:r>
                      <a:endParaRPr lang="ru-RU" sz="1400" b="1" spc="200" baseline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572">
                <a:tc>
                  <a:txBody>
                    <a:bodyPr/>
                    <a:lstStyle/>
                    <a:p>
                      <a:pPr algn="r"/>
                      <a:r>
                        <a:rPr lang="ru-RU" sz="1600" b="1" spc="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6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spc="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607945</a:t>
                      </a:r>
                      <a:endParaRPr lang="ru-RU" sz="16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spc="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99,2</a:t>
                      </a:r>
                      <a:endParaRPr lang="ru-RU" sz="1600" b="1" spc="200" baseline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-1839913" y="-879475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rgbClr val="663300"/>
                      </a:solidFill>
                      <a:prstDash val="solid"/>
                    </a:lnL>
                    <a:lnR w="12700" cmpd="sng">
                      <a:solidFill>
                        <a:srgbClr val="663300"/>
                      </a:solidFill>
                      <a:prstDash val="solid"/>
                    </a:lnR>
                    <a:lnT w="12700" cmpd="sng">
                      <a:solidFill>
                        <a:srgbClr val="663300"/>
                      </a:solidFill>
                      <a:prstDash val="solid"/>
                    </a:lnT>
                    <a:lnB w="12700" cmpd="sng">
                      <a:solidFill>
                        <a:srgbClr val="6633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88281" y="1484784"/>
            <a:ext cx="8496944" cy="50572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lvl="0" indent="206375">
              <a:buClrTx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По состоянию на 01 декабря 2015 года в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Списке-источников</a:t>
            </a:r>
          </a:p>
          <a:p>
            <a:pPr lvl="0" indent="206375">
              <a:buClrTx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комплектования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КУ НА РК 225 организаций, из которых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: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 </a:t>
            </a:r>
          </a:p>
          <a:p>
            <a:pPr lvl="0" indent="206375" algn="ctr">
              <a:buClrTx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/>
            </a:pPr>
            <a:endParaRPr lang="ru-RU" sz="2000" b="1" dirty="0">
              <a:solidFill>
                <a:schemeClr val="tx1"/>
              </a:solidFill>
              <a:latin typeface="Times New Roman" pitchFamily="18" charset="0"/>
              <a:ea typeface="SimSun" charset="-122"/>
              <a:cs typeface="Times New Roman" pitchFamily="18" charset="0"/>
            </a:endParaRPr>
          </a:p>
          <a:p>
            <a:pPr lvl="1">
              <a:buClrTx/>
              <a:buFont typeface="Arial" pitchFamily="34" charset="0"/>
              <a:buChar char="•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91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организация федерального уровня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;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ea typeface="SimSun" charset="-122"/>
              <a:cs typeface="Times New Roman" pitchFamily="18" charset="0"/>
            </a:endParaRPr>
          </a:p>
          <a:p>
            <a:pPr lvl="1">
              <a:buClrTx/>
              <a:buFont typeface="Arial" pitchFamily="34" charset="0"/>
              <a:buChar char="•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57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республиканских организаций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;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ea typeface="SimSun" charset="-122"/>
              <a:cs typeface="Times New Roman" pitchFamily="18" charset="0"/>
            </a:endParaRPr>
          </a:p>
          <a:p>
            <a:pPr lvl="1">
              <a:buClrTx/>
              <a:buFont typeface="Arial" pitchFamily="34" charset="0"/>
              <a:buChar char="•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77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общественных организаций и юридических лиц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.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 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ea typeface="SimSun" charset="-122"/>
              <a:cs typeface="Times New Roman" pitchFamily="18" charset="0"/>
            </a:endParaRPr>
          </a:p>
          <a:p>
            <a:pPr algn="ctr">
              <a:buFont typeface="Times New Roman" pitchFamily="16" charset="0"/>
              <a:buNone/>
              <a:defRPr/>
            </a:pPr>
            <a:endParaRPr lang="ru-RU" sz="2000" b="1" dirty="0" smtClean="0">
              <a:solidFill>
                <a:schemeClr val="tx1"/>
              </a:solidFill>
              <a:latin typeface="Times New Roman" pitchFamily="18" charset="0"/>
              <a:ea typeface="SimSun" charset="-122"/>
              <a:cs typeface="Times New Roman" pitchFamily="18" charset="0"/>
            </a:endParaRPr>
          </a:p>
          <a:p>
            <a:pPr>
              <a:buFont typeface="Times New Roman" pitchFamily="16" charset="0"/>
              <a:buNone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 Министерством </a:t>
            </a:r>
            <a:r>
              <a:rPr lang="de-DE" sz="2000" b="1" dirty="0" err="1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заключены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 трехсторонние Соглашения</a:t>
            </a:r>
          </a:p>
          <a:p>
            <a:pPr>
              <a:buFont typeface="Times New Roman" pitchFamily="16" charset="0"/>
              <a:buNone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 </a:t>
            </a:r>
            <a:r>
              <a:rPr lang="de-DE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с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55 федеральными</a:t>
            </a:r>
            <a:r>
              <a:rPr lang="de-DE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и республиканскими</a:t>
            </a:r>
            <a:r>
              <a:rPr lang="de-DE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организациями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: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ea typeface="SimSun" charset="-122"/>
              <a:cs typeface="Times New Roman" pitchFamily="18" charset="0"/>
            </a:endParaRPr>
          </a:p>
          <a:p>
            <a:pPr algn="ctr">
              <a:buFont typeface="Times New Roman" pitchFamily="16" charset="0"/>
              <a:buNone/>
              <a:defRPr/>
            </a:pPr>
            <a:endParaRPr lang="ru-RU" sz="2000" b="1" dirty="0" smtClean="0">
              <a:solidFill>
                <a:schemeClr val="tx1"/>
              </a:solidFill>
              <a:latin typeface="Times New Roman" pitchFamily="18" charset="0"/>
              <a:ea typeface="SimSun" charset="-122"/>
              <a:cs typeface="Times New Roman" pitchFamily="18" charset="0"/>
            </a:endParaRPr>
          </a:p>
          <a:p>
            <a:pPr marL="1200150" lvl="2" indent="-285750"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в 2012 г. заключено 39 соглашений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;</a:t>
            </a:r>
          </a:p>
          <a:p>
            <a:pPr marL="1200150" lvl="2" indent="-285750"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 в 2013 г. заключено 10 соглашений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;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ea typeface="SimSun" charset="-122"/>
              <a:cs typeface="Times New Roman" pitchFamily="18" charset="0"/>
            </a:endParaRPr>
          </a:p>
          <a:p>
            <a:pPr marL="1200150" lvl="2" indent="-285750"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 в 2014 г. заключено   3 соглашения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;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ea typeface="SimSun" charset="-122"/>
              <a:cs typeface="Times New Roman" pitchFamily="18" charset="0"/>
            </a:endParaRPr>
          </a:p>
          <a:p>
            <a:pPr marL="1200150" lvl="2" indent="-285750"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 в 2015 г. заключено   2 соглашения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;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ea typeface="SimSun" charset="-122"/>
              <a:cs typeface="Times New Roman" pitchFamily="18" charset="0"/>
            </a:endParaRPr>
          </a:p>
          <a:p>
            <a:pPr marL="1200150" lvl="2" indent="-285750"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 в 2016г.  заключено   1 соглашение.</a:t>
            </a:r>
          </a:p>
          <a:p>
            <a:pPr lvl="1">
              <a:buClrTx/>
              <a:buFontTx/>
              <a:buChar char="-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/>
            </a:pPr>
            <a:endParaRPr lang="ru-RU" sz="1600" b="1" dirty="0">
              <a:solidFill>
                <a:srgbClr val="00664D"/>
              </a:solidFill>
              <a:latin typeface="Calibri" pitchFamily="32" charset="0"/>
              <a:ea typeface="SimSun" charset="-122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941559" y="360363"/>
            <a:ext cx="5475195" cy="43306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marL="457200" indent="-206375" algn="ctr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ru-RU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Источники комплектования КУ НА РК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44463" y="1152525"/>
            <a:ext cx="8640762" cy="171450"/>
          </a:xfrm>
          <a:prstGeom prst="rect">
            <a:avLst/>
          </a:prstGeom>
          <a:solidFill>
            <a:srgbClr val="C00000"/>
          </a:solidFill>
          <a:ln w="9525" cap="flat">
            <a:noFill/>
            <a:round/>
            <a:headEnd/>
            <a:tailEnd/>
          </a:ln>
          <a:effectLst>
            <a:outerShdw dist="75597" dir="106468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038" y="123825"/>
            <a:ext cx="90646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65" y="6493619"/>
            <a:ext cx="8791575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1038053" y="500063"/>
            <a:ext cx="7437783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marL="457200" indent="-206375" algn="ctr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МИНИСТЕРСТВО КУЛЬТУРЫ РЕСПУБЛИКИ КАРЕЛИЯ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44463" y="1152525"/>
            <a:ext cx="8640762" cy="171450"/>
          </a:xfrm>
          <a:prstGeom prst="rect">
            <a:avLst/>
          </a:prstGeom>
          <a:solidFill>
            <a:srgbClr val="C00000"/>
          </a:solidFill>
          <a:ln w="9525" cap="flat">
            <a:noFill/>
            <a:round/>
            <a:headEnd/>
            <a:tailEnd/>
          </a:ln>
          <a:effectLst>
            <a:outerShdw dist="75597" dir="106468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pic>
        <p:nvPicPr>
          <p:cNvPr id="2253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038" y="123825"/>
            <a:ext cx="90646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294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duotone>
              <a:prstClr val="black"/>
              <a:srgbClr val="CCFF66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183180" y="4653136"/>
            <a:ext cx="9028941" cy="1996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1925342" y="2862156"/>
            <a:ext cx="5544616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100" b="1" i="1" dirty="0" smtClean="0"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100" b="1" i="1" dirty="0">
              <a:solidFill>
                <a:srgbClr val="00664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50825" y="2060575"/>
            <a:ext cx="6265863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284605" y="576263"/>
            <a:ext cx="6486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МИНИСТЕРСТВО КУЛЬТУРЫ РЕСПУБЛИКИ КАРЕЛИЯ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4463" y="1152525"/>
            <a:ext cx="8640762" cy="171450"/>
          </a:xfrm>
          <a:prstGeom prst="rect">
            <a:avLst/>
          </a:prstGeom>
          <a:solidFill>
            <a:srgbClr val="C00000"/>
          </a:solidFill>
          <a:ln w="9525" cap="flat">
            <a:noFill/>
            <a:round/>
            <a:headEnd/>
            <a:tailEnd/>
          </a:ln>
          <a:effectLst>
            <a:outerShdw dist="75597" dir="106468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038" y="123825"/>
            <a:ext cx="90646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58911" y="1700808"/>
            <a:ext cx="7991475" cy="448033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Архивное  управление  Республики  Карелия упразднено Указом Главы РК от 26.06.2004г. №57 «Об органах исполнительной власти». Функции переданы Министерству культуры Республики Карелия.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9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9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1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Республики Карелия №977-ЗРК от 20.04.2006г. «Об архивном деле в Республике Карелия».</a:t>
            </a:r>
          </a:p>
          <a:p>
            <a:pPr marL="342900" indent="-342900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9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9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Положение </a:t>
            </a:r>
            <a:r>
              <a:rPr lang="ru-RU" sz="1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 Министерстве культуры Республики Карелия, утв. постановлением Правительства Республики Карелия №218-П от 11.10.2010г. </a:t>
            </a:r>
          </a:p>
          <a:p>
            <a:pPr marL="342900" indent="-342900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9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9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Административный </a:t>
            </a:r>
            <a:r>
              <a:rPr lang="ru-RU" sz="19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регламент Министерства культуры Республики Карелия исполнения государственной функции по осуществлению контроля за соблюдением законодательства об архивном деле, утв. приказом №01 от 10.01.2012г.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50825" y="2060575"/>
            <a:ext cx="6265863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1100629" y="576263"/>
            <a:ext cx="7684596" cy="41767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100" b="1" dirty="0">
                <a:solidFill>
                  <a:srgbClr val="C00000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Полномочия  Министерства в сфере  архивного  дела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4463" y="1152525"/>
            <a:ext cx="8640762" cy="171450"/>
          </a:xfrm>
          <a:prstGeom prst="rect">
            <a:avLst/>
          </a:prstGeom>
          <a:solidFill>
            <a:srgbClr val="C00000"/>
          </a:solidFill>
          <a:ln w="9525" cap="flat">
            <a:noFill/>
            <a:round/>
            <a:headEnd/>
            <a:tailEnd/>
          </a:ln>
          <a:effectLst>
            <a:outerShdw dist="75597" dir="106468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solidFill>
                <a:srgbClr val="C00000"/>
              </a:solidFill>
              <a:latin typeface="Calibri" pitchFamily="32" charset="0"/>
              <a:ea typeface="+mn-ea"/>
            </a:endParaRP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357188" y="1714500"/>
            <a:ext cx="8429625" cy="37878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обеспечивает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пределах своей компетенции соблюдение законодательства Российской Федерации и Республики Карелия об архивном деле;</a:t>
            </a:r>
          </a:p>
          <a:p>
            <a:pPr algn="just">
              <a:buFontTx/>
              <a:buChar char="-"/>
            </a:pP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утверждает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ведомственные бюджетные целевые программы развития архивного дела в Республике Карелия;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принимает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пределах своей компетенции нормативные правовые акты об архивном деле;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осуществляет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иные полномочия в соответствии с законодательством Российской Федерации и Республики Карелия.</a:t>
            </a: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038" y="123825"/>
            <a:ext cx="90646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62" y="6309320"/>
            <a:ext cx="8791575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50825" y="2060575"/>
            <a:ext cx="6265863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1533521" y="146289"/>
            <a:ext cx="6840760" cy="833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Направления взаимодействия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Министерства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с органами местного самоуправления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ea typeface="SimSun" charset="-122"/>
              <a:cs typeface="Times New Roman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4463" y="1152525"/>
            <a:ext cx="8640762" cy="171450"/>
          </a:xfrm>
          <a:prstGeom prst="rect">
            <a:avLst/>
          </a:prstGeom>
          <a:solidFill>
            <a:srgbClr val="C00000"/>
          </a:solidFill>
          <a:ln w="9525" cap="flat">
            <a:noFill/>
            <a:round/>
            <a:headEnd/>
            <a:tailEnd/>
          </a:ln>
          <a:effectLst>
            <a:outerShdw dist="75597" dir="106468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357188" y="1714500"/>
            <a:ext cx="8429625" cy="263367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de-DE" sz="21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охранение</a:t>
            </a:r>
            <a:r>
              <a:rPr lang="de-DE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правового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статуса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муниципальных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архивов</a:t>
            </a:r>
            <a:r>
              <a:rPr lang="ru-RU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</a:t>
            </a:r>
            <a:r>
              <a:rPr lang="de-DE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соблюдения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законодательства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архивном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деле</a:t>
            </a:r>
            <a:r>
              <a:rPr lang="ru-RU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endParaRPr lang="ru-RU" sz="2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Совместный 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поиск путей решения проблемы дефицита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площадей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планового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приема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документов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также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документов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личному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составу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ликвидированных</a:t>
            </a:r>
            <a:r>
              <a:rPr lang="de-DE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организаций</a:t>
            </a:r>
            <a:r>
              <a:rPr lang="ru-RU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038" y="123825"/>
            <a:ext cx="90646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37312"/>
            <a:ext cx="8797925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10529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50825" y="2060575"/>
            <a:ext cx="6265863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331640" y="141948"/>
            <a:ext cx="6924758" cy="67929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marL="457200" indent="-206375" algn="ctr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ХАРАКТЕРИСТИКА СЕТИ АРХИВНЫХ УЧРЕЖДЕНИЙ</a:t>
            </a:r>
          </a:p>
          <a:p>
            <a:pPr marL="457200" indent="-206375" algn="ctr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РЕСПУБЛИКИ КАРЕЛИЯ</a:t>
            </a:r>
            <a:endParaRPr lang="ru-RU" sz="19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44463" y="860080"/>
            <a:ext cx="8640762" cy="171450"/>
          </a:xfrm>
          <a:prstGeom prst="rect">
            <a:avLst/>
          </a:prstGeom>
          <a:solidFill>
            <a:srgbClr val="C00000"/>
          </a:solidFill>
          <a:ln w="9525" cap="flat">
            <a:noFill/>
            <a:round/>
            <a:headEnd/>
            <a:tailEnd/>
          </a:ln>
          <a:effectLst>
            <a:outerShdw dist="75597" dir="106468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973" y="37467"/>
            <a:ext cx="90646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0" y="860080"/>
            <a:ext cx="9036496" cy="580376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457200" indent="-206375" algn="ctr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endParaRPr lang="ru-RU" sz="1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6575" indent="-285750" algn="just">
              <a:buFont typeface="Arial" pitchFamily="34" charset="0"/>
              <a:buChar char="•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ru-RU" sz="1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Государственное казенное учреждение «Национальный архив Республики Карелия».</a:t>
            </a:r>
          </a:p>
          <a:p>
            <a:pPr marL="250825" algn="ctr">
              <a:buClrTx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ru-RU" sz="1700" b="1" dirty="0" smtClean="0"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18 муниципальных архивных учреждений:</a:t>
            </a:r>
            <a:endParaRPr lang="en-US" sz="1700" b="1" dirty="0" smtClean="0">
              <a:solidFill>
                <a:srgbClr val="00664D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6575" indent="-285750" algn="just">
              <a:buClrTx/>
              <a:buFont typeface="Arial" pitchFamily="34" charset="0"/>
              <a:buChar char="•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ru-RU" sz="1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юридические лица </a:t>
            </a:r>
            <a:r>
              <a:rPr lang="ru-RU" sz="17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11 :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МКУ ''Архив Беломорского района'', МБУ ''Архив </a:t>
            </a:r>
            <a:r>
              <a:rPr lang="ru-RU" sz="17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Калевальского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района'', МБУ ''Архив </a:t>
            </a:r>
            <a:r>
              <a:rPr lang="ru-RU" sz="17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Кемского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муниципального района'', МКУ ''</a:t>
            </a:r>
            <a:r>
              <a:rPr lang="ru-RU" sz="17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Лахденпохский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архив'', МБУ "Архив </a:t>
            </a:r>
            <a:r>
              <a:rPr lang="ru-RU" sz="17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Лоухского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муниципального района", МКУ "Медвежьегорский районный архив", МКУ ''Муезерский межмуниципальный районный архив'', МКУ "</a:t>
            </a:r>
            <a:r>
              <a:rPr lang="ru-RU" sz="17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Олонецкий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муниципальный архив", МКУ "</a:t>
            </a:r>
            <a:r>
              <a:rPr lang="ru-RU" sz="17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Пудожский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районный муниципальный архив", МКУ ''Архив Сортавальского муниципального района'', МКУ "Муниципальный архив </a:t>
            </a:r>
            <a:r>
              <a:rPr lang="ru-RU" sz="17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г.Петрозаводска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536575" indent="-285750" algn="just">
              <a:buClrTx/>
              <a:buFont typeface="Arial" pitchFamily="34" charset="0"/>
              <a:buChar char="•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ru-RU" sz="1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муниципальные учреждения смешанного типа – 3: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7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библиотека+архив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): МБУ "Муниципальный архив  и   центральная   библиотека  </a:t>
            </a:r>
            <a:r>
              <a:rPr lang="ru-RU" sz="17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Костомукшского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городского  округа", МБУ  "Сегежская централизованная библиотечная система", МУК «</a:t>
            </a:r>
            <a:r>
              <a:rPr lang="ru-RU" sz="17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Суоярвская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централизованная библиотечная система";</a:t>
            </a:r>
          </a:p>
          <a:p>
            <a:pPr marL="536575" indent="-285750" algn="just">
              <a:buClrTx/>
              <a:buFont typeface="Arial" pitchFamily="34" charset="0"/>
              <a:buChar char="•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ru-RU" sz="1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многофункциональные муниципальные учреждения</a:t>
            </a:r>
            <a:r>
              <a:rPr lang="ru-RU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функцией ведения муниципального архива </a:t>
            </a:r>
            <a:r>
              <a:rPr lang="ru-RU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МКУ 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US" sz="17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Административно-хозяйственное</a:t>
            </a:r>
            <a:r>
              <a:rPr lang="en-US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управление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US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Кондопожского</a:t>
            </a:r>
            <a:r>
              <a:rPr lang="en-US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района</a:t>
            </a:r>
            <a:r>
              <a:rPr lang="en-US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МКУ "Центр информационного и хозяйственного обеспечения деятельности учреждений </a:t>
            </a:r>
            <a:r>
              <a:rPr lang="ru-RU" sz="17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Пряжинского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национального  муниципального района";</a:t>
            </a:r>
          </a:p>
          <a:p>
            <a:pPr marL="536575" indent="-285750" algn="just">
              <a:buClrTx/>
              <a:buFont typeface="Arial" pitchFamily="34" charset="0"/>
              <a:buChar char="•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ru-RU" sz="1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структурные  подразделения  органов  местного  самоуправления - 2: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главный  специалист отдела делопроизводства и информационного взаимодействия  администрации </a:t>
            </a:r>
            <a:r>
              <a:rPr lang="ru-RU" sz="17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Прионежского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муниципального района, архивный отдел управления делами   администрации </a:t>
            </a:r>
            <a:r>
              <a:rPr lang="ru-RU" sz="17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Питкярантского</a:t>
            </a:r>
            <a:r>
              <a:rPr lang="ru-RU" sz="1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муниципального района.</a:t>
            </a:r>
            <a:r>
              <a:rPr lang="ru-RU" sz="17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7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50825" y="2060575"/>
            <a:ext cx="6265863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30711" y="1234786"/>
            <a:ext cx="8640762" cy="171450"/>
          </a:xfrm>
          <a:prstGeom prst="rect">
            <a:avLst/>
          </a:prstGeom>
          <a:solidFill>
            <a:srgbClr val="C00000"/>
          </a:solidFill>
          <a:ln w="9525" cap="flat">
            <a:noFill/>
            <a:round/>
            <a:headEnd/>
            <a:tailEnd/>
          </a:ln>
          <a:effectLst>
            <a:outerShdw dist="75597" dir="106468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solidFill>
                <a:srgbClr val="C00000"/>
              </a:solidFill>
              <a:latin typeface="Calibri" pitchFamily="32" charset="0"/>
              <a:ea typeface="+mn-ea"/>
            </a:endParaRPr>
          </a:p>
        </p:txBody>
      </p:sp>
      <p:sp>
        <p:nvSpPr>
          <p:cNvPr id="8197" name="Rectangle 9"/>
          <p:cNvSpPr>
            <a:spLocks noChangeArrowheads="1"/>
          </p:cNvSpPr>
          <p:nvPr/>
        </p:nvSpPr>
        <p:spPr bwMode="auto">
          <a:xfrm>
            <a:off x="227013" y="2352675"/>
            <a:ext cx="6265862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1186373" y="147485"/>
            <a:ext cx="7785100" cy="1017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</a:tabLst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Постановление Коллегии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Министерства по теме «Актуальные вопросы развития</a:t>
            </a:r>
            <a:r>
              <a:rPr lang="ru-RU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архивного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дела в Республике Карелия» 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</a:tabLst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20.02.2014г.</a:t>
            </a:r>
          </a:p>
        </p:txBody>
      </p:sp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-28065" y="1433815"/>
            <a:ext cx="9144000" cy="53574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Рекомендации руководителям органов местного самоуправления: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обеспечивать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решение вопроса дефицита площадей, занятых архивными фондами, путем выделения дополнительных площадей муниципальным архивам;</a:t>
            </a:r>
          </a:p>
          <a:p>
            <a:pPr marL="285750" indent="-285750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учитывать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необходимость кадрового обеспечения муниципальных архивов и сохранения правового статуса архивных учреждений (в качестве самостоятельных юридических лиц или отделов при администрациях) при формировании муниципальных бюджетов в соответствии с объемами выполняемых работ и объемом архивных фондов;</a:t>
            </a:r>
          </a:p>
          <a:p>
            <a:pPr marL="285750" indent="-285750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своевременно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доводить до сведения руководителей организаций и конкурсных управляющих необходимость передачи на хранение в муниципальные архивы документов ликвидируемых организаций, расположенных на территории муниципальных образований;</a:t>
            </a:r>
          </a:p>
          <a:p>
            <a:pPr marL="285750" indent="-285750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содействовать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внедрению системы электронного документооборота между муниципальными архивами и территориальными органами Пенсионного фонда Российской Федерации.</a:t>
            </a:r>
          </a:p>
        </p:txBody>
      </p:sp>
      <p:pic>
        <p:nvPicPr>
          <p:cNvPr id="820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038" y="123825"/>
            <a:ext cx="90646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50825" y="2060575"/>
            <a:ext cx="6265863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285875" y="260648"/>
            <a:ext cx="7500938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Информация о п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роверках, проведенных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отношении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органов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местного  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самоуправления и муниципальных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архивов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44463" y="1152525"/>
            <a:ext cx="8640762" cy="171450"/>
          </a:xfrm>
          <a:prstGeom prst="rect">
            <a:avLst/>
          </a:prstGeom>
          <a:solidFill>
            <a:srgbClr val="C00000"/>
          </a:solidFill>
          <a:ln w="9525" cap="flat">
            <a:noFill/>
            <a:round/>
            <a:headEnd/>
            <a:tailEnd/>
          </a:ln>
          <a:effectLst>
            <a:outerShdw dist="75597" dir="106468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038" y="123825"/>
            <a:ext cx="90646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4146550" y="1372507"/>
            <a:ext cx="4640263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just"/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2011-2012 гг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отношении  органов  местного самоуправления и муниципальных архивов проверок не проводилось. </a:t>
            </a:r>
          </a:p>
          <a:p>
            <a:pPr algn="just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2013 г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прошли 2 проверки (в администрации и муниципальном архиве) без предписаний. </a:t>
            </a:r>
          </a:p>
          <a:p>
            <a:pPr algn="just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2014 г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прошли 3  проверки  в  администрациях  и 2 проверки муниципальных архивов, выдано 1 предписание. </a:t>
            </a:r>
          </a:p>
          <a:p>
            <a:pPr algn="just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2015 г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прошли 5  проверок  в  администрациях  и 2 проверки муниципальных архивов выдано 3 предписания. </a:t>
            </a:r>
          </a:p>
          <a:p>
            <a:pPr algn="just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2016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запланировано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проверки в  администрациях и 4 проверки в муниципальных архивах. </a:t>
            </a:r>
          </a:p>
          <a:p>
            <a:pPr algn="just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31.05.2016г прошли 3 проверки (1 в администрации и 2 в муниципальных архивах) выдано 1 предписание. 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048569575"/>
              </p:ext>
            </p:extLst>
          </p:nvPr>
        </p:nvGraphicFramePr>
        <p:xfrm>
          <a:off x="214282" y="1714488"/>
          <a:ext cx="3857652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50825" y="2060575"/>
            <a:ext cx="6265863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285875" y="285750"/>
            <a:ext cx="7572375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457200" indent="-206375" algn="ctr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Информация о выданных Предписаниях об устранении выявленных нарушений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44463" y="1152525"/>
            <a:ext cx="8640762" cy="171450"/>
          </a:xfrm>
          <a:prstGeom prst="rect">
            <a:avLst/>
          </a:prstGeom>
          <a:solidFill>
            <a:srgbClr val="C00000"/>
          </a:solidFill>
          <a:ln w="9525" cap="flat">
            <a:noFill/>
            <a:round/>
            <a:headEnd/>
            <a:tailEnd/>
          </a:ln>
          <a:effectLst>
            <a:outerShdw dist="75597" dir="106468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038" y="123825"/>
            <a:ext cx="90646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4286250" y="1785938"/>
            <a:ext cx="4643438" cy="452649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Font typeface="Times New Roman" pitchFamily="16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Предписание выданы:</a:t>
            </a:r>
          </a:p>
          <a:p>
            <a:pPr>
              <a:buFont typeface="Times New Roman" pitchFamily="16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/>
            </a:pPr>
            <a:endParaRPr lang="ru-RU" b="1" dirty="0">
              <a:solidFill>
                <a:schemeClr val="tx1"/>
              </a:solidFill>
              <a:latin typeface="Times New Roman" pitchFamily="18" charset="0"/>
              <a:ea typeface="SimSun" charset="-122"/>
              <a:cs typeface="Times New Roman" pitchFamily="18" charset="0"/>
            </a:endParaRPr>
          </a:p>
          <a:p>
            <a:pPr marL="720000" indent="-720000">
              <a:buFont typeface="Times New Roman" pitchFamily="16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2013 г.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- МКУ «Архив Беломорского района»;</a:t>
            </a:r>
          </a:p>
          <a:p>
            <a:pPr marL="720000" indent="-720000">
              <a:buFont typeface="Times New Roman" pitchFamily="16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2014 г.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 - МКУ «Архив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Кемского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 района»;</a:t>
            </a:r>
          </a:p>
          <a:p>
            <a:pPr marL="720000" indent="-720000">
              <a:buFont typeface="Times New Roman" pitchFamily="16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2015 г.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 - МУК «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Суоярвская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 ЦБС» (муниципальный архив);</a:t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- Администрация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Питкярантского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 муниципального района;</a:t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- Администрация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Пряжинского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 национального муниципального района;</a:t>
            </a:r>
          </a:p>
          <a:p>
            <a:pPr marL="720000" indent="-720000">
              <a:buFont typeface="Times New Roman" pitchFamily="16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2016 г.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SimSun" charset="-122"/>
                <a:cs typeface="Times New Roman" pitchFamily="18" charset="0"/>
              </a:rPr>
              <a:t> - МКУ «Административно-хозяйственное управление» (муниципальный архив).</a:t>
            </a:r>
          </a:p>
          <a:p>
            <a:pPr marL="720000" algn="just">
              <a:buFont typeface="Times New Roman" pitchFamily="16" charset="0"/>
              <a:buNone/>
              <a:defRPr/>
            </a:pPr>
            <a:endParaRPr lang="en-US" b="1" dirty="0">
              <a:solidFill>
                <a:schemeClr val="tx1"/>
              </a:solidFill>
              <a:latin typeface="Times New Roman" pitchFamily="18" charset="0"/>
              <a:ea typeface="SimSun" charset="-122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986645940"/>
              </p:ext>
            </p:extLst>
          </p:nvPr>
        </p:nvGraphicFramePr>
        <p:xfrm>
          <a:off x="202394" y="1530542"/>
          <a:ext cx="3929090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525344"/>
            <a:ext cx="8791575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50825" y="2060575"/>
            <a:ext cx="6265863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680206" y="360363"/>
            <a:ext cx="6816093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457200" indent="-206375" algn="ctr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ru-RU" sz="2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Организация электронного   документооборота </a:t>
            </a:r>
          </a:p>
          <a:p>
            <a:pPr marL="457200" indent="-206375" algn="ctr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ru-RU" sz="2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  отделениями </a:t>
            </a:r>
            <a:r>
              <a:rPr lang="ru-RU" sz="2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Пенсионного </a:t>
            </a:r>
            <a:r>
              <a:rPr lang="ru-RU" sz="2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фонда России 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30541" y="1240559"/>
            <a:ext cx="8640762" cy="171450"/>
          </a:xfrm>
          <a:prstGeom prst="rect">
            <a:avLst/>
          </a:prstGeom>
          <a:solidFill>
            <a:srgbClr val="C00000"/>
          </a:solidFill>
          <a:ln w="9525" cap="flat">
            <a:noFill/>
            <a:round/>
            <a:headEnd/>
            <a:tailEnd/>
          </a:ln>
          <a:effectLst>
            <a:outerShdw dist="75597" dir="106468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Calibri" pitchFamily="32" charset="0"/>
              <a:ea typeface="+mn-ea"/>
            </a:endParaRP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038" y="123825"/>
            <a:ext cx="90646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47700" y="1373332"/>
            <a:ext cx="7848600" cy="46496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457200" indent="-206375" algn="ctr">
              <a:buClrTx/>
              <a:buFontTx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ru-RU" sz="1600" dirty="0" smtClean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rgbClr val="33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206375" algn="just">
              <a:buClrTx/>
              <a:buFontTx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2011 год:</a:t>
            </a:r>
          </a:p>
          <a:p>
            <a:pPr marL="593725" indent="-342900" algn="just">
              <a:buClrTx/>
              <a:buFont typeface="Arial" pitchFamily="34" charset="0"/>
              <a:buChar char="•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Соглашение 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между Министерством культуры Республики Карелия и отделением Пенсионного фонда  РФ по  Республике  Карелия;</a:t>
            </a:r>
          </a:p>
          <a:p>
            <a:pPr marL="593725" indent="-342900" algn="just">
              <a:buClrTx/>
              <a:buFont typeface="Arial" pitchFamily="34" charset="0"/>
              <a:buChar char="•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Соглашение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  информационном  взаимодействии  КУ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РК с управлениями Пенсионного фонда РФ с предоставлением возможности обращения  через   "Портал  государственных   и   муниципальных   услуг Республики Карелия".</a:t>
            </a:r>
          </a:p>
          <a:p>
            <a:pPr marL="457200" indent="-206375" algn="just">
              <a:buClrTx/>
              <a:buFontTx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206375" algn="just">
              <a:buClrTx/>
              <a:buFontTx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2015 год:</a:t>
            </a:r>
          </a:p>
          <a:p>
            <a:pPr marL="593725" indent="-342900" algn="just">
              <a:buClrTx/>
              <a:buFont typeface="Arial" pitchFamily="34" charset="0"/>
              <a:buChar char="•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Соглашение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МКУ «Муниципальный архив города Петрозаводска» об электронном взаимодействии с КУ НА РК и отделениями Пенсионного фонда.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08" y="6381328"/>
            <a:ext cx="8791575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SimSun"/>
        <a:cs typeface="SimSun"/>
      </a:majorFont>
      <a:minorFont>
        <a:latin typeface="Calibri"/>
        <a:ea typeface="SimSun"/>
        <a:cs typeface="SimSu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SimSun"/>
        <a:cs typeface="SimSun"/>
      </a:majorFont>
      <a:minorFont>
        <a:latin typeface="Calibri"/>
        <a:ea typeface="SimSun"/>
        <a:cs typeface="SimSu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ема Offic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Тема Office">
    <a:majorFont>
      <a:latin typeface="Calibri"/>
      <a:ea typeface="SimSun"/>
      <a:cs typeface="SimSun"/>
    </a:majorFont>
    <a:minorFont>
      <a:latin typeface="Calibri"/>
      <a:ea typeface="SimSun"/>
      <a:cs typeface="SimSu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Тема Offic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Тема Office">
    <a:majorFont>
      <a:latin typeface="Calibri"/>
      <a:ea typeface="SimSun"/>
      <a:cs typeface="SimSun"/>
    </a:majorFont>
    <a:minorFont>
      <a:latin typeface="Calibri"/>
      <a:ea typeface="SimSun"/>
      <a:cs typeface="SimSu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Тема Offic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Тема Office">
    <a:majorFont>
      <a:latin typeface="Calibri"/>
      <a:ea typeface="SimSun"/>
      <a:cs typeface="SimSun"/>
    </a:majorFont>
    <a:minorFont>
      <a:latin typeface="Calibri"/>
      <a:ea typeface="SimSun"/>
      <a:cs typeface="SimSu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Тема Offic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Тема Office">
    <a:majorFont>
      <a:latin typeface="Calibri"/>
      <a:ea typeface="SimSun"/>
      <a:cs typeface="SimSun"/>
    </a:majorFont>
    <a:minorFont>
      <a:latin typeface="Calibri"/>
      <a:ea typeface="SimSun"/>
      <a:cs typeface="SimSu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1855</TotalTime>
  <Words>1126</Words>
  <Application>Microsoft Office PowerPoint</Application>
  <PresentationFormat>Экран (4:3)</PresentationFormat>
  <Paragraphs>215</Paragraphs>
  <Slides>15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Julia B. Alipova</cp:lastModifiedBy>
  <cp:revision>184</cp:revision>
  <cp:lastPrinted>2013-09-04T12:05:52Z</cp:lastPrinted>
  <dcterms:created xsi:type="dcterms:W3CDTF">2012-02-14T18:57:34Z</dcterms:created>
  <dcterms:modified xsi:type="dcterms:W3CDTF">2016-05-30T13:32:34Z</dcterms:modified>
</cp:coreProperties>
</file>