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E30A9-65A1-4D41-B075-62C9D4E6AADE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86A4D-B290-4780-B2A8-3A86C4AE59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344816" cy="41764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</a:t>
            </a:r>
            <a:r>
              <a:rPr lang="ru-RU" b="1" dirty="0"/>
              <a:t>взаимодействия с органами местного самоуправления муниципальных районов Архангельской области по вопросам </a:t>
            </a:r>
            <a:r>
              <a:rPr lang="ru-RU" b="1" dirty="0" smtClean="0"/>
              <a:t>реализации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единой политики в сфере </a:t>
            </a:r>
            <a:r>
              <a:rPr lang="ru-RU" b="1" dirty="0" smtClean="0"/>
              <a:t>архивного </a:t>
            </a:r>
            <a:r>
              <a:rPr lang="ru-RU" b="1" dirty="0"/>
              <a:t>дела</a:t>
            </a:r>
            <a:br>
              <a:rPr lang="ru-RU" b="1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Коллегиальные, экспертные органы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Особо значимую роль в организации взаимодействия, определении перспектив дальнейшего движения играют коллегиальные, экспертные органы (коллегия агентства, ЭПК), на заседаниях которых обсуждаются ключевые вопросы развития архивной отрасли, состояние работы отдельных муниципальных архивов.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dirty="0" smtClean="0"/>
              <a:t>Проект</a:t>
            </a:r>
            <a:br>
              <a:rPr lang="ru-RU" sz="3800" b="1" dirty="0" smtClean="0"/>
            </a:br>
            <a:r>
              <a:rPr lang="ru-RU" sz="3800" b="1" dirty="0" smtClean="0"/>
              <a:t> «</a:t>
            </a:r>
            <a:r>
              <a:rPr lang="ru-RU" sz="3800" b="1" dirty="0"/>
              <a:t>Информационный бюллетень</a:t>
            </a:r>
            <a:r>
              <a:rPr lang="ru-RU" sz="3800" b="1" dirty="0" smtClean="0"/>
              <a:t>»</a:t>
            </a:r>
            <a:endParaRPr lang="ru-RU" sz="3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30 номеров бюллетеня, в которых размещено почти 500 </a:t>
            </a:r>
            <a:r>
              <a:rPr lang="ru-RU" dirty="0" smtClean="0"/>
              <a:t>материалов</a:t>
            </a:r>
          </a:p>
          <a:p>
            <a:pPr lvl="0">
              <a:buNone/>
            </a:pPr>
            <a:r>
              <a:rPr lang="ru-RU" dirty="0" smtClean="0"/>
              <a:t>Цель </a:t>
            </a:r>
            <a:r>
              <a:rPr lang="ru-RU" dirty="0"/>
              <a:t>– информирование о деятельности архивной службы области, методическая помощь архивистам, пропаганда архивных документов и др. </a:t>
            </a:r>
            <a:endParaRPr lang="ru-RU" dirty="0" smtClean="0"/>
          </a:p>
          <a:p>
            <a:pPr lvl="0">
              <a:buNone/>
            </a:pPr>
            <a:r>
              <a:rPr lang="ru-RU" dirty="0" smtClean="0"/>
              <a:t>Бюллетень </a:t>
            </a:r>
            <a:r>
              <a:rPr lang="ru-RU" dirty="0"/>
              <a:t>становится всё популярней не только среди архивистов, но и среди специалистов органов исполнительной власти и местного самоуправления, а также историков, исследователей и краеведов.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evastianova\Desktop\Фото справочника\20160511_153935.jpg"/>
          <p:cNvPicPr>
            <a:picLocks noChangeAspect="1" noChangeArrowheads="1"/>
          </p:cNvPicPr>
          <p:nvPr/>
        </p:nvPicPr>
        <p:blipFill>
          <a:blip r:embed="rId2" cstate="print"/>
          <a:srcRect l="3462" t="-1538" r="14327"/>
          <a:stretch>
            <a:fillRect/>
          </a:stretch>
        </p:blipFill>
        <p:spPr bwMode="auto">
          <a:xfrm>
            <a:off x="1115616" y="1196752"/>
            <a:ext cx="684076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evastianova\Desktop\Фото справочника\20160511_154030.jpg"/>
          <p:cNvPicPr>
            <a:picLocks noChangeAspect="1" noChangeArrowheads="1"/>
          </p:cNvPicPr>
          <p:nvPr/>
        </p:nvPicPr>
        <p:blipFill>
          <a:blip r:embed="rId2" cstate="print"/>
          <a:srcRect l="3320" r="6152"/>
          <a:stretch>
            <a:fillRect/>
          </a:stretch>
        </p:blipFill>
        <p:spPr bwMode="auto">
          <a:xfrm>
            <a:off x="611560" y="1484784"/>
            <a:ext cx="741682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Стажировки </a:t>
            </a:r>
            <a:r>
              <a:rPr lang="ru-RU" b="1" dirty="0"/>
              <a:t>муниципальных архивистов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Проводятся </a:t>
            </a:r>
            <a:r>
              <a:rPr lang="ru-RU" dirty="0"/>
              <a:t>ежегодно для вновь назначенных руководителей по всем вопросам работы муниципального архива, а также для специалистов по отдельным направлениям </a:t>
            </a:r>
            <a:r>
              <a:rPr lang="ru-RU" dirty="0" smtClean="0"/>
              <a:t>работы </a:t>
            </a:r>
          </a:p>
          <a:p>
            <a:pPr algn="just"/>
            <a:r>
              <a:rPr lang="ru-RU" dirty="0" smtClean="0"/>
              <a:t>за период 2012-2016 гг. обучено 9 вновь назначенных начальников архивных отделов, 4 специалиста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20 </a:t>
            </a:r>
            <a:r>
              <a:rPr lang="ru-RU" dirty="0"/>
              <a:t>архивных отделов – структурных подразделений органов местного самоуправления, выполняющих функции муниципальных архивов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3 </a:t>
            </a:r>
            <a:r>
              <a:rPr lang="ru-RU" dirty="0"/>
              <a:t>муниципальных </a:t>
            </a:r>
            <a:r>
              <a:rPr lang="ru-RU" dirty="0" smtClean="0"/>
              <a:t>учреждения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72 сотрудника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/>
              <a:t>На хранении в муниципальных архивах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более </a:t>
            </a:r>
            <a:r>
              <a:rPr lang="ru-RU" dirty="0"/>
              <a:t>1,1 млн. дел за 1859–2015 гг., в т.ч. более 570 тыс. дел по личному </a:t>
            </a:r>
            <a:r>
              <a:rPr lang="ru-RU" dirty="0" smtClean="0"/>
              <a:t>составу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200" b="1" dirty="0" smtClean="0"/>
              <a:t>Издание кратких справочников по фондам муниципальных архивов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sevastianova\Desktop\Фото справочника\20160511_145416.jpg"/>
          <p:cNvPicPr>
            <a:picLocks noChangeAspect="1" noChangeArrowheads="1"/>
          </p:cNvPicPr>
          <p:nvPr/>
        </p:nvPicPr>
        <p:blipFill>
          <a:blip r:embed="rId2" cstate="print"/>
          <a:srcRect l="6195" r="14159"/>
          <a:stretch>
            <a:fillRect/>
          </a:stretch>
        </p:blipFill>
        <p:spPr bwMode="auto">
          <a:xfrm>
            <a:off x="1547664" y="1772816"/>
            <a:ext cx="6552728" cy="44594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vastianova\Desktop\Фото справочника\20160511_145523.jpg"/>
          <p:cNvPicPr>
            <a:picLocks noChangeAspect="1" noChangeArrowheads="1"/>
          </p:cNvPicPr>
          <p:nvPr/>
        </p:nvPicPr>
        <p:blipFill>
          <a:blip r:embed="rId2" cstate="print"/>
          <a:srcRect l="13520" r="8738"/>
          <a:stretch>
            <a:fillRect/>
          </a:stretch>
        </p:blipFill>
        <p:spPr bwMode="auto">
          <a:xfrm rot="20697429">
            <a:off x="359467" y="774821"/>
            <a:ext cx="4682881" cy="338830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 descr="C:\Users\sevastianova\Desktop\Фото справочника\20160511_1500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13636" r="7955"/>
          <a:stretch>
            <a:fillRect/>
          </a:stretch>
        </p:blipFill>
        <p:spPr bwMode="auto">
          <a:xfrm rot="20621164">
            <a:off x="4122182" y="2745794"/>
            <a:ext cx="4602466" cy="33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/>
              <a:t>Сложности проекта</a:t>
            </a:r>
            <a:endParaRPr lang="ru-RU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наличие </a:t>
            </a:r>
            <a:r>
              <a:rPr lang="ru-RU" dirty="0"/>
              <a:t>достаточного большого количества муниципальных архивов. Необходимо создать 23 справочника (в фондировании и составе документов каждого муниципального архива существуют, хоть и незначительные, отличия от примерного справочника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6 архивов ведут раздельно учет дел постоянного хранения и по личному составу, что делает особенной структуру данных </a:t>
            </a:r>
            <a:r>
              <a:rPr lang="ru-RU" dirty="0" smtClean="0"/>
              <a:t>справочников;</a:t>
            </a:r>
            <a:endParaRPr lang="ru-RU" dirty="0"/>
          </a:p>
          <a:p>
            <a:r>
              <a:rPr lang="ru-RU" dirty="0" smtClean="0"/>
              <a:t>загруженность </a:t>
            </a:r>
            <a:r>
              <a:rPr lang="ru-RU" dirty="0"/>
              <a:t>специалистов муниципальных архивов исполнением запросов социально-правового </a:t>
            </a:r>
            <a:r>
              <a:rPr lang="ru-RU" dirty="0" smtClean="0"/>
              <a:t>характера;</a:t>
            </a:r>
            <a:endParaRPr lang="ru-RU" dirty="0"/>
          </a:p>
          <a:p>
            <a:r>
              <a:rPr lang="ru-RU" dirty="0" smtClean="0"/>
              <a:t>не самое лучшее состояние </a:t>
            </a:r>
            <a:r>
              <a:rPr lang="ru-RU" dirty="0"/>
              <a:t>учета архивных фондов в некоторых муниципальных архивах, что в </a:t>
            </a:r>
            <a:r>
              <a:rPr lang="ru-RU" dirty="0" smtClean="0"/>
              <a:t>говорит </a:t>
            </a:r>
            <a:r>
              <a:rPr lang="ru-RU" dirty="0"/>
              <a:t>о том, что они </a:t>
            </a:r>
            <a:r>
              <a:rPr lang="ru-RU" dirty="0" smtClean="0"/>
              <a:t>в настоящее время не </a:t>
            </a:r>
            <a:r>
              <a:rPr lang="ru-RU" dirty="0"/>
              <a:t>готовы вплотную заняться данной </a:t>
            </a:r>
            <a:r>
              <a:rPr lang="ru-RU" dirty="0" smtClean="0"/>
              <a:t>работой;</a:t>
            </a:r>
            <a:endParaRPr lang="ru-RU" dirty="0"/>
          </a:p>
          <a:p>
            <a:r>
              <a:rPr lang="ru-RU" dirty="0" smtClean="0"/>
              <a:t>отсутствие </a:t>
            </a:r>
            <a:r>
              <a:rPr lang="ru-RU" dirty="0"/>
              <a:t>опыта архивной работы некоторых специалистов муниципальных архивов (есть архивы, где все специалисты имеют стаж архивной работы менее 3-х лет).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роль агентства по делам архивов 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Агентство </a:t>
            </a:r>
            <a:r>
              <a:rPr lang="ru-RU" dirty="0"/>
              <a:t>выступило инициатором, координатором и участником данного процесса. Сотрудниками агентства проводится </a:t>
            </a:r>
            <a:r>
              <a:rPr lang="ru-RU" dirty="0" smtClean="0"/>
              <a:t>большая </a:t>
            </a:r>
            <a:r>
              <a:rPr lang="ru-RU" dirty="0"/>
              <a:t>часть намеченных работ по проекту: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консультирование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правка описания состава </a:t>
            </a:r>
            <a:r>
              <a:rPr lang="ru-RU" dirty="0" smtClean="0"/>
              <a:t>документов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сверка сведений справочника с учетными документами </a:t>
            </a:r>
            <a:r>
              <a:rPr lang="ru-RU" dirty="0" smtClean="0"/>
              <a:t>агентства</a:t>
            </a:r>
          </a:p>
          <a:p>
            <a:pPr>
              <a:buFontTx/>
              <a:buChar char="-"/>
            </a:pPr>
            <a:r>
              <a:rPr lang="ru-RU" dirty="0" smtClean="0"/>
              <a:t>вычитывание </a:t>
            </a:r>
            <a:r>
              <a:rPr lang="ru-RU" dirty="0"/>
              <a:t>всего </a:t>
            </a:r>
            <a:r>
              <a:rPr lang="ru-RU" dirty="0" smtClean="0"/>
              <a:t>текста</a:t>
            </a:r>
          </a:p>
          <a:p>
            <a:pPr>
              <a:buFontTx/>
              <a:buChar char="-"/>
            </a:pPr>
            <a:r>
              <a:rPr lang="ru-RU" dirty="0" smtClean="0"/>
              <a:t>подбор </a:t>
            </a:r>
            <a:r>
              <a:rPr lang="ru-RU" dirty="0"/>
              <a:t>фотографий и, при необходимости, корректировка их образа, редактирование  аннотаций к </a:t>
            </a:r>
            <a:r>
              <a:rPr lang="ru-RU" dirty="0" smtClean="0"/>
              <a:t>ним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/>
              <a:t>составление </a:t>
            </a:r>
            <a:r>
              <a:rPr lang="ru-RU" dirty="0" smtClean="0"/>
              <a:t>макета справочника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казание </a:t>
            </a:r>
            <a:r>
              <a:rPr lang="ru-RU" b="1" dirty="0"/>
              <a:t>методической помощи с выездом в архивы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2015 год</a:t>
            </a:r>
          </a:p>
          <a:p>
            <a:pPr lvl="0"/>
            <a:r>
              <a:rPr lang="ru-RU" dirty="0" err="1" smtClean="0"/>
              <a:t>Няндомский</a:t>
            </a:r>
            <a:r>
              <a:rPr lang="ru-RU" dirty="0" smtClean="0"/>
              <a:t> </a:t>
            </a:r>
            <a:r>
              <a:rPr lang="ru-RU" dirty="0"/>
              <a:t>муниципальный архив </a:t>
            </a:r>
            <a:r>
              <a:rPr lang="ru-RU" dirty="0" smtClean="0"/>
              <a:t>(в </a:t>
            </a:r>
            <a:r>
              <a:rPr lang="ru-RU" dirty="0"/>
              <a:t>связи со сменой начальника и сложной ситуацией с фондированием в данном </a:t>
            </a:r>
            <a:r>
              <a:rPr lang="ru-RU" dirty="0" smtClean="0"/>
              <a:t>архиве)</a:t>
            </a:r>
          </a:p>
          <a:p>
            <a:pPr lvl="0"/>
            <a:r>
              <a:rPr lang="ru-RU" dirty="0" err="1" smtClean="0"/>
              <a:t>Вилегодский</a:t>
            </a:r>
            <a:r>
              <a:rPr lang="ru-RU" dirty="0" smtClean="0"/>
              <a:t> </a:t>
            </a:r>
            <a:r>
              <a:rPr lang="ru-RU" dirty="0"/>
              <a:t>муниципальный архив </a:t>
            </a:r>
            <a:r>
              <a:rPr lang="ru-RU" dirty="0" smtClean="0"/>
              <a:t>(в </a:t>
            </a:r>
            <a:r>
              <a:rPr lang="ru-RU" dirty="0"/>
              <a:t>целях продвижения проекта краткого </a:t>
            </a:r>
            <a:r>
              <a:rPr lang="ru-RU" dirty="0" smtClean="0"/>
              <a:t>справочника - </a:t>
            </a:r>
            <a:r>
              <a:rPr lang="ru-RU" dirty="0"/>
              <a:t>специалистам оказана практическая помощь по экспертизе ценности документов  18 фондов личного происхождения, хранящихся в архиве и не стоящих на учете. </a:t>
            </a:r>
            <a:endParaRPr lang="ru-RU" dirty="0" smtClean="0"/>
          </a:p>
          <a:p>
            <a:pPr lvl="0"/>
            <a:r>
              <a:rPr lang="ru-RU" dirty="0" smtClean="0"/>
              <a:t>В </a:t>
            </a:r>
            <a:r>
              <a:rPr lang="ru-RU" dirty="0"/>
              <a:t>обоих архивах проведено консультирование по подготовке описей дел личного происхождения, </a:t>
            </a:r>
            <a:r>
              <a:rPr lang="ru-RU" dirty="0" smtClean="0"/>
              <a:t>в рамках Года </a:t>
            </a:r>
            <a:r>
              <a:rPr lang="ru-RU" dirty="0"/>
              <a:t>документов личного </a:t>
            </a:r>
            <a:r>
              <a:rPr lang="ru-RU" dirty="0" smtClean="0"/>
              <a:t>происхождения, объявленного в 2015 г. в архивных учреждениях Архангельской области.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Результаты </a:t>
            </a:r>
            <a:r>
              <a:rPr lang="ru-RU" sz="3200" i="1" dirty="0"/>
              <a:t>проведения года документов личного происхождения: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6 муниципальных архивов за 2015 г. пополнились двенадцатью новыми фондами личного </a:t>
            </a:r>
            <a:r>
              <a:rPr lang="ru-RU" dirty="0" smtClean="0"/>
              <a:t>происхождения; </a:t>
            </a:r>
          </a:p>
          <a:p>
            <a:r>
              <a:rPr lang="ru-RU" dirty="0" smtClean="0"/>
              <a:t>18 </a:t>
            </a:r>
            <a:r>
              <a:rPr lang="ru-RU" dirty="0"/>
              <a:t>провели встречи и беседы с потенциальными </a:t>
            </a:r>
            <a:r>
              <a:rPr lang="ru-RU" dirty="0" err="1" smtClean="0"/>
              <a:t>фондодержателями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5 архивов составили список граждан, возможных источников комплектования архива документами личного </a:t>
            </a:r>
            <a:r>
              <a:rPr lang="ru-RU" dirty="0" smtClean="0"/>
              <a:t>происхождения;</a:t>
            </a:r>
          </a:p>
          <a:p>
            <a:r>
              <a:rPr lang="ru-RU" dirty="0" smtClean="0"/>
              <a:t> </a:t>
            </a:r>
            <a:r>
              <a:rPr lang="ru-RU" dirty="0"/>
              <a:t>5 архивов написали статьи в районные газеты на основе документов личного происхождения или с разъяснениями по вопросам передачи в архив документов л/</a:t>
            </a:r>
            <a:r>
              <a:rPr lang="ru-RU" dirty="0" err="1"/>
              <a:t>п</a:t>
            </a:r>
            <a:r>
              <a:rPr lang="ru-RU" dirty="0"/>
              <a:t> и призывом </a:t>
            </a:r>
            <a:r>
              <a:rPr lang="ru-RU" dirty="0" smtClean="0"/>
              <a:t>передавать;</a:t>
            </a:r>
          </a:p>
          <a:p>
            <a:r>
              <a:rPr lang="ru-RU" dirty="0" smtClean="0"/>
              <a:t>Специалистами </a:t>
            </a:r>
            <a:r>
              <a:rPr lang="ru-RU" dirty="0"/>
              <a:t>агентства совместно с муниципальными архивистами сделана виртуальная выставка по документам личного происхождения, имеющимся на хранении в архивных учреждениях Архангельской области.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1930</TotalTime>
  <Words>557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Организация взаимодействия с органами местного самоуправления муниципальных районов Архангельской области по вопросам реализации  единой политики в сфере архивного дела   </vt:lpstr>
      <vt:lpstr>Презентация PowerPoint</vt:lpstr>
      <vt:lpstr>На хранении в муниципальных архивах </vt:lpstr>
      <vt:lpstr> Издание кратких справочников по фондам муниципальных архивов </vt:lpstr>
      <vt:lpstr>Презентация PowerPoint</vt:lpstr>
      <vt:lpstr>Сложности проекта</vt:lpstr>
      <vt:lpstr>роль агентства по делам архивов </vt:lpstr>
      <vt:lpstr>Оказание методической помощи с выездом в архивы</vt:lpstr>
      <vt:lpstr>Результаты проведения года документов личного происхождения:</vt:lpstr>
      <vt:lpstr>Коллегиальные, экспертные органы</vt:lpstr>
      <vt:lpstr>Проект  «Информационный бюллетень»</vt:lpstr>
      <vt:lpstr>Презентация PowerPoint</vt:lpstr>
      <vt:lpstr>Презентация PowerPoint</vt:lpstr>
      <vt:lpstr>Стажировки муниципальных архивистов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sevastianova</dc:creator>
  <cp:lastModifiedBy>admin</cp:lastModifiedBy>
  <cp:revision>180</cp:revision>
  <dcterms:created xsi:type="dcterms:W3CDTF">2016-05-11T09:38:02Z</dcterms:created>
  <dcterms:modified xsi:type="dcterms:W3CDTF">2016-05-31T06:40:11Z</dcterms:modified>
</cp:coreProperties>
</file>