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84" r:id="rId1"/>
  </p:sldMasterIdLst>
  <p:notesMasterIdLst>
    <p:notesMasterId r:id="rId11"/>
  </p:notesMasterIdLst>
  <p:sldIdLst>
    <p:sldId id="256" r:id="rId2"/>
    <p:sldId id="430" r:id="rId3"/>
    <p:sldId id="427" r:id="rId4"/>
    <p:sldId id="434" r:id="rId5"/>
    <p:sldId id="394" r:id="rId6"/>
    <p:sldId id="441" r:id="rId7"/>
    <p:sldId id="437" r:id="rId8"/>
    <p:sldId id="443" r:id="rId9"/>
    <p:sldId id="258" r:id="rId10"/>
  </p:sldIdLst>
  <p:sldSz cx="12801600" cy="9601200" type="A3"/>
  <p:notesSz cx="6797675" cy="9926638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uller Narrow Light" panose="00000400000000000000" pitchFamily="50" charset="-52"/>
      <p:regular r:id="rId16"/>
    </p:embeddedFont>
    <p:embeddedFont>
      <p:font typeface="Muller Narrow ExtraBold" panose="00000900000000000000" pitchFamily="50" charset="-52"/>
      <p:bold r:id="rId17"/>
    </p:embeddedFont>
    <p:embeddedFont>
      <p:font typeface="Calibri Light" panose="020F0302020204030204" pitchFamily="34" charset="0"/>
      <p:regular r:id="rId18"/>
      <p:italic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EEF"/>
    <a:srgbClr val="EAEFF7"/>
    <a:srgbClr val="F05C27"/>
    <a:srgbClr val="FFFFFF"/>
    <a:srgbClr val="0082C8"/>
    <a:srgbClr val="4472C4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3" autoAdjust="0"/>
    <p:restoredTop sz="86766" autoAdjust="0"/>
  </p:normalViewPr>
  <p:slideViewPr>
    <p:cSldViewPr snapToGrid="0" snapToObjects="1">
      <p:cViewPr varScale="1">
        <p:scale>
          <a:sx n="73" d="100"/>
          <a:sy n="73" d="100"/>
        </p:scale>
        <p:origin x="1062" y="24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082EF-BA8F-1D4E-82E9-CEC4553B62CD}" type="datetimeFigureOut">
              <a:rPr lang="ru-RU" smtClean="0"/>
              <a:pPr/>
              <a:t>22.06.2023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2D45D-5942-6A46-ADA1-0B5F8B01E5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06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07298" rtl="0" eaLnBrk="1" latinLnBrk="0" hangingPunct="1">
      <a:defRPr sz="2766" kern="1200">
        <a:solidFill>
          <a:schemeClr val="tx1"/>
        </a:solidFill>
        <a:latin typeface="+mn-lt"/>
        <a:ea typeface="+mn-ea"/>
        <a:cs typeface="+mn-cs"/>
      </a:defRPr>
    </a:lvl1pPr>
    <a:lvl2pPr marL="1053650" algn="l" defTabSz="2107298" rtl="0" eaLnBrk="1" latinLnBrk="0" hangingPunct="1">
      <a:defRPr sz="2766" kern="1200">
        <a:solidFill>
          <a:schemeClr val="tx1"/>
        </a:solidFill>
        <a:latin typeface="+mn-lt"/>
        <a:ea typeface="+mn-ea"/>
        <a:cs typeface="+mn-cs"/>
      </a:defRPr>
    </a:lvl2pPr>
    <a:lvl3pPr marL="2107298" algn="l" defTabSz="2107298" rtl="0" eaLnBrk="1" latinLnBrk="0" hangingPunct="1">
      <a:defRPr sz="2766" kern="1200">
        <a:solidFill>
          <a:schemeClr val="tx1"/>
        </a:solidFill>
        <a:latin typeface="+mn-lt"/>
        <a:ea typeface="+mn-ea"/>
        <a:cs typeface="+mn-cs"/>
      </a:defRPr>
    </a:lvl3pPr>
    <a:lvl4pPr marL="3160948" algn="l" defTabSz="2107298" rtl="0" eaLnBrk="1" latinLnBrk="0" hangingPunct="1">
      <a:defRPr sz="2766" kern="1200">
        <a:solidFill>
          <a:schemeClr val="tx1"/>
        </a:solidFill>
        <a:latin typeface="+mn-lt"/>
        <a:ea typeface="+mn-ea"/>
        <a:cs typeface="+mn-cs"/>
      </a:defRPr>
    </a:lvl4pPr>
    <a:lvl5pPr marL="4214596" algn="l" defTabSz="2107298" rtl="0" eaLnBrk="1" latinLnBrk="0" hangingPunct="1">
      <a:defRPr sz="2766" kern="1200">
        <a:solidFill>
          <a:schemeClr val="tx1"/>
        </a:solidFill>
        <a:latin typeface="+mn-lt"/>
        <a:ea typeface="+mn-ea"/>
        <a:cs typeface="+mn-cs"/>
      </a:defRPr>
    </a:lvl5pPr>
    <a:lvl6pPr marL="5268246" algn="l" defTabSz="2107298" rtl="0" eaLnBrk="1" latinLnBrk="0" hangingPunct="1">
      <a:defRPr sz="2766" kern="1200">
        <a:solidFill>
          <a:schemeClr val="tx1"/>
        </a:solidFill>
        <a:latin typeface="+mn-lt"/>
        <a:ea typeface="+mn-ea"/>
        <a:cs typeface="+mn-cs"/>
      </a:defRPr>
    </a:lvl6pPr>
    <a:lvl7pPr marL="6321895" algn="l" defTabSz="2107298" rtl="0" eaLnBrk="1" latinLnBrk="0" hangingPunct="1">
      <a:defRPr sz="2766" kern="1200">
        <a:solidFill>
          <a:schemeClr val="tx1"/>
        </a:solidFill>
        <a:latin typeface="+mn-lt"/>
        <a:ea typeface="+mn-ea"/>
        <a:cs typeface="+mn-cs"/>
      </a:defRPr>
    </a:lvl7pPr>
    <a:lvl8pPr marL="7375544" algn="l" defTabSz="2107298" rtl="0" eaLnBrk="1" latinLnBrk="0" hangingPunct="1">
      <a:defRPr sz="2766" kern="1200">
        <a:solidFill>
          <a:schemeClr val="tx1"/>
        </a:solidFill>
        <a:latin typeface="+mn-lt"/>
        <a:ea typeface="+mn-ea"/>
        <a:cs typeface="+mn-cs"/>
      </a:defRPr>
    </a:lvl8pPr>
    <a:lvl9pPr marL="8429193" algn="l" defTabSz="2107298" rtl="0" eaLnBrk="1" latinLnBrk="0" hangingPunct="1">
      <a:defRPr sz="276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36D5-D654-D24E-A672-F046D980ACFC}" type="datetime1">
              <a:rPr lang="ru-RU" smtClean="0"/>
              <a:pPr/>
              <a:t>22.06.2023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664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994D-0C2E-054B-B81B-537B2F34D486}" type="datetime1">
              <a:rPr lang="ru-RU" smtClean="0"/>
              <a:pPr/>
              <a:t>22.06.2023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394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7999-807F-514F-9C58-CCA0BF735DC9}" type="datetime1">
              <a:rPr lang="ru-RU" smtClean="0"/>
              <a:pPr/>
              <a:t>22.06.2023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613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386B-C8DA-A64B-8B9C-FD28215BAE07}" type="datetime1">
              <a:rPr lang="ru-RU" smtClean="0"/>
              <a:pPr/>
              <a:t>22.06.2023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114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3F2B-851B-E642-8031-1AFDAC0D5D8F}" type="datetime1">
              <a:rPr lang="ru-RU" smtClean="0"/>
              <a:pPr/>
              <a:t>22.06.2023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263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110B-14BA-2648-9C85-9ACAEDAB5D5C}" type="datetime1">
              <a:rPr lang="ru-RU" smtClean="0"/>
              <a:pPr/>
              <a:t>22.06.2023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577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A2F9-A925-7C41-A2F8-8CEFE8397EEF}" type="datetime1">
              <a:rPr lang="ru-RU" smtClean="0"/>
              <a:pPr/>
              <a:t>22.06.2023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002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10CD-251B-8D4E-80EC-8EE557DEB270}" type="datetime1">
              <a:rPr lang="ru-RU" smtClean="0"/>
              <a:pPr/>
              <a:t>22.06.2023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508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2EDD-EB01-004F-A77D-A44AD5F7C663}" type="datetime1">
              <a:rPr lang="ru-RU" smtClean="0"/>
              <a:pPr/>
              <a:t>22.06.2023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955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B937-F672-974A-A4F0-0DDE3DA5A3A9}" type="datetime1">
              <a:rPr lang="ru-RU" smtClean="0"/>
              <a:pPr/>
              <a:t>22.06.2023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105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D22D-5E39-8F4C-B7FD-D0F9E543B3CD}" type="datetime1">
              <a:rPr lang="ru-RU" smtClean="0"/>
              <a:pPr/>
              <a:t>22.06.2023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694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D3140-0CDD-0A42-841C-3D3BA030B895}" type="datetime1">
              <a:rPr lang="ru-RU" smtClean="0"/>
              <a:pPr/>
              <a:t>22.06.2023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52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3E5FE43-CD68-C342-9095-2FE190F9DEAB}"/>
              </a:ext>
            </a:extLst>
          </p:cNvPr>
          <p:cNvSpPr/>
          <p:nvPr/>
        </p:nvSpPr>
        <p:spPr>
          <a:xfrm>
            <a:off x="-10186" y="2334232"/>
            <a:ext cx="12798779" cy="7280031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529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751507" y="3221044"/>
            <a:ext cx="11645143" cy="2362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856"/>
              </a:lnSpc>
            </a:pPr>
            <a:r>
              <a:rPr lang="ru-RU" sz="7529" b="1" dirty="0" smtClean="0">
                <a:solidFill>
                  <a:schemeClr val="bg1"/>
                </a:solidFill>
                <a:latin typeface="Muller Narrow ExtraBold" pitchFamily="2" charset="0"/>
              </a:rPr>
              <a:t>Программно-целевой метод</a:t>
            </a:r>
          </a:p>
          <a:p>
            <a:pPr>
              <a:lnSpc>
                <a:spcPts val="5856"/>
              </a:lnSpc>
            </a:pPr>
            <a:r>
              <a:rPr lang="ru-RU" sz="7529" b="1" dirty="0" smtClean="0">
                <a:solidFill>
                  <a:schemeClr val="bg1"/>
                </a:solidFill>
                <a:latin typeface="Muller Narrow ExtraBold" pitchFamily="2" charset="0"/>
              </a:rPr>
              <a:t>в развитии архивного дела в Мурманской области</a:t>
            </a:r>
            <a:endParaRPr lang="ru-RU" sz="7529" b="1" dirty="0">
              <a:solidFill>
                <a:schemeClr val="bg1"/>
              </a:solidFill>
              <a:latin typeface="Muller Narrow ExtraBold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59752" y="1339827"/>
            <a:ext cx="4201715" cy="7870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1718150" y="326973"/>
            <a:ext cx="7209950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uller Narrow Light" panose="00000400000000000000" pitchFamily="50" charset="-52"/>
              </a:rPr>
              <a:t>Министерство культуры </a:t>
            </a:r>
          </a:p>
          <a:p>
            <a:pPr>
              <a:lnSpc>
                <a:spcPts val="3200"/>
              </a:lnSpc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uller Narrow Light" panose="00000400000000000000" pitchFamily="50" charset="-52"/>
              </a:rPr>
              <a:t>Мурманской области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180" y="410286"/>
            <a:ext cx="1119278" cy="128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3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1"/>
            <a:ext cx="12801600" cy="91165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63A5BFE0-E91D-0D46-B321-6319175DD0AB}"/>
              </a:ext>
            </a:extLst>
          </p:cNvPr>
          <p:cNvSpPr/>
          <p:nvPr/>
        </p:nvSpPr>
        <p:spPr>
          <a:xfrm>
            <a:off x="-4281" y="1461925"/>
            <a:ext cx="12803741" cy="8139275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7199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C567C77-E1F5-B046-BA27-CDE1EB8EB7EF}"/>
              </a:ext>
            </a:extLst>
          </p:cNvPr>
          <p:cNvSpPr/>
          <p:nvPr/>
        </p:nvSpPr>
        <p:spPr>
          <a:xfrm>
            <a:off x="0" y="178646"/>
            <a:ext cx="128058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Muller Narrow ExtraBold" panose="00000900000000000000" pitchFamily="50" charset="-52"/>
              </a:rPr>
              <a:t>Повышение заработной платы работникам государственных архивов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9100" y="9164519"/>
            <a:ext cx="2880360" cy="511175"/>
          </a:xfrm>
        </p:spPr>
        <p:txBody>
          <a:bodyPr/>
          <a:lstStyle/>
          <a:p>
            <a:fld id="{8AEA689C-0428-2041-A422-96CC7CA87939}" type="slidenum">
              <a:rPr lang="ru-RU" smtClean="0"/>
              <a:pPr/>
              <a:t>2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75433"/>
              </p:ext>
            </p:extLst>
          </p:nvPr>
        </p:nvGraphicFramePr>
        <p:xfrm>
          <a:off x="-4280" y="1502086"/>
          <a:ext cx="12803741" cy="78428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06231"/>
                <a:gridCol w="3132057"/>
                <a:gridCol w="3132057"/>
                <a:gridCol w="3133396"/>
              </a:tblGrid>
              <a:tr h="14212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Muller Narrow ExtraBold" panose="00000900000000000000" pitchFamily="50" charset="-52"/>
                        </a:rPr>
                        <a:t>2021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Muller Narrow ExtraBold" panose="00000900000000000000" pitchFamily="50" charset="-52"/>
                        </a:rPr>
                        <a:t> </a:t>
                      </a:r>
                      <a:endParaRPr lang="ru-RU" sz="2800" dirty="0">
                        <a:effectLst/>
                        <a:latin typeface="Muller Narrow ExtraBold" panose="000009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Muller Narrow ExtraBold" panose="00000900000000000000" pitchFamily="50" charset="-52"/>
                        </a:rPr>
                        <a:t>2022</a:t>
                      </a:r>
                      <a:endParaRPr lang="ru-RU" sz="2800" dirty="0">
                        <a:effectLst/>
                        <a:latin typeface="Muller Narrow ExtraBold" panose="000009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Muller Narrow ExtraBold" panose="00000900000000000000" pitchFamily="50" charset="-52"/>
                        </a:rPr>
                        <a:t>2023</a:t>
                      </a:r>
                      <a:endParaRPr lang="ru-RU" sz="2800" dirty="0">
                        <a:effectLst/>
                        <a:latin typeface="Muller Narrow ExtraBold" panose="000009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158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Muller Narrow ExtraBold" panose="00000900000000000000" pitchFamily="50" charset="-52"/>
                        </a:rPr>
                        <a:t>Средний уровень заработной платы по региону</a:t>
                      </a:r>
                      <a:endParaRPr lang="ru-RU" sz="2400" dirty="0">
                        <a:effectLst/>
                        <a:latin typeface="Muller Narrow ExtraBold" panose="000009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Muller Narrow ExtraBold" panose="00000900000000000000" pitchFamily="50" charset="-52"/>
                        </a:rPr>
                        <a:t>63700 </a:t>
                      </a:r>
                      <a:r>
                        <a:rPr lang="ru-RU" sz="2400" dirty="0" smtClean="0">
                          <a:effectLst/>
                          <a:latin typeface="Muller Narrow ExtraBold" panose="00000900000000000000" pitchFamily="50" charset="-52"/>
                        </a:rPr>
                        <a:t>руб.</a:t>
                      </a:r>
                      <a:endParaRPr lang="ru-RU" sz="2400" dirty="0">
                        <a:effectLst/>
                        <a:latin typeface="Muller Narrow ExtraBold" panose="000009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Muller Narrow ExtraBold" panose="00000900000000000000" pitchFamily="50" charset="-52"/>
                        </a:rPr>
                        <a:t>72900 </a:t>
                      </a:r>
                      <a:r>
                        <a:rPr lang="ru-RU" sz="2400" dirty="0" smtClean="0">
                          <a:effectLst/>
                          <a:latin typeface="Muller Narrow ExtraBold" panose="00000900000000000000" pitchFamily="50" charset="-52"/>
                        </a:rPr>
                        <a:t>руб.</a:t>
                      </a:r>
                      <a:endParaRPr lang="ru-RU" sz="2400" dirty="0">
                        <a:effectLst/>
                        <a:latin typeface="Muller Narrow ExtraBold" panose="000009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Muller Narrow ExtraBold" panose="00000900000000000000" pitchFamily="50" charset="-52"/>
                        </a:rPr>
                        <a:t>76900 </a:t>
                      </a:r>
                      <a:r>
                        <a:rPr lang="ru-RU" sz="2400" dirty="0" smtClean="0">
                          <a:effectLst/>
                          <a:latin typeface="Muller Narrow ExtraBold" panose="00000900000000000000" pitchFamily="50" charset="-52"/>
                        </a:rPr>
                        <a:t>руб.</a:t>
                      </a:r>
                      <a:endParaRPr lang="ru-RU" sz="2400" dirty="0">
                        <a:effectLst/>
                        <a:latin typeface="Muller Narrow ExtraBold" panose="000009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397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Muller Narrow ExtraBold" panose="00000900000000000000" pitchFamily="50" charset="-52"/>
                        </a:rPr>
                        <a:t>Средний уровень заработной платы </a:t>
                      </a:r>
                      <a:r>
                        <a:rPr lang="ru-RU" sz="2400" dirty="0" smtClean="0">
                          <a:effectLst/>
                          <a:latin typeface="Muller Narrow ExtraBold" panose="00000900000000000000" pitchFamily="50" charset="-52"/>
                        </a:rPr>
                        <a:t>в </a:t>
                      </a:r>
                      <a:r>
                        <a:rPr lang="ru-RU" sz="2400" dirty="0" smtClean="0">
                          <a:effectLst/>
                          <a:latin typeface="Muller Narrow ExtraBold" panose="00000900000000000000" pitchFamily="50" charset="-52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ru-RU" sz="2400" dirty="0" smtClean="0">
                          <a:effectLst/>
                          <a:latin typeface="Muller Narrow ExtraBold" panose="00000900000000000000" pitchFamily="50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осударственных архивах при планировании</a:t>
                      </a:r>
                      <a:endParaRPr lang="ru-RU" sz="2400" dirty="0">
                        <a:effectLst/>
                        <a:latin typeface="Muller Narrow ExtraBold" panose="000009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Muller Narrow ExtraBold" panose="00000900000000000000" pitchFamily="50" charset="-52"/>
                        </a:rPr>
                        <a:t>52552 руб.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Muller Narrow ExtraBold" panose="00000900000000000000" pitchFamily="50" charset="-52"/>
                        </a:rPr>
                        <a:t>(85%)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Muller Narrow ExtraBold" panose="00000900000000000000" pitchFamily="50" charset="-52"/>
                        </a:rPr>
                        <a:t>+3,4 млн руб.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effectLst/>
                        <a:latin typeface="Muller Narrow ExtraBold" panose="00000900000000000000" pitchFamily="50" charset="-5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Muller Narrow ExtraBold" panose="00000900000000000000" pitchFamily="50" charset="-52"/>
                        </a:rPr>
                        <a:t>68110 </a:t>
                      </a:r>
                      <a:r>
                        <a:rPr lang="ru-RU" sz="2400" dirty="0" smtClean="0">
                          <a:effectLst/>
                          <a:latin typeface="Muller Narrow ExtraBold" panose="00000900000000000000" pitchFamily="50" charset="-52"/>
                        </a:rPr>
                        <a:t>руб. 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Muller Narrow ExtraBold" panose="00000900000000000000" pitchFamily="50" charset="-52"/>
                        </a:rPr>
                        <a:t>(90</a:t>
                      </a:r>
                      <a:r>
                        <a:rPr lang="ru-RU" sz="2400" dirty="0" smtClean="0">
                          <a:effectLst/>
                          <a:latin typeface="Muller Narrow ExtraBold" panose="00000900000000000000" pitchFamily="50" charset="-52"/>
                        </a:rPr>
                        <a:t>%)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Muller Narrow ExtraBold" panose="00000900000000000000" pitchFamily="50" charset="-52"/>
                        </a:rPr>
                        <a:t>+11,3 млн руб.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effectLst/>
                        <a:latin typeface="Muller Narrow ExtraBold" panose="00000900000000000000" pitchFamily="50" charset="-5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Muller Narrow ExtraBold" panose="00000900000000000000" pitchFamily="50" charset="-52"/>
                        </a:rPr>
                        <a:t>73055 </a:t>
                      </a:r>
                      <a:r>
                        <a:rPr lang="ru-RU" sz="2400" dirty="0" smtClean="0">
                          <a:effectLst/>
                          <a:latin typeface="Muller Narrow ExtraBold" panose="00000900000000000000" pitchFamily="50" charset="-52"/>
                        </a:rPr>
                        <a:t>руб.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Muller Narrow ExtraBold" panose="00000900000000000000" pitchFamily="50" charset="-52"/>
                        </a:rPr>
                        <a:t> (95</a:t>
                      </a:r>
                      <a:r>
                        <a:rPr lang="ru-RU" sz="2400" dirty="0" smtClean="0">
                          <a:effectLst/>
                          <a:latin typeface="Muller Narrow ExtraBold" panose="00000900000000000000" pitchFamily="50" charset="-52"/>
                        </a:rPr>
                        <a:t>%)</a:t>
                      </a:r>
                    </a:p>
                    <a:p>
                      <a:pPr marL="0" marR="0" indent="0" algn="ctr" defTabSz="128016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effectLst/>
                          <a:latin typeface="Muller Narrow ExtraBold" panose="00000900000000000000" pitchFamily="50" charset="-52"/>
                        </a:rPr>
                        <a:t>+16,6 млн руб.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effectLst/>
                        <a:latin typeface="Muller Narrow ExtraBold" panose="00000900000000000000" pitchFamily="50" charset="-52"/>
                      </a:endParaRPr>
                    </a:p>
                  </a:txBody>
                  <a:tcPr marL="68580" marR="68580" marT="0" marB="0"/>
                </a:tc>
              </a:tr>
              <a:tr h="23659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Muller Narrow ExtraBold" panose="00000900000000000000" pitchFamily="50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Средний уровень заработной платы в государственных архивах по итогам года</a:t>
                      </a:r>
                      <a:endParaRPr lang="ru-RU" sz="2400" dirty="0">
                        <a:effectLst/>
                        <a:latin typeface="Muller Narrow ExtraBold" panose="000009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Muller Narrow ExtraBold" panose="00000900000000000000" pitchFamily="50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56707 руб.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Muller Narrow ExtraBold" panose="00000900000000000000" pitchFamily="50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(90%)</a:t>
                      </a:r>
                      <a:endParaRPr lang="ru-RU" sz="2400" dirty="0">
                        <a:effectLst/>
                        <a:latin typeface="Muller Narrow ExtraBold" panose="000009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Muller Narrow ExtraBold" panose="00000900000000000000" pitchFamily="50" charset="-52"/>
                        </a:rPr>
                        <a:t>70300 руб.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Muller Narrow ExtraBold" panose="00000900000000000000" pitchFamily="50" charset="-52"/>
                        </a:rPr>
                        <a:t>(96%)</a:t>
                      </a:r>
                      <a:endParaRPr lang="ru-RU" sz="2400" dirty="0" smtClean="0">
                        <a:effectLst/>
                        <a:latin typeface="Muller Narrow ExtraBold" panose="00000900000000000000" pitchFamily="50" charset="-5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effectLst/>
                        <a:latin typeface="Muller Narrow ExtraBold" panose="00000900000000000000" pitchFamily="50" charset="-52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-2781143" y="3888146"/>
            <a:ext cx="251556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1293982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1"/>
            <a:ext cx="12801600" cy="91165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63A5BFE0-E91D-0D46-B321-6319175DD0AB}"/>
              </a:ext>
            </a:extLst>
          </p:cNvPr>
          <p:cNvSpPr/>
          <p:nvPr/>
        </p:nvSpPr>
        <p:spPr>
          <a:xfrm>
            <a:off x="-4281" y="1461925"/>
            <a:ext cx="12803741" cy="8139275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7199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0" y="178646"/>
            <a:ext cx="128058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Muller Narrow ExtraBold" panose="00000900000000000000" pitchFamily="50" charset="-52"/>
              </a:rPr>
              <a:t>Уровень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Muller Narrow ExtraBold" panose="00000900000000000000" pitchFamily="50" charset="-52"/>
              </a:rPr>
              <a:t>средней заработной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Muller Narrow ExtraBold" panose="00000900000000000000" pitchFamily="50" charset="-52"/>
              </a:rPr>
              <a:t>платы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Muller Narrow ExtraBold" panose="00000900000000000000" pitchFamily="50" charset="-52"/>
              </a:rPr>
              <a:t> </a:t>
            </a:r>
            <a:endParaRPr lang="ru-RU" sz="4000" b="1" dirty="0" smtClean="0">
              <a:solidFill>
                <a:schemeClr val="accent1">
                  <a:lumMod val="75000"/>
                </a:schemeClr>
              </a:solidFill>
              <a:latin typeface="Muller Narrow ExtraBold" panose="00000900000000000000" pitchFamily="50" charset="-52"/>
            </a:endParaRPr>
          </a:p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Muller Narrow ExtraBold" panose="00000900000000000000" pitchFamily="50" charset="-52"/>
              </a:rPr>
              <a:t>государственных архивов СЗФО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9100" y="9164519"/>
            <a:ext cx="2880360" cy="511175"/>
          </a:xfrm>
        </p:spPr>
        <p:txBody>
          <a:bodyPr/>
          <a:lstStyle/>
          <a:p>
            <a:fld id="{8AEA689C-0428-2041-A422-96CC7CA87939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-2781143" y="3888146"/>
            <a:ext cx="251556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40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2E434C02-7AE0-154E-4257-ED1FFA2A4F0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02673" y="1759526"/>
          <a:ext cx="11596254" cy="74049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23111">
                  <a:extLst>
                    <a:ext uri="{9D8B030D-6E8A-4147-A177-3AD203B41FA5}">
                      <a16:colId xmlns="" xmlns:a16="http://schemas.microsoft.com/office/drawing/2014/main" val="368524070"/>
                    </a:ext>
                  </a:extLst>
                </a:gridCol>
                <a:gridCol w="2307712">
                  <a:extLst>
                    <a:ext uri="{9D8B030D-6E8A-4147-A177-3AD203B41FA5}">
                      <a16:colId xmlns="" xmlns:a16="http://schemas.microsoft.com/office/drawing/2014/main" val="3287995307"/>
                    </a:ext>
                  </a:extLst>
                </a:gridCol>
                <a:gridCol w="2682716">
                  <a:extLst>
                    <a:ext uri="{9D8B030D-6E8A-4147-A177-3AD203B41FA5}">
                      <a16:colId xmlns="" xmlns:a16="http://schemas.microsoft.com/office/drawing/2014/main" val="1283456869"/>
                    </a:ext>
                  </a:extLst>
                </a:gridCol>
                <a:gridCol w="2682715">
                  <a:extLst>
                    <a:ext uri="{9D8B030D-6E8A-4147-A177-3AD203B41FA5}">
                      <a16:colId xmlns="" xmlns:a16="http://schemas.microsoft.com/office/drawing/2014/main" val="2362478996"/>
                    </a:ext>
                  </a:extLst>
                </a:gridCol>
              </a:tblGrid>
              <a:tr h="113614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Muller Narrow ExtraBold" panose="00000900000000000000"/>
                        </a:rPr>
                        <a:t>Субъект РФ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Muller Narrow ExtraBold" panose="00000900000000000000"/>
                        </a:rPr>
                        <a:t>Средняя заработная плата, тыс. руб.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uller Narrow ExtraBold" panose="00000900000000000000"/>
                          <a:ea typeface="+mn-ea"/>
                          <a:cs typeface="+mn-cs"/>
                        </a:rPr>
                        <a:t>Средняя зарплата по субъекту РФ,</a:t>
                      </a:r>
                    </a:p>
                    <a:p>
                      <a:pPr marL="0" algn="ctr" defTabSz="128016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uller Narrow ExtraBold" panose="00000900000000000000"/>
                          <a:ea typeface="+mn-ea"/>
                          <a:cs typeface="+mn-cs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Muller Narrow ExtraBold" panose="00000900000000000000"/>
                        </a:rPr>
                        <a:t>Отклонение от средней по субъекту РФ, %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6997037"/>
                  </a:ext>
                </a:extLst>
              </a:tr>
              <a:tr h="5164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Muller Narrow ExtraBold" panose="00000900000000000000"/>
                        </a:rPr>
                        <a:t>2022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Muller Narrow ExtraBold" panose="00000900000000000000"/>
                        </a:rPr>
                        <a:t>2022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Muller Narrow ExtraBold" panose="0000090000000000000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49242888"/>
                  </a:ext>
                </a:extLst>
              </a:tr>
              <a:tr h="809637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Muller Narrow ExtraBold" panose="00000900000000000000"/>
                        </a:rPr>
                        <a:t>Северо-Западный федеральный округ 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Muller Narrow ExtraBold" panose="0000090000000000000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798515031"/>
                  </a:ext>
                </a:extLst>
              </a:tr>
              <a:tr h="491820">
                <a:tc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uller Narrow ExtraBold" panose="00000900000000000000"/>
                        </a:rPr>
                        <a:t> </a:t>
                      </a:r>
                      <a:r>
                        <a:rPr lang="ru-RU" sz="2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uller Narrow ExtraBold" panose="00000900000000000000"/>
                          <a:ea typeface="+mn-ea"/>
                          <a:cs typeface="+mn-cs"/>
                        </a:rPr>
                        <a:t>Республика Карелия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uller Narrow ExtraBold" panose="00000900000000000000"/>
                          <a:ea typeface="+mn-ea"/>
                          <a:cs typeface="+mn-cs"/>
                        </a:rPr>
                        <a:t>51,88</a:t>
                      </a:r>
                    </a:p>
                  </a:txBody>
                  <a:tcPr marL="9525" marR="9525" marT="9525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Muller Narrow ExtraBold" panose="00000900000000000000"/>
                          <a:ea typeface="+mn-ea"/>
                          <a:cs typeface="+mn-cs"/>
                        </a:rPr>
                        <a:t>46,98</a:t>
                      </a:r>
                    </a:p>
                  </a:txBody>
                  <a:tcPr marL="9525" marR="9525" marT="9525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Muller Narrow ExtraBold" panose="00000900000000000000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89710033"/>
                  </a:ext>
                </a:extLst>
              </a:tr>
              <a:tr h="491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Muller Narrow ExtraBold" panose="00000900000000000000"/>
                        </a:rPr>
                        <a:t>Республика Коми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uller Narrow ExtraBold" panose="00000900000000000000"/>
                          <a:ea typeface="+mn-ea"/>
                          <a:cs typeface="+mn-cs"/>
                        </a:rPr>
                        <a:t>59,44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Muller Narrow ExtraBold" panose="00000900000000000000"/>
                          <a:ea typeface="+mn-ea"/>
                          <a:cs typeface="+mn-cs"/>
                        </a:rPr>
                        <a:t>58,00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Muller Narrow ExtraBold" panose="0000090000000000000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39554910"/>
                  </a:ext>
                </a:extLst>
              </a:tr>
              <a:tr h="491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Muller Narrow ExtraBold" panose="00000900000000000000"/>
                        </a:rPr>
                        <a:t>Архангельская область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Muller Narrow ExtraBold" panose="00000900000000000000"/>
                          <a:ea typeface="+mn-ea"/>
                          <a:cs typeface="+mn-cs"/>
                        </a:rPr>
                        <a:t>52,97</a:t>
                      </a:r>
                    </a:p>
                  </a:txBody>
                  <a:tcPr marL="9525" marR="9525" marT="9525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uller Narrow ExtraBold" panose="00000900000000000000"/>
                          <a:ea typeface="+mn-ea"/>
                          <a:cs typeface="+mn-cs"/>
                        </a:rPr>
                        <a:t>54,32</a:t>
                      </a:r>
                    </a:p>
                  </a:txBody>
                  <a:tcPr marL="9525" marR="9525" marT="9525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uller Narrow ExtraBold" panose="00000900000000000000"/>
                          <a:ea typeface="+mn-ea"/>
                          <a:cs typeface="+mn-cs"/>
                        </a:rPr>
                        <a:t>-2%</a:t>
                      </a:r>
                    </a:p>
                  </a:txBody>
                  <a:tcPr marL="9525" marR="9525" marT="9525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41627698"/>
                  </a:ext>
                </a:extLst>
              </a:tr>
              <a:tr h="491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chemeClr val="bg1"/>
                          </a:solidFill>
                          <a:effectLst/>
                          <a:latin typeface="Muller Narrow ExtraBold" panose="00000900000000000000"/>
                        </a:rPr>
                        <a:t>Вологодская область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Muller Narrow ExtraBold" panose="00000900000000000000"/>
                          <a:ea typeface="+mn-ea"/>
                          <a:cs typeface="+mn-cs"/>
                        </a:rPr>
                        <a:t>46,18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uller Narrow ExtraBold" panose="00000900000000000000"/>
                          <a:ea typeface="+mn-ea"/>
                          <a:cs typeface="+mn-cs"/>
                        </a:rPr>
                        <a:t>46,48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Muller Narrow ExtraBold" panose="00000900000000000000"/>
                          <a:ea typeface="+mn-ea"/>
                          <a:cs typeface="+mn-cs"/>
                        </a:rPr>
                        <a:t>-1%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15408829"/>
                  </a:ext>
                </a:extLst>
              </a:tr>
              <a:tr h="491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Muller Narrow ExtraBold" panose="00000900000000000000"/>
                        </a:rPr>
                        <a:t>Калининградская область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Muller Narrow ExtraBold" panose="00000900000000000000"/>
                          <a:ea typeface="+mn-ea"/>
                          <a:cs typeface="+mn-cs"/>
                        </a:rPr>
                        <a:t>36,37</a:t>
                      </a:r>
                    </a:p>
                  </a:txBody>
                  <a:tcPr marL="9525" marR="9525" marT="9525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uller Narrow ExtraBold" panose="00000900000000000000"/>
                          <a:ea typeface="+mn-ea"/>
                          <a:cs typeface="+mn-cs"/>
                        </a:rPr>
                        <a:t>38,11</a:t>
                      </a:r>
                    </a:p>
                  </a:txBody>
                  <a:tcPr marL="9525" marR="9525" marT="9525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uller Narrow ExtraBold" panose="00000900000000000000"/>
                          <a:ea typeface="+mn-ea"/>
                          <a:cs typeface="+mn-cs"/>
                        </a:rPr>
                        <a:t>-5%</a:t>
                      </a:r>
                    </a:p>
                  </a:txBody>
                  <a:tcPr marL="9525" marR="9525" marT="9525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61798647"/>
                  </a:ext>
                </a:extLst>
              </a:tr>
              <a:tr h="491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Muller Narrow ExtraBold" panose="00000900000000000000"/>
                        </a:rPr>
                        <a:t>Ленинградская область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Muller Narrow ExtraBold" panose="00000900000000000000"/>
                          <a:ea typeface="+mn-ea"/>
                          <a:cs typeface="+mn-cs"/>
                        </a:rPr>
                        <a:t>47,21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uller Narrow ExtraBold" panose="00000900000000000000"/>
                          <a:ea typeface="+mn-ea"/>
                          <a:cs typeface="+mn-cs"/>
                        </a:rPr>
                        <a:t>47,53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uller Narrow ExtraBold" panose="00000900000000000000"/>
                          <a:ea typeface="+mn-ea"/>
                          <a:cs typeface="+mn-cs"/>
                        </a:rPr>
                        <a:t>-1%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63965153"/>
                  </a:ext>
                </a:extLst>
              </a:tr>
              <a:tr h="491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Muller Narrow ExtraBold" panose="00000900000000000000"/>
                        </a:rPr>
                        <a:t>Мурманская область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Muller Narrow ExtraBold" panose="00000900000000000000"/>
                          <a:ea typeface="+mn-ea"/>
                          <a:cs typeface="+mn-cs"/>
                        </a:rPr>
                        <a:t>68,11</a:t>
                      </a:r>
                    </a:p>
                  </a:txBody>
                  <a:tcPr marL="9525" marR="9525" marT="9525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uller Narrow ExtraBold" panose="00000900000000000000"/>
                          <a:ea typeface="+mn-ea"/>
                          <a:cs typeface="+mn-cs"/>
                        </a:rPr>
                        <a:t>72,90</a:t>
                      </a:r>
                    </a:p>
                  </a:txBody>
                  <a:tcPr marL="9525" marR="9525" marT="9525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uller Narrow ExtraBold" panose="00000900000000000000"/>
                          <a:ea typeface="+mn-ea"/>
                          <a:cs typeface="+mn-cs"/>
                        </a:rPr>
                        <a:t>-7%</a:t>
                      </a:r>
                    </a:p>
                  </a:txBody>
                  <a:tcPr marL="9525" marR="9525" marT="9525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44938068"/>
                  </a:ext>
                </a:extLst>
              </a:tr>
              <a:tr h="491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Muller Narrow ExtraBold" panose="00000900000000000000"/>
                        </a:rPr>
                        <a:t>Новгородская область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Muller Narrow ExtraBold" panose="00000900000000000000"/>
                          <a:ea typeface="+mn-ea"/>
                          <a:cs typeface="+mn-cs"/>
                        </a:rPr>
                        <a:t>44,80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Muller Narrow ExtraBold" panose="00000900000000000000"/>
                          <a:ea typeface="+mn-ea"/>
                          <a:cs typeface="+mn-cs"/>
                        </a:rPr>
                        <a:t>38,48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uller Narrow ExtraBold" panose="00000900000000000000"/>
                          <a:ea typeface="+mn-ea"/>
                          <a:cs typeface="+mn-cs"/>
                        </a:rPr>
                        <a:t>16%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540184298"/>
                  </a:ext>
                </a:extLst>
              </a:tr>
              <a:tr h="491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Muller Narrow ExtraBold" panose="00000900000000000000"/>
                        </a:rPr>
                        <a:t>Псковская область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Muller Narrow ExtraBold" panose="00000900000000000000"/>
                          <a:ea typeface="+mn-ea"/>
                          <a:cs typeface="+mn-cs"/>
                        </a:rPr>
                        <a:t>32,90</a:t>
                      </a:r>
                    </a:p>
                  </a:txBody>
                  <a:tcPr marL="9525" marR="9525" marT="9525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Muller Narrow ExtraBold" panose="00000900000000000000"/>
                          <a:ea typeface="+mn-ea"/>
                          <a:cs typeface="+mn-cs"/>
                        </a:rPr>
                        <a:t>32,69</a:t>
                      </a:r>
                    </a:p>
                  </a:txBody>
                  <a:tcPr marL="9525" marR="9525" marT="9525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uller Narrow ExtraBold" panose="0000090000000000000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40971253"/>
                  </a:ext>
                </a:extLst>
              </a:tr>
              <a:tr h="5164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Muller Narrow ExtraBold" panose="00000900000000000000"/>
                        </a:rPr>
                        <a:t>г. Санкт-Петербург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uller Narrow ExtraBold" panose="00000900000000000000"/>
                          <a:ea typeface="+mn-ea"/>
                          <a:cs typeface="+mn-cs"/>
                        </a:rPr>
                        <a:t>68,97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uller Narrow ExtraBold" panose="00000900000000000000"/>
                          <a:ea typeface="+mn-ea"/>
                          <a:cs typeface="+mn-cs"/>
                        </a:rPr>
                        <a:t>68,69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uller Narrow ExtraBold" panose="00000900000000000000"/>
                          <a:ea typeface="+mn-ea"/>
                          <a:cs typeface="+mn-cs"/>
                        </a:rPr>
                        <a:t>0,4%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115425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090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1"/>
            <a:ext cx="12801600" cy="91165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63A5BFE0-E91D-0D46-B321-6319175DD0AB}"/>
              </a:ext>
            </a:extLst>
          </p:cNvPr>
          <p:cNvSpPr/>
          <p:nvPr/>
        </p:nvSpPr>
        <p:spPr>
          <a:xfrm>
            <a:off x="-4281" y="1461925"/>
            <a:ext cx="12803741" cy="8139275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7199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C567C77-E1F5-B046-BA27-CDE1EB8EB7EF}"/>
              </a:ext>
            </a:extLst>
          </p:cNvPr>
          <p:cNvSpPr/>
          <p:nvPr/>
        </p:nvSpPr>
        <p:spPr>
          <a:xfrm>
            <a:off x="0" y="178646"/>
            <a:ext cx="128058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Muller Narrow ExtraBold" panose="00000900000000000000" pitchFamily="50" charset="-52"/>
              </a:rPr>
              <a:t>План реализации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Muller Narrow ExtraBold" panose="00000900000000000000" pitchFamily="50" charset="-52"/>
              </a:rPr>
              <a:t>государственной программы </a:t>
            </a:r>
          </a:p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Muller Narrow ExtraBold" panose="00000900000000000000" pitchFamily="50" charset="-52"/>
              </a:rPr>
              <a:t>Мурманской области «Культура»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9100" y="9164519"/>
            <a:ext cx="2880360" cy="511175"/>
          </a:xfrm>
        </p:spPr>
        <p:txBody>
          <a:bodyPr/>
          <a:lstStyle/>
          <a:p>
            <a:fld id="{8AEA689C-0428-2041-A422-96CC7CA87939}" type="slidenum">
              <a:rPr lang="ru-RU" smtClean="0"/>
              <a:pPr/>
              <a:t>4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828741"/>
              </p:ext>
            </p:extLst>
          </p:nvPr>
        </p:nvGraphicFramePr>
        <p:xfrm>
          <a:off x="0" y="1502086"/>
          <a:ext cx="12799461" cy="80991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05092"/>
                <a:gridCol w="3131010"/>
                <a:gridCol w="3131010"/>
                <a:gridCol w="3132349"/>
              </a:tblGrid>
              <a:tr h="15007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Muller Narrow ExtraBold" panose="00000900000000000000" pitchFamily="50" charset="-52"/>
                        </a:rPr>
                        <a:t> </a:t>
                      </a:r>
                      <a:r>
                        <a:rPr lang="ru-RU" sz="2000" dirty="0" smtClean="0">
                          <a:effectLst/>
                          <a:latin typeface="Muller Narrow ExtraBold" panose="00000900000000000000" pitchFamily="50" charset="-52"/>
                        </a:rPr>
                        <a:t>Мероприятия государственной программы</a:t>
                      </a:r>
                      <a:endParaRPr lang="ru-RU" sz="2000" dirty="0">
                        <a:effectLst/>
                        <a:latin typeface="Muller Narrow ExtraBold" panose="000009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Muller Narrow ExtraBold" panose="00000900000000000000" pitchFamily="50" charset="-52"/>
                        </a:rPr>
                        <a:t>2021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Muller Narrow ExtraBold" panose="00000900000000000000" pitchFamily="50" charset="-52"/>
                        </a:rPr>
                        <a:t> </a:t>
                      </a:r>
                      <a:endParaRPr lang="ru-RU" sz="2800" dirty="0">
                        <a:effectLst/>
                        <a:latin typeface="Muller Narrow ExtraBold" panose="000009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Muller Narrow ExtraBold" panose="00000900000000000000" pitchFamily="50" charset="-52"/>
                        </a:rPr>
                        <a:t>2022</a:t>
                      </a:r>
                      <a:endParaRPr lang="ru-RU" sz="2800" dirty="0">
                        <a:effectLst/>
                        <a:latin typeface="Muller Narrow ExtraBold" panose="000009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Muller Narrow ExtraBold" panose="00000900000000000000" pitchFamily="50" charset="-52"/>
                        </a:rPr>
                        <a:t>2023</a:t>
                      </a:r>
                      <a:endParaRPr lang="ru-RU" sz="2800" dirty="0">
                        <a:effectLst/>
                        <a:latin typeface="Muller Narrow ExtraBold" panose="000009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834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Muller Narrow ExtraBold" panose="00000900000000000000" pitchFamily="50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Организация хранения, комплектования и использования документов Архивного фонда Мурманской области и иных архивных документов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Muller Narrow ExtraBold" panose="000009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Muller Narrow ExtraBold" panose="00000900000000000000" pitchFamily="50" charset="-52"/>
                        </a:rPr>
                        <a:t>101383,1 тыс. руб.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Muller Narrow ExtraBold" panose="00000900000000000000" pitchFamily="50" charset="-52"/>
                        </a:rPr>
                        <a:t>119563</a:t>
                      </a:r>
                      <a:r>
                        <a:rPr lang="ru-RU" sz="2800" baseline="0" dirty="0" smtClean="0">
                          <a:effectLst/>
                          <a:latin typeface="Muller Narrow ExtraBold" panose="00000900000000000000" pitchFamily="50" charset="-52"/>
                        </a:rPr>
                        <a:t> тыс.</a:t>
                      </a:r>
                      <a:r>
                        <a:rPr lang="ru-RU" sz="2800" dirty="0" smtClean="0">
                          <a:effectLst/>
                          <a:latin typeface="Muller Narrow ExtraBold" panose="00000900000000000000" pitchFamily="50" charset="-52"/>
                        </a:rPr>
                        <a:t> </a:t>
                      </a:r>
                      <a:r>
                        <a:rPr lang="ru-RU" sz="2800" dirty="0" smtClean="0">
                          <a:effectLst/>
                          <a:latin typeface="Muller Narrow ExtraBold" panose="00000900000000000000" pitchFamily="50" charset="-52"/>
                        </a:rPr>
                        <a:t>руб</a:t>
                      </a:r>
                      <a:r>
                        <a:rPr lang="ru-RU" sz="2800" dirty="0" smtClean="0">
                          <a:effectLst/>
                          <a:latin typeface="Muller Narrow ExtraBold" panose="00000900000000000000" pitchFamily="50" charset="-52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Muller Narrow ExtraBold" panose="00000900000000000000" pitchFamily="50" charset="-52"/>
                        </a:rPr>
                        <a:t>136328,8</a:t>
                      </a:r>
                      <a:r>
                        <a:rPr lang="ru-RU" sz="2800" baseline="0" dirty="0" smtClean="0">
                          <a:effectLst/>
                          <a:latin typeface="Muller Narrow ExtraBold" panose="00000900000000000000" pitchFamily="50" charset="-52"/>
                        </a:rPr>
                        <a:t> тыс.</a:t>
                      </a:r>
                      <a:r>
                        <a:rPr lang="ru-RU" sz="2800" dirty="0" smtClean="0">
                          <a:effectLst/>
                          <a:latin typeface="Muller Narrow ExtraBold" panose="00000900000000000000" pitchFamily="50" charset="-52"/>
                        </a:rPr>
                        <a:t> </a:t>
                      </a:r>
                      <a:r>
                        <a:rPr lang="ru-RU" sz="2800" dirty="0" smtClean="0">
                          <a:effectLst/>
                          <a:latin typeface="Muller Narrow ExtraBold" panose="00000900000000000000" pitchFamily="50" charset="-52"/>
                        </a:rPr>
                        <a:t>руб.</a:t>
                      </a:r>
                      <a:endParaRPr lang="ru-RU" sz="2800" dirty="0">
                        <a:effectLst/>
                        <a:latin typeface="Muller Narrow ExtraBold" panose="000009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87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Muller Narrow ExtraBold" panose="00000900000000000000" pitchFamily="50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1.1. Обеспечение деятельности государственных архивов Мурманской области</a:t>
                      </a:r>
                      <a:endParaRPr lang="ru-RU" sz="2000" dirty="0">
                        <a:effectLst/>
                        <a:latin typeface="Muller Narrow ExtraBold" panose="000009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Muller Narrow ExtraBold" panose="00000900000000000000" pitchFamily="50" charset="-52"/>
                        </a:rPr>
                        <a:t>91774,6 тыс. руб</a:t>
                      </a:r>
                      <a:r>
                        <a:rPr lang="ru-RU" sz="2800" dirty="0" smtClean="0">
                          <a:effectLst/>
                          <a:latin typeface="Muller Narrow ExtraBold" panose="00000900000000000000" pitchFamily="50" charset="-52"/>
                        </a:rPr>
                        <a:t>.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800" dirty="0" smtClean="0">
                        <a:effectLst/>
                        <a:latin typeface="Muller Narrow ExtraBold" panose="00000900000000000000" pitchFamily="50" charset="-5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Muller Narrow ExtraBold" panose="00000900000000000000" pitchFamily="50" charset="-52"/>
                        </a:rPr>
                        <a:t>105951 тыс. руб</a:t>
                      </a:r>
                      <a:r>
                        <a:rPr lang="ru-RU" sz="2800" dirty="0" smtClean="0">
                          <a:effectLst/>
                          <a:latin typeface="Muller Narrow ExtraBold" panose="00000900000000000000" pitchFamily="50" charset="-52"/>
                        </a:rPr>
                        <a:t>.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Muller Narrow ExtraBold" panose="00000900000000000000" pitchFamily="50" charset="-52"/>
                        </a:rPr>
                        <a:t>130936,2 тыс. руб.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800" dirty="0" smtClean="0">
                        <a:effectLst/>
                        <a:latin typeface="Muller Narrow ExtraBold" panose="00000900000000000000" pitchFamily="50" charset="-52"/>
                      </a:endParaRPr>
                    </a:p>
                  </a:txBody>
                  <a:tcPr marL="68580" marR="68580" marT="0" marB="0"/>
                </a:tc>
              </a:tr>
              <a:tr h="27278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Muller Narrow ExtraBold" panose="00000900000000000000" pitchFamily="50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1.2. Перевод архивных фондов в электронный вид, формирование комплекса документов по истории Второй мировой войны, предоставление удаленного доступа к архивным документам</a:t>
                      </a:r>
                      <a:endParaRPr lang="ru-RU" sz="2000" dirty="0">
                        <a:effectLst/>
                        <a:latin typeface="Muller Narrow ExtraBold" panose="000009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Muller Narrow ExtraBold" panose="00000900000000000000" pitchFamily="50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5526,3</a:t>
                      </a:r>
                      <a:r>
                        <a:rPr lang="ru-RU" sz="2800" baseline="0" dirty="0" smtClean="0">
                          <a:effectLst/>
                          <a:latin typeface="Muller Narrow ExtraBold" panose="00000900000000000000" pitchFamily="50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тыс.</a:t>
                      </a:r>
                      <a:r>
                        <a:rPr lang="ru-RU" sz="2800" dirty="0" smtClean="0">
                          <a:effectLst/>
                          <a:latin typeface="Muller Narrow ExtraBold" panose="00000900000000000000" pitchFamily="50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руб.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Muller Narrow ExtraBold" panose="00000900000000000000" pitchFamily="50" charset="-52"/>
                        </a:rPr>
                        <a:t>4304</a:t>
                      </a:r>
                      <a:r>
                        <a:rPr lang="ru-RU" sz="2800" baseline="0" dirty="0" smtClean="0">
                          <a:effectLst/>
                          <a:latin typeface="Muller Narrow ExtraBold" panose="00000900000000000000" pitchFamily="50" charset="-52"/>
                        </a:rPr>
                        <a:t> тыс.</a:t>
                      </a:r>
                      <a:r>
                        <a:rPr lang="ru-RU" sz="2800" dirty="0" smtClean="0">
                          <a:effectLst/>
                          <a:latin typeface="Muller Narrow ExtraBold" panose="00000900000000000000" pitchFamily="50" charset="-52"/>
                        </a:rPr>
                        <a:t> руб.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Muller Narrow ExtraBold" panose="00000900000000000000" pitchFamily="50" charset="-52"/>
                        </a:rPr>
                        <a:t>5392,7 тыс. руб.</a:t>
                      </a:r>
                      <a:endParaRPr lang="ru-RU" sz="2800" dirty="0" smtClean="0">
                        <a:effectLst/>
                        <a:latin typeface="Muller Narrow ExtraBold" panose="00000900000000000000" pitchFamily="50" charset="-52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-2781143" y="3888146"/>
            <a:ext cx="251556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1402801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1"/>
            <a:ext cx="12801600" cy="91165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63A5BFE0-E91D-0D46-B321-6319175DD0AB}"/>
              </a:ext>
            </a:extLst>
          </p:cNvPr>
          <p:cNvSpPr/>
          <p:nvPr/>
        </p:nvSpPr>
        <p:spPr>
          <a:xfrm>
            <a:off x="-4281" y="1461925"/>
            <a:ext cx="12803741" cy="8139275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7199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0" y="178646"/>
            <a:ext cx="128058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Muller Narrow ExtraBold" panose="00000900000000000000" pitchFamily="50" charset="-52"/>
              </a:rPr>
              <a:t>Объем бюджетных ассигнований на 1 единицу хранения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9100" y="9164519"/>
            <a:ext cx="2880360" cy="511175"/>
          </a:xfrm>
        </p:spPr>
        <p:txBody>
          <a:bodyPr/>
          <a:lstStyle/>
          <a:p>
            <a:fld id="{8AEA689C-0428-2041-A422-96CC7CA87939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-2781143" y="3888146"/>
            <a:ext cx="251556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40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2E434C02-7AE0-154E-4257-ED1FFA2A4F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78796"/>
              </p:ext>
            </p:extLst>
          </p:nvPr>
        </p:nvGraphicFramePr>
        <p:xfrm>
          <a:off x="602673" y="1759526"/>
          <a:ext cx="11596253" cy="74049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03853">
                  <a:extLst>
                    <a:ext uri="{9D8B030D-6E8A-4147-A177-3AD203B41FA5}">
                      <a16:colId xmlns="" xmlns:a16="http://schemas.microsoft.com/office/drawing/2014/main" val="368524070"/>
                    </a:ext>
                  </a:extLst>
                </a:gridCol>
                <a:gridCol w="3002266">
                  <a:extLst>
                    <a:ext uri="{9D8B030D-6E8A-4147-A177-3AD203B41FA5}">
                      <a16:colId xmlns="" xmlns:a16="http://schemas.microsoft.com/office/drawing/2014/main" val="3287995307"/>
                    </a:ext>
                  </a:extLst>
                </a:gridCol>
                <a:gridCol w="3490134">
                  <a:extLst>
                    <a:ext uri="{9D8B030D-6E8A-4147-A177-3AD203B41FA5}">
                      <a16:colId xmlns="" xmlns:a16="http://schemas.microsoft.com/office/drawing/2014/main" val="1283456869"/>
                    </a:ext>
                  </a:extLst>
                </a:gridCol>
              </a:tblGrid>
              <a:tr h="113614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Muller Narrow ExtraBold" panose="00000900000000000000"/>
                        </a:rPr>
                        <a:t>Субъект РФ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Muller Narrow ExtraBold" panose="00000900000000000000"/>
                        </a:rPr>
                        <a:t>Vед</a:t>
                      </a:r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Muller Narrow ExtraBold" panose="00000900000000000000"/>
                        </a:rPr>
                        <a:t>. = бюджетные ассигнования / количество единиц хранения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16997037"/>
                  </a:ext>
                </a:extLst>
              </a:tr>
              <a:tr h="5164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chemeClr val="bg1"/>
                          </a:solidFill>
                          <a:effectLst/>
                          <a:latin typeface="Muller Narrow ExtraBold" panose="00000900000000000000"/>
                        </a:rPr>
                        <a:t>2021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Muller Narrow ExtraBold" panose="00000900000000000000"/>
                        </a:rPr>
                        <a:t>2022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49242888"/>
                  </a:ext>
                </a:extLst>
              </a:tr>
              <a:tr h="80963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uller Narrow ExtraBold" panose="00000900000000000000"/>
                        </a:rPr>
                        <a:t>Северо-Западный федеральный округ </a:t>
                      </a:r>
                    </a:p>
                    <a:p>
                      <a:pPr algn="ctr" fontAlgn="ctr"/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Muller Narrow ExtraBold" panose="0000090000000000000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798515031"/>
                  </a:ext>
                </a:extLst>
              </a:tr>
              <a:tr h="491820">
                <a:tc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uller Narrow ExtraBold" panose="00000900000000000000"/>
                        </a:rPr>
                        <a:t> </a:t>
                      </a:r>
                      <a:r>
                        <a:rPr lang="ru-RU" sz="2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uller Narrow ExtraBold" panose="00000900000000000000"/>
                          <a:ea typeface="+mn-ea"/>
                          <a:cs typeface="+mn-cs"/>
                        </a:rPr>
                        <a:t>Республика Карелия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uller Narrow ExtraBold" panose="00000900000000000000"/>
                          <a:ea typeface="+mn-ea"/>
                          <a:cs typeface="+mn-cs"/>
                        </a:rPr>
                        <a:t>37,24</a:t>
                      </a:r>
                    </a:p>
                  </a:txBody>
                  <a:tcPr marL="9525" marR="9525" marT="9525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ru-RU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Muller Narrow ExtraBold" panose="00000900000000000000"/>
                          <a:ea typeface="+mn-ea"/>
                          <a:cs typeface="+mn-cs"/>
                        </a:rPr>
                        <a:t>35,88</a:t>
                      </a:r>
                    </a:p>
                  </a:txBody>
                  <a:tcPr marL="9525" marR="9525" marT="9525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89710033"/>
                  </a:ext>
                </a:extLst>
              </a:tr>
              <a:tr h="491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Muller Narrow ExtraBold" panose="00000900000000000000"/>
                        </a:rPr>
                        <a:t>Республика Коми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uller Narrow ExtraBold" panose="00000900000000000000"/>
                          <a:ea typeface="+mn-ea"/>
                          <a:cs typeface="+mn-cs"/>
                        </a:rPr>
                        <a:t>55,46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ru-RU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Muller Narrow ExtraBold" panose="00000900000000000000"/>
                          <a:ea typeface="+mn-ea"/>
                          <a:cs typeface="+mn-cs"/>
                        </a:rPr>
                        <a:t>56,95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39554910"/>
                  </a:ext>
                </a:extLst>
              </a:tr>
              <a:tr h="491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Muller Narrow ExtraBold" panose="00000900000000000000"/>
                        </a:rPr>
                        <a:t>Архангельская область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ru-RU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Muller Narrow ExtraBold" panose="00000900000000000000"/>
                          <a:ea typeface="+mn-ea"/>
                          <a:cs typeface="+mn-cs"/>
                        </a:rPr>
                        <a:t>27,28</a:t>
                      </a:r>
                    </a:p>
                  </a:txBody>
                  <a:tcPr marL="9525" marR="9525" marT="9525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ru-RU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Muller Narrow ExtraBold" panose="00000900000000000000"/>
                          <a:ea typeface="+mn-ea"/>
                          <a:cs typeface="+mn-cs"/>
                        </a:rPr>
                        <a:t>24,99</a:t>
                      </a:r>
                    </a:p>
                  </a:txBody>
                  <a:tcPr marL="9525" marR="9525" marT="9525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41627698"/>
                  </a:ext>
                </a:extLst>
              </a:tr>
              <a:tr h="491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chemeClr val="bg1"/>
                          </a:solidFill>
                          <a:effectLst/>
                          <a:latin typeface="Muller Narrow ExtraBold" panose="00000900000000000000"/>
                        </a:rPr>
                        <a:t>Вологодская область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uller Narrow ExtraBold" panose="00000900000000000000"/>
                          <a:ea typeface="+mn-ea"/>
                          <a:cs typeface="+mn-cs"/>
                        </a:rPr>
                        <a:t>26,95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ru-RU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Muller Narrow ExtraBold" panose="00000900000000000000"/>
                          <a:ea typeface="+mn-ea"/>
                          <a:cs typeface="+mn-cs"/>
                        </a:rPr>
                        <a:t>30,72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15408829"/>
                  </a:ext>
                </a:extLst>
              </a:tr>
              <a:tr h="491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Muller Narrow ExtraBold" panose="00000900000000000000"/>
                        </a:rPr>
                        <a:t>Калининградская область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uller Narrow ExtraBold" panose="00000900000000000000"/>
                          <a:ea typeface="+mn-ea"/>
                          <a:cs typeface="+mn-cs"/>
                        </a:rPr>
                        <a:t>55,23</a:t>
                      </a:r>
                    </a:p>
                  </a:txBody>
                  <a:tcPr marL="9525" marR="9525" marT="9525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ru-RU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Muller Narrow ExtraBold" panose="00000900000000000000"/>
                          <a:ea typeface="+mn-ea"/>
                          <a:cs typeface="+mn-cs"/>
                        </a:rPr>
                        <a:t>56,92</a:t>
                      </a:r>
                    </a:p>
                  </a:txBody>
                  <a:tcPr marL="9525" marR="9525" marT="9525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61798647"/>
                  </a:ext>
                </a:extLst>
              </a:tr>
              <a:tr h="491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Muller Narrow ExtraBold" panose="00000900000000000000"/>
                        </a:rPr>
                        <a:t>Ленинградская область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uller Narrow ExtraBold" panose="00000900000000000000"/>
                          <a:ea typeface="+mn-ea"/>
                          <a:cs typeface="+mn-cs"/>
                        </a:rPr>
                        <a:t>46,30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ru-RU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Muller Narrow ExtraBold" panose="00000900000000000000"/>
                          <a:ea typeface="+mn-ea"/>
                          <a:cs typeface="+mn-cs"/>
                        </a:rPr>
                        <a:t>44,49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63965153"/>
                  </a:ext>
                </a:extLst>
              </a:tr>
              <a:tr h="491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Muller Narrow ExtraBold" panose="00000900000000000000"/>
                        </a:rPr>
                        <a:t>Мурманская область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ru-RU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Muller Narrow ExtraBold" panose="00000900000000000000"/>
                          <a:ea typeface="+mn-ea"/>
                          <a:cs typeface="+mn-cs"/>
                        </a:rPr>
                        <a:t>82,44</a:t>
                      </a:r>
                    </a:p>
                  </a:txBody>
                  <a:tcPr marL="9525" marR="9525" marT="9525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uller Narrow ExtraBold" panose="00000900000000000000"/>
                          <a:ea typeface="+mn-ea"/>
                          <a:cs typeface="+mn-cs"/>
                        </a:rPr>
                        <a:t>91,85</a:t>
                      </a:r>
                    </a:p>
                  </a:txBody>
                  <a:tcPr marL="9525" marR="9525" marT="9525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44938068"/>
                  </a:ext>
                </a:extLst>
              </a:tr>
              <a:tr h="491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Muller Narrow ExtraBold" panose="00000900000000000000"/>
                        </a:rPr>
                        <a:t>Новгородская область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ru-RU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Muller Narrow ExtraBold" panose="00000900000000000000"/>
                          <a:ea typeface="+mn-ea"/>
                          <a:cs typeface="+mn-cs"/>
                        </a:rPr>
                        <a:t>26,57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ru-RU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Muller Narrow ExtraBold" panose="00000900000000000000"/>
                          <a:ea typeface="+mn-ea"/>
                          <a:cs typeface="+mn-cs"/>
                        </a:rPr>
                        <a:t>101,62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540184298"/>
                  </a:ext>
                </a:extLst>
              </a:tr>
              <a:tr h="491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Muller Narrow ExtraBold" panose="00000900000000000000"/>
                        </a:rPr>
                        <a:t>Псковская область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ru-RU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Muller Narrow ExtraBold" panose="00000900000000000000"/>
                          <a:ea typeface="+mn-ea"/>
                          <a:cs typeface="+mn-cs"/>
                        </a:rPr>
                        <a:t>32,30</a:t>
                      </a:r>
                    </a:p>
                  </a:txBody>
                  <a:tcPr marL="9525" marR="9525" marT="9525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uller Narrow ExtraBold" panose="00000900000000000000"/>
                          <a:ea typeface="+mn-ea"/>
                          <a:cs typeface="+mn-cs"/>
                        </a:rPr>
                        <a:t>46,59</a:t>
                      </a:r>
                    </a:p>
                  </a:txBody>
                  <a:tcPr marL="9525" marR="9525" marT="9525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40971253"/>
                  </a:ext>
                </a:extLst>
              </a:tr>
              <a:tr h="5164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Muller Narrow ExtraBold" panose="00000900000000000000"/>
                        </a:rPr>
                        <a:t>г. Санкт-Петербург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uller Narrow ExtraBold" panose="00000900000000000000"/>
                          <a:ea typeface="+mn-ea"/>
                          <a:cs typeface="+mn-cs"/>
                        </a:rPr>
                        <a:t>50,73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uller Narrow ExtraBold" panose="00000900000000000000"/>
                          <a:ea typeface="+mn-ea"/>
                          <a:cs typeface="+mn-cs"/>
                        </a:rPr>
                        <a:t>60,21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115425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469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1"/>
            <a:ext cx="12801600" cy="91165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63A5BFE0-E91D-0D46-B321-6319175DD0AB}"/>
              </a:ext>
            </a:extLst>
          </p:cNvPr>
          <p:cNvSpPr/>
          <p:nvPr/>
        </p:nvSpPr>
        <p:spPr>
          <a:xfrm>
            <a:off x="1" y="911656"/>
            <a:ext cx="12869842" cy="8686416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7199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C567C77-E1F5-B046-BA27-CDE1EB8EB7EF}"/>
              </a:ext>
            </a:extLst>
          </p:cNvPr>
          <p:cNvSpPr/>
          <p:nvPr/>
        </p:nvSpPr>
        <p:spPr>
          <a:xfrm>
            <a:off x="1" y="178645"/>
            <a:ext cx="12801600" cy="733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5B9BD5">
                    <a:lumMod val="75000"/>
                  </a:srgbClr>
                </a:solidFill>
                <a:latin typeface="Muller Narrow ExtraBold" panose="00000900000000000000" pitchFamily="50" charset="-52"/>
              </a:rPr>
              <a:t>Х</a:t>
            </a:r>
            <a:r>
              <a:rPr lang="ru-RU" sz="4000" b="1" dirty="0" smtClean="0">
                <a:solidFill>
                  <a:srgbClr val="5B9BD5">
                    <a:lumMod val="75000"/>
                  </a:srgbClr>
                </a:solidFill>
                <a:latin typeface="Muller Narrow ExtraBold" panose="00000900000000000000" pitchFamily="50" charset="-52"/>
              </a:rPr>
              <a:t>ранилище кандалакшского муниципального архива</a:t>
            </a:r>
            <a:endParaRPr lang="ru-RU" sz="4000" b="1" dirty="0">
              <a:solidFill>
                <a:srgbClr val="5B9BD5">
                  <a:lumMod val="75000"/>
                </a:srgbClr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9100" y="9164519"/>
            <a:ext cx="2880360" cy="511175"/>
          </a:xfrm>
        </p:spPr>
        <p:txBody>
          <a:bodyPr/>
          <a:lstStyle/>
          <a:p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4" y="1321524"/>
            <a:ext cx="5799909" cy="81166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556" y="1321524"/>
            <a:ext cx="6017163" cy="811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148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63A5BFE0-E91D-0D46-B321-6319175DD0AB}"/>
              </a:ext>
            </a:extLst>
          </p:cNvPr>
          <p:cNvSpPr/>
          <p:nvPr/>
        </p:nvSpPr>
        <p:spPr>
          <a:xfrm>
            <a:off x="0" y="1090300"/>
            <a:ext cx="12805881" cy="85109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7199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C567C77-E1F5-B046-BA27-CDE1EB8EB7EF}"/>
              </a:ext>
            </a:extLst>
          </p:cNvPr>
          <p:cNvSpPr/>
          <p:nvPr/>
        </p:nvSpPr>
        <p:spPr>
          <a:xfrm>
            <a:off x="0" y="178646"/>
            <a:ext cx="128058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>
              <a:solidFill>
                <a:srgbClr val="F05C27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9100" y="9164519"/>
            <a:ext cx="2880360" cy="511175"/>
          </a:xfrm>
        </p:spPr>
        <p:txBody>
          <a:bodyPr/>
          <a:lstStyle/>
          <a:p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97077" y="7858854"/>
            <a:ext cx="12068947" cy="15747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8C567C77-E1F5-B046-BA27-CDE1EB8EB7EF}"/>
              </a:ext>
            </a:extLst>
          </p:cNvPr>
          <p:cNvSpPr/>
          <p:nvPr/>
        </p:nvSpPr>
        <p:spPr>
          <a:xfrm>
            <a:off x="347590" y="7279157"/>
            <a:ext cx="58396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>
              <a:solidFill>
                <a:srgbClr val="0082C8"/>
              </a:solidFill>
              <a:latin typeface="Muller Narrow Light" panose="00000400000000000000" pitchFamily="50" charset="-52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8C567C77-E1F5-B046-BA27-CDE1EB8EB7EF}"/>
              </a:ext>
            </a:extLst>
          </p:cNvPr>
          <p:cNvSpPr/>
          <p:nvPr/>
        </p:nvSpPr>
        <p:spPr>
          <a:xfrm>
            <a:off x="197078" y="7863932"/>
            <a:ext cx="122846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5B9BD5">
                    <a:lumMod val="75000"/>
                  </a:srgbClr>
                </a:solidFill>
                <a:latin typeface="Muller Narrow ExtraBold" panose="00000900000000000000" pitchFamily="50" charset="-52"/>
              </a:rPr>
              <a:t>3,3 </a:t>
            </a:r>
            <a:r>
              <a:rPr lang="ru-RU" sz="3200" dirty="0" smtClean="0">
                <a:solidFill>
                  <a:srgbClr val="5B9BD5">
                    <a:lumMod val="75000"/>
                  </a:srgbClr>
                </a:solidFill>
                <a:latin typeface="Muller Narrow ExtraBold" panose="00000900000000000000" pitchFamily="50" charset="-52"/>
              </a:rPr>
              <a:t>млн руб. из областного бюджета </a:t>
            </a:r>
            <a:r>
              <a:rPr lang="ru-RU" sz="3200" dirty="0" smtClean="0">
                <a:solidFill>
                  <a:srgbClr val="5B9BD5">
                    <a:lumMod val="75000"/>
                  </a:srgbClr>
                </a:solidFill>
                <a:latin typeface="Muller Narrow ExtraBold" panose="00000900000000000000" pitchFamily="50" charset="-52"/>
              </a:rPr>
              <a:t>и 1,9 млн руб. </a:t>
            </a:r>
          </a:p>
          <a:p>
            <a:pPr algn="ctr"/>
            <a:r>
              <a:rPr lang="ru-RU" sz="3200" dirty="0" smtClean="0">
                <a:solidFill>
                  <a:srgbClr val="5B9BD5">
                    <a:lumMod val="75000"/>
                  </a:srgbClr>
                </a:solidFill>
                <a:latin typeface="Muller Narrow ExtraBold" panose="00000900000000000000" pitchFamily="50" charset="-52"/>
              </a:rPr>
              <a:t>из муниципального бюджета на </a:t>
            </a:r>
            <a:r>
              <a:rPr lang="ru-RU" sz="3200" dirty="0" smtClean="0">
                <a:solidFill>
                  <a:srgbClr val="5B9BD5">
                    <a:lumMod val="75000"/>
                  </a:srgbClr>
                </a:solidFill>
                <a:latin typeface="Muller Narrow ExtraBold" panose="00000900000000000000" pitchFamily="50" charset="-52"/>
              </a:rPr>
              <a:t>ремонт здания </a:t>
            </a:r>
            <a:endParaRPr lang="ru-RU" sz="3200" dirty="0" smtClean="0">
              <a:solidFill>
                <a:srgbClr val="5B9BD5">
                  <a:lumMod val="75000"/>
                </a:srgbClr>
              </a:solidFill>
              <a:latin typeface="Muller Narrow ExtraBold" panose="00000900000000000000" pitchFamily="50" charset="-52"/>
            </a:endParaRPr>
          </a:p>
          <a:p>
            <a:pPr algn="ctr"/>
            <a:r>
              <a:rPr lang="ru-RU" sz="3200" dirty="0" smtClean="0">
                <a:solidFill>
                  <a:srgbClr val="5B9BD5">
                    <a:lumMod val="75000"/>
                  </a:srgbClr>
                </a:solidFill>
                <a:latin typeface="Muller Narrow ExtraBold" panose="00000900000000000000" pitchFamily="50" charset="-52"/>
              </a:rPr>
              <a:t>муниципального </a:t>
            </a:r>
            <a:r>
              <a:rPr lang="ru-RU" sz="3200" dirty="0" smtClean="0">
                <a:solidFill>
                  <a:srgbClr val="5B9BD5">
                    <a:lumMod val="75000"/>
                  </a:srgbClr>
                </a:solidFill>
                <a:latin typeface="Muller Narrow ExtraBold" panose="00000900000000000000" pitchFamily="50" charset="-52"/>
              </a:rPr>
              <a:t>архива города Мончегорска</a:t>
            </a:r>
            <a:endParaRPr lang="ru-RU" sz="3200" dirty="0">
              <a:solidFill>
                <a:srgbClr val="5B9BD5">
                  <a:lumMod val="75000"/>
                </a:srgbClr>
              </a:solidFill>
              <a:latin typeface="Muller Narrow ExtraBold" panose="00000900000000000000" pitchFamily="50" charset="-52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498A0DA-C0B9-4D9A-B14A-D63EE4A163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01" t="875" b="3092"/>
          <a:stretch/>
        </p:blipFill>
        <p:spPr>
          <a:xfrm>
            <a:off x="197077" y="1161030"/>
            <a:ext cx="5857905" cy="651917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1"/>
            <a:ext cx="12801600" cy="91165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5B9BD5">
                    <a:lumMod val="75000"/>
                  </a:srgbClr>
                </a:solidFill>
                <a:latin typeface="Muller Narrow ExtraBold" panose="00000900000000000000" pitchFamily="50" charset="-52"/>
              </a:rPr>
              <a:t>Ремонт хранилищ в Мончегорском муниципальном архиве</a:t>
            </a:r>
            <a:endParaRPr lang="ru-RU" sz="4000" dirty="0">
              <a:solidFill>
                <a:srgbClr val="5B9BD5">
                  <a:lumMod val="75000"/>
                </a:srgbClr>
              </a:solidFill>
              <a:latin typeface="Muller Narrow ExtraBold" panose="00000900000000000000" pitchFamily="50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2572" y="1161030"/>
            <a:ext cx="5863451" cy="651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45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01706" y="164225"/>
            <a:ext cx="12801600" cy="120878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5B9BD5">
                    <a:lumMod val="75000"/>
                  </a:srgbClr>
                </a:solidFill>
                <a:latin typeface="Muller Narrow ExtraBold" panose="00000900000000000000" pitchFamily="50" charset="-52"/>
              </a:rPr>
              <a:t>Средства из федерального бюджета на строительство и реконструкцию зданий архивов (данные на 2020 г.)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63A5BFE0-E91D-0D46-B321-6319175DD0AB}"/>
              </a:ext>
            </a:extLst>
          </p:cNvPr>
          <p:cNvSpPr/>
          <p:nvPr/>
        </p:nvSpPr>
        <p:spPr>
          <a:xfrm>
            <a:off x="-4281" y="1461925"/>
            <a:ext cx="12803741" cy="8139275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7199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0" y="178646"/>
            <a:ext cx="128058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>
              <a:solidFill>
                <a:srgbClr val="5B9BD5">
                  <a:lumMod val="75000"/>
                </a:srgbClr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9100" y="9164519"/>
            <a:ext cx="2880360" cy="511175"/>
          </a:xfrm>
        </p:spPr>
        <p:txBody>
          <a:bodyPr/>
          <a:lstStyle/>
          <a:p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-2781143" y="3888146"/>
            <a:ext cx="251556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400">
              <a:solidFill>
                <a:prstClr val="black"/>
              </a:solidFill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2E434C02-7AE0-154E-4257-ED1FFA2A4F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026554"/>
              </p:ext>
            </p:extLst>
          </p:nvPr>
        </p:nvGraphicFramePr>
        <p:xfrm>
          <a:off x="602673" y="1759526"/>
          <a:ext cx="11596254" cy="72903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23111">
                  <a:extLst>
                    <a:ext uri="{9D8B030D-6E8A-4147-A177-3AD203B41FA5}">
                      <a16:colId xmlns="" xmlns:a16="http://schemas.microsoft.com/office/drawing/2014/main" val="368524070"/>
                    </a:ext>
                  </a:extLst>
                </a:gridCol>
                <a:gridCol w="2307712">
                  <a:extLst>
                    <a:ext uri="{9D8B030D-6E8A-4147-A177-3AD203B41FA5}">
                      <a16:colId xmlns="" xmlns:a16="http://schemas.microsoft.com/office/drawing/2014/main" val="3287995307"/>
                    </a:ext>
                  </a:extLst>
                </a:gridCol>
                <a:gridCol w="2682716">
                  <a:extLst>
                    <a:ext uri="{9D8B030D-6E8A-4147-A177-3AD203B41FA5}">
                      <a16:colId xmlns="" xmlns:a16="http://schemas.microsoft.com/office/drawing/2014/main" val="1283456869"/>
                    </a:ext>
                  </a:extLst>
                </a:gridCol>
                <a:gridCol w="2682715">
                  <a:extLst>
                    <a:ext uri="{9D8B030D-6E8A-4147-A177-3AD203B41FA5}">
                      <a16:colId xmlns="" xmlns:a16="http://schemas.microsoft.com/office/drawing/2014/main" val="2362478996"/>
                    </a:ext>
                  </a:extLst>
                </a:gridCol>
              </a:tblGrid>
              <a:tr h="133756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Muller Narrow ExtraBold" panose="00000900000000000000"/>
                        </a:rPr>
                        <a:t>Наименование архива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Muller Narrow ExtraBold" panose="0000090000000000000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Muller Narrow ExtraBold" panose="00000900000000000000"/>
                        </a:rPr>
                        <a:t>Год ввода в эксплуатацию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Muller Narrow ExtraBold" panose="0000090000000000000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Muller Narrow ExtraBold" panose="00000900000000000000"/>
                          <a:ea typeface="+mn-ea"/>
                          <a:cs typeface="+mn-cs"/>
                        </a:rPr>
                        <a:t>Общая стоимость проекта</a:t>
                      </a:r>
                    </a:p>
                    <a:p>
                      <a:pPr marL="0" algn="ctr" defTabSz="128016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Muller Narrow ExtraBold" panose="00000900000000000000"/>
                          <a:ea typeface="+mn-ea"/>
                          <a:cs typeface="+mn-cs"/>
                        </a:rPr>
                        <a:t>млн руб.</a:t>
                      </a:r>
                      <a:endParaRPr lang="ru-RU" sz="2000" b="1" i="0" u="none" strike="noStrike" kern="1200" dirty="0">
                        <a:solidFill>
                          <a:schemeClr val="bg1"/>
                        </a:solidFill>
                        <a:effectLst/>
                        <a:latin typeface="Muller Narrow ExtraBold" panose="0000090000000000000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Muller Narrow ExtraBold" panose="00000900000000000000"/>
                        </a:rPr>
                        <a:t> Выделено из федерального бюджета</a:t>
                      </a: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Muller Narrow ExtraBold" panose="00000900000000000000"/>
                        </a:rPr>
                        <a:t>млн руб. 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Muller Narrow ExtraBold" panose="0000090000000000000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6997037"/>
                  </a:ext>
                </a:extLst>
              </a:tr>
              <a:tr h="6079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Muller Narrow ExtraBold" panose="0000090000000000000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Muller Narrow ExtraBold" panose="00000900000000000000"/>
                        </a:rPr>
                        <a:t>2022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Muller Narrow ExtraBold" panose="0000090000000000000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49242888"/>
                  </a:ext>
                </a:extLst>
              </a:tr>
              <a:tr h="542341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uller Narrow ExtraBold" panose="00000900000000000000"/>
                        </a:rPr>
                        <a:t>Строительство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Muller Narrow ExtraBold" panose="0000090000000000000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Muller Narrow ExtraBold" panose="0000090000000000000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798515031"/>
                  </a:ext>
                </a:extLst>
              </a:tr>
              <a:tr h="728888">
                <a:tc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Muller Narrow ExtraBold" panose="00000900000000000000"/>
                          <a:ea typeface="+mn-ea"/>
                          <a:cs typeface="+mn-cs"/>
                        </a:rPr>
                        <a:t>Государственный архив </a:t>
                      </a:r>
                    </a:p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Muller Narrow ExtraBold" panose="00000900000000000000"/>
                          <a:ea typeface="+mn-ea"/>
                          <a:cs typeface="+mn-cs"/>
                        </a:rPr>
                        <a:t>Смоленской области</a:t>
                      </a:r>
                      <a:endParaRPr lang="ru-RU" sz="2000" b="0" i="0" u="none" strike="noStrike" kern="1200" dirty="0">
                        <a:solidFill>
                          <a:schemeClr val="bg1"/>
                        </a:solidFill>
                        <a:effectLst/>
                        <a:latin typeface="Muller Narrow ExtraBold" panose="0000090000000000000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Muller Narrow ExtraBold" panose="00000900000000000000"/>
                          <a:ea typeface="+mn-ea"/>
                          <a:cs typeface="+mn-cs"/>
                        </a:rPr>
                        <a:t>2013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Muller Narrow ExtraBold" panose="0000090000000000000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Muller Narrow ExtraBold" panose="00000900000000000000"/>
                          <a:ea typeface="+mn-ea"/>
                          <a:cs typeface="+mn-cs"/>
                        </a:rPr>
                        <a:t>230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Muller Narrow ExtraBold" panose="0000090000000000000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Muller Narrow ExtraBold" panose="00000900000000000000"/>
                          <a:ea typeface="+mn-ea"/>
                          <a:cs typeface="+mn-cs"/>
                        </a:rPr>
                        <a:t>37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Muller Narrow ExtraBold" panose="0000090000000000000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89710033"/>
                  </a:ext>
                </a:extLst>
              </a:tr>
              <a:tr h="7288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Muller Narrow ExtraBold" panose="00000900000000000000"/>
                        </a:rPr>
                        <a:t>Государственный архив </a:t>
                      </a:r>
                    </a:p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Muller Narrow ExtraBold" panose="00000900000000000000"/>
                        </a:rPr>
                        <a:t>Саратовской области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Muller Narrow ExtraBold" panose="0000090000000000000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Muller Narrow ExtraBold" panose="00000900000000000000"/>
                          <a:ea typeface="+mn-ea"/>
                          <a:cs typeface="+mn-cs"/>
                        </a:rPr>
                        <a:t>2019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Muller Narrow ExtraBold" panose="0000090000000000000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Muller Narrow ExtraBold" panose="00000900000000000000"/>
                          <a:ea typeface="+mn-ea"/>
                          <a:cs typeface="+mn-cs"/>
                        </a:rPr>
                        <a:t>146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Muller Narrow ExtraBold" panose="0000090000000000000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Muller Narrow ExtraBold" panose="00000900000000000000"/>
                          <a:ea typeface="+mn-ea"/>
                          <a:cs typeface="+mn-cs"/>
                        </a:rPr>
                        <a:t>130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Muller Narrow ExtraBold" panose="0000090000000000000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39554910"/>
                  </a:ext>
                </a:extLst>
              </a:tr>
              <a:tr h="579014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uller Narrow ExtraBold" panose="00000900000000000000"/>
                        </a:rPr>
                        <a:t>Реконструкция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Muller Narrow ExtraBold" panose="00000900000000000000"/>
                      </a:endParaRPr>
                    </a:p>
                  </a:txBody>
                  <a:tcPr marL="9525" marR="9525" marT="9525" marB="0" anchor="ctr">
                    <a:solidFill>
                      <a:srgbClr val="D2DE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Muller Narrow ExtraBold" panose="0000090000000000000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2DE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Muller Narrow ExtraBold" panose="0000090000000000000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2DE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Muller Narrow ExtraBold" panose="0000090000000000000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41627698"/>
                  </a:ext>
                </a:extLst>
              </a:tr>
              <a:tr h="7288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Muller Narrow ExtraBold" panose="00000900000000000000"/>
                        </a:rPr>
                        <a:t>Государственный архив Новгородской</a:t>
                      </a:r>
                      <a:r>
                        <a:rPr lang="ru-RU" sz="20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Muller Narrow ExtraBold" panose="00000900000000000000"/>
                        </a:rPr>
                        <a:t> области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Muller Narrow ExtraBold" panose="0000090000000000000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Muller Narrow ExtraBold" panose="00000900000000000000"/>
                          <a:ea typeface="+mn-ea"/>
                          <a:cs typeface="+mn-cs"/>
                        </a:rPr>
                        <a:t>-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Muller Narrow ExtraBold" panose="0000090000000000000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Muller Narrow ExtraBold" panose="00000900000000000000"/>
                          <a:ea typeface="+mn-ea"/>
                          <a:cs typeface="+mn-cs"/>
                        </a:rPr>
                        <a:t>472,7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Muller Narrow ExtraBold" panose="0000090000000000000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Muller Narrow ExtraBold" panose="00000900000000000000"/>
                          <a:ea typeface="+mn-ea"/>
                          <a:cs typeface="+mn-cs"/>
                        </a:rPr>
                        <a:t>210,5 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Muller Narrow ExtraBold" panose="0000090000000000000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15408829"/>
                  </a:ext>
                </a:extLst>
              </a:tr>
              <a:tr h="7288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Muller Narrow ExtraBold" panose="00000900000000000000"/>
                        </a:rPr>
                        <a:t>Государственный архив </a:t>
                      </a:r>
                    </a:p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Muller Narrow ExtraBold" panose="00000900000000000000"/>
                        </a:rPr>
                        <a:t>Калужской области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Muller Narrow ExtraBold" panose="0000090000000000000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Muller Narrow ExtraBold" panose="00000900000000000000"/>
                          <a:ea typeface="+mn-ea"/>
                          <a:cs typeface="+mn-cs"/>
                        </a:rPr>
                        <a:t>2016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Muller Narrow ExtraBold" panose="0000090000000000000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Muller Narrow ExtraBold" panose="00000900000000000000"/>
                          <a:ea typeface="+mn-ea"/>
                          <a:cs typeface="+mn-cs"/>
                        </a:rPr>
                        <a:t>471,1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Muller Narrow ExtraBold" panose="0000090000000000000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Muller Narrow ExtraBold" panose="00000900000000000000"/>
                          <a:ea typeface="+mn-ea"/>
                          <a:cs typeface="+mn-cs"/>
                        </a:rPr>
                        <a:t>200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Muller Narrow ExtraBold" panose="0000090000000000000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61798647"/>
                  </a:ext>
                </a:extLst>
              </a:tr>
              <a:tr h="7288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Muller Narrow ExtraBold" panose="00000900000000000000"/>
                        </a:rPr>
                        <a:t>Государственный архив Ульяновской области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Muller Narrow ExtraBold" panose="0000090000000000000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Muller Narrow ExtraBold" panose="00000900000000000000"/>
                          <a:ea typeface="+mn-ea"/>
                          <a:cs typeface="+mn-cs"/>
                        </a:rPr>
                        <a:t>2017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Muller Narrow ExtraBold" panose="0000090000000000000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Muller Narrow ExtraBold" panose="00000900000000000000"/>
                          <a:ea typeface="+mn-ea"/>
                          <a:cs typeface="+mn-cs"/>
                        </a:rPr>
                        <a:t>188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Muller Narrow ExtraBold" panose="0000090000000000000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Muller Narrow ExtraBold" panose="00000900000000000000"/>
                          <a:ea typeface="+mn-ea"/>
                          <a:cs typeface="+mn-cs"/>
                        </a:rPr>
                        <a:t>100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Muller Narrow ExtraBold" panose="0000090000000000000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63965153"/>
                  </a:ext>
                </a:extLst>
              </a:tr>
              <a:tr h="5790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Muller Narrow ExtraBold" panose="00000900000000000000"/>
                        </a:rPr>
                        <a:t>Архив  города Севастополя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Muller Narrow ExtraBold" panose="0000090000000000000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Muller Narrow ExtraBold" panose="00000900000000000000"/>
                          <a:ea typeface="+mn-ea"/>
                          <a:cs typeface="+mn-cs"/>
                        </a:rPr>
                        <a:t>2018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Muller Narrow ExtraBold" panose="0000090000000000000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Muller Narrow ExtraBold" panose="00000900000000000000"/>
                          <a:ea typeface="+mn-ea"/>
                          <a:cs typeface="+mn-cs"/>
                        </a:rPr>
                        <a:t>180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Muller Narrow ExtraBold" panose="0000090000000000000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Muller Narrow ExtraBold" panose="00000900000000000000"/>
                          <a:ea typeface="+mn-ea"/>
                          <a:cs typeface="+mn-cs"/>
                        </a:rPr>
                        <a:t>180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Muller Narrow ExtraBold" panose="0000090000000000000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449380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826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6655152D-456C-5E4D-9F23-F91BF730ABA5}"/>
              </a:ext>
            </a:extLst>
          </p:cNvPr>
          <p:cNvSpPr/>
          <p:nvPr/>
        </p:nvSpPr>
        <p:spPr>
          <a:xfrm>
            <a:off x="1413" y="2039815"/>
            <a:ext cx="12798779" cy="7561385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529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705440C4-E74B-1944-B487-7211DD8801A7}"/>
              </a:ext>
            </a:extLst>
          </p:cNvPr>
          <p:cNvSpPr/>
          <p:nvPr/>
        </p:nvSpPr>
        <p:spPr>
          <a:xfrm>
            <a:off x="1646713" y="5386182"/>
            <a:ext cx="9527101" cy="848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856"/>
              </a:lnSpc>
            </a:pPr>
            <a:r>
              <a:rPr lang="ru-RU" sz="7529" b="1" dirty="0">
                <a:solidFill>
                  <a:schemeClr val="bg1"/>
                </a:solidFill>
                <a:latin typeface="Muller Narrow ExtraBold" pitchFamily="2" charset="0"/>
              </a:rPr>
              <a:t>Спасибо за внимание!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78000" y="469900"/>
            <a:ext cx="4205170" cy="5552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200"/>
              </a:lnSpc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uller Narrow Light" panose="00000400000000000000" pitchFamily="50" charset="-52"/>
              </a:rPr>
              <a:t>Министерство культуры </a:t>
            </a:r>
          </a:p>
          <a:p>
            <a:pPr>
              <a:lnSpc>
                <a:spcPts val="3200"/>
              </a:lnSpc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uller Narrow Light" panose="00000400000000000000" pitchFamily="50" charset="-52"/>
              </a:rPr>
              <a:t>Мурманской области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952" y="378912"/>
            <a:ext cx="1121761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64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5071</TotalTime>
  <Words>499</Words>
  <Application>Microsoft Office PowerPoint</Application>
  <PresentationFormat>A3 (297x420 мм)</PresentationFormat>
  <Paragraphs>184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Calibri</vt:lpstr>
      <vt:lpstr>Arial</vt:lpstr>
      <vt:lpstr>Muller Narrow Light</vt:lpstr>
      <vt:lpstr>Times New Roman</vt:lpstr>
      <vt:lpstr>Muller Narrow ExtraBold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Евстафьева Е.Ф.</cp:lastModifiedBy>
  <cp:revision>347</cp:revision>
  <cp:lastPrinted>2021-03-16T08:51:35Z</cp:lastPrinted>
  <dcterms:created xsi:type="dcterms:W3CDTF">2019-09-18T12:34:40Z</dcterms:created>
  <dcterms:modified xsi:type="dcterms:W3CDTF">2023-06-22T11:54:59Z</dcterms:modified>
</cp:coreProperties>
</file>