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35"/>
  </p:notesMasterIdLst>
  <p:sldIdLst>
    <p:sldId id="256" r:id="rId2"/>
    <p:sldId id="269" r:id="rId3"/>
    <p:sldId id="309" r:id="rId4"/>
    <p:sldId id="264" r:id="rId5"/>
    <p:sldId id="315" r:id="rId6"/>
    <p:sldId id="310" r:id="rId7"/>
    <p:sldId id="311" r:id="rId8"/>
    <p:sldId id="259" r:id="rId9"/>
    <p:sldId id="260" r:id="rId10"/>
    <p:sldId id="262" r:id="rId11"/>
    <p:sldId id="270" r:id="rId12"/>
    <p:sldId id="272" r:id="rId13"/>
    <p:sldId id="273" r:id="rId14"/>
    <p:sldId id="278" r:id="rId15"/>
    <p:sldId id="277" r:id="rId16"/>
    <p:sldId id="279" r:id="rId17"/>
    <p:sldId id="280" r:id="rId18"/>
    <p:sldId id="281" r:id="rId19"/>
    <p:sldId id="313" r:id="rId20"/>
    <p:sldId id="282" r:id="rId21"/>
    <p:sldId id="290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294" r:id="rId30"/>
    <p:sldId id="293" r:id="rId31"/>
    <p:sldId id="316" r:id="rId32"/>
    <p:sldId id="312" r:id="rId33"/>
    <p:sldId id="317" r:id="rId3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657684C-C178-4DE3-A981-9F94DCD33835}">
          <p14:sldIdLst>
            <p14:sldId id="256"/>
            <p14:sldId id="269"/>
          </p14:sldIdLst>
        </p14:section>
        <p14:section name="Начало войны" id="{ED7AFD1D-692C-42B4-A7A4-6B7CA2F55910}">
          <p14:sldIdLst>
            <p14:sldId id="309"/>
            <p14:sldId id="264"/>
            <p14:sldId id="315"/>
            <p14:sldId id="310"/>
            <p14:sldId id="311"/>
          </p14:sldIdLst>
        </p14:section>
        <p14:section name="Личные документы" id="{48F501EE-BB49-4EE7-8A0F-2F7699572084}">
          <p14:sldIdLst>
            <p14:sldId id="259"/>
            <p14:sldId id="260"/>
            <p14:sldId id="262"/>
          </p14:sldIdLst>
        </p14:section>
        <p14:section name="Работа в блокадном городе" id="{4B9A727D-D245-4352-9955-FA64630E6295}">
          <p14:sldIdLst>
            <p14:sldId id="270"/>
            <p14:sldId id="272"/>
            <p14:sldId id="273"/>
            <p14:sldId id="278"/>
            <p14:sldId id="277"/>
            <p14:sldId id="279"/>
            <p14:sldId id="280"/>
            <p14:sldId id="281"/>
            <p14:sldId id="313"/>
          </p14:sldIdLst>
        </p14:section>
        <p14:section name="Героизм рабочих, работниц, детей" id="{33EE5315-ADD9-4C97-8ED2-7A18D6833100}">
          <p14:sldIdLst>
            <p14:sldId id="282"/>
            <p14:sldId id="290"/>
            <p14:sldId id="285"/>
            <p14:sldId id="286"/>
            <p14:sldId id="287"/>
            <p14:sldId id="288"/>
            <p14:sldId id="289"/>
            <p14:sldId id="291"/>
            <p14:sldId id="292"/>
          </p14:sldIdLst>
        </p14:section>
        <p14:section name="Война" id="{957D9A4C-A89B-4516-BFD8-465189268161}">
          <p14:sldIdLst>
            <p14:sldId id="294"/>
            <p14:sldId id="293"/>
            <p14:sldId id="316"/>
            <p14:sldId id="312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ерепенина Надежда Юрьевна" initials="ЧНЮ" lastIdx="1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3" autoAdjust="0"/>
    <p:restoredTop sz="96115" autoAdjust="0"/>
  </p:normalViewPr>
  <p:slideViewPr>
    <p:cSldViewPr snapToGrid="0">
      <p:cViewPr>
        <p:scale>
          <a:sx n="100" d="100"/>
          <a:sy n="100" d="100"/>
        </p:scale>
        <p:origin x="-72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23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31T13:32:26.694" idx="14">
    <p:pos x="10" y="10"/>
    <p:text>Где коненц? Создатели, участники.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37AB-1922-4D18-9C25-52D4FAF1FBFB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5D310-DF6C-4B31-BE8A-2CBA3847E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4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9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37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7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57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6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0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85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943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9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26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0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90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30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8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12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286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15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952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92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2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2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2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3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32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0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5D310-DF6C-4B31-BE8A-2CBA3847E4ED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13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7013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90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19276961">
            <a:off x="609599" y="-2342605"/>
            <a:ext cx="12192000" cy="1228028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spbarchives.ru                         spbarchives.ru   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                         </a:t>
            </a:r>
            <a:r>
              <a:rPr lang="en-US" dirty="0" smtClean="0">
                <a:solidFill>
                  <a:schemeClr val="bg1">
                    <a:lumMod val="95000"/>
                    <a:alpha val="74000"/>
                  </a:schemeClr>
                </a:solidFill>
              </a:rPr>
              <a:t>spbarchives.ru                           spbarchives.ru                         spbarchives.ru</a:t>
            </a: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  <a:alpha val="74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  <a:alpha val="7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3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4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9007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2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32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5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8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699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312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23279D5-6DE0-4E02-BCB9-B2C678D4DAC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7068B98-210B-4C10-9BC4-A20E6FECA89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84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2" y="1788454"/>
            <a:ext cx="9865894" cy="2098226"/>
          </a:xfrm>
        </p:spPr>
        <p:txBody>
          <a:bodyPr/>
          <a:lstStyle/>
          <a:p>
            <a:r>
              <a:rPr lang="ru-RU" dirty="0" smtClean="0"/>
              <a:t>Промышленность Ленинграда: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абота в блокированном городе и эвакуация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7200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390749" y="3162673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Оп.4. Д.782. Л.10.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1227" y="6276975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Оп.4. Д.782. Л.14.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41934" y="5244847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Оп.4. Д.782. Л.13.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96" y="448000"/>
            <a:ext cx="3476686" cy="2714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13" y="1516393"/>
            <a:ext cx="4797666" cy="3706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8" y="3488704"/>
            <a:ext cx="3523421" cy="26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5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208" y="207709"/>
            <a:ext cx="9601200" cy="79078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Работа в блокадном городе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93466" y="5186562"/>
            <a:ext cx="26403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Письмо руководителей завода № 181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отдел торговли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Ленгорисполкома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выделении свечей для освещения производственных помещений 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ноября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Ф. 7082. Оп. 1. Д. 22. Л. 158.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7334" y="1880899"/>
            <a:ext cx="6390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ahnschrift Light SemiCondensed" panose="020B0502040204020203" pitchFamily="34" charset="0"/>
              </a:rPr>
              <a:t>«В Больших промерзших цехах слабые от голода люди вручную разбирали и собирали тяжелые металлические детали, узлы, моторы. Работали при свете факелов и «коптилок», время </a:t>
            </a:r>
            <a:r>
              <a:rPr lang="en-US" dirty="0" smtClean="0">
                <a:latin typeface="Bahnschrift Light SemiCondensed" panose="020B0502040204020203" pitchFamily="34" charset="0"/>
              </a:rPr>
              <a:t/>
            </a:r>
            <a:br>
              <a:rPr lang="en-US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от времени грея около слабого, дымного огня закоченевшие, негнущиеся пальцы. Ремонт, как правило, был срочным».</a:t>
            </a:r>
          </a:p>
          <a:p>
            <a:endParaRPr lang="ru-RU" dirty="0" smtClean="0">
              <a:latin typeface="Bahnschrift Light SemiCondensed" panose="020B0502040204020203" pitchFamily="34" charset="0"/>
            </a:endParaRPr>
          </a:p>
          <a:p>
            <a:r>
              <a:rPr lang="ru-RU" dirty="0" smtClean="0">
                <a:latin typeface="Bahnschrift Light SemiCondensed" panose="020B0502040204020203" pitchFamily="34" charset="0"/>
              </a:rPr>
              <a:t>Из книги А.Р</a:t>
            </a:r>
            <a:r>
              <a:rPr lang="ru-RU" dirty="0">
                <a:latin typeface="Bahnschrift Light SemiCondensed" panose="020B0502040204020203" pitchFamily="34" charset="0"/>
              </a:rPr>
              <a:t>. </a:t>
            </a:r>
            <a:r>
              <a:rPr lang="ru-RU" dirty="0" smtClean="0">
                <a:latin typeface="Bahnschrift Light SemiCondensed" panose="020B0502040204020203" pitchFamily="34" charset="0"/>
              </a:rPr>
              <a:t>Дзенискевича «Накануне и в дни испытаний: Ленинградские рабочие в 1938-1945 гг. Л., 1990».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885032"/>
            <a:ext cx="3578607" cy="5471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945">
            <a:off x="3749743" y="1104763"/>
            <a:ext cx="573024" cy="1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6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371599" y="5970865"/>
            <a:ext cx="96773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Письмо уполномоченного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артиллерийского управления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Наркомава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Военно-морского флота в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Ленинграде директору завода «Большевик» о халатном ремонте артиллерийских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орудий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31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декабря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 г.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Ф.1275. Оп.11. Д.319. Лл.8-10.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51724"/>
            <a:ext cx="3212968" cy="5261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63" y="685800"/>
            <a:ext cx="3200566" cy="5227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685800"/>
            <a:ext cx="3190874" cy="52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5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119928" y="5686657"/>
            <a:ext cx="561702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Письмо директора завода «Большевик» с обоснованием выделения дополнительных продовольственных пайков для распределения истощенным квалифицированным рабочим в целях сохранения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производства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Не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позже 19 февраля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1942 г.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Ф.1275.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11. Д.139.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29,30.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71597" y="5849470"/>
            <a:ext cx="21012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Рабочая карточка на хлеб.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Ф.8134.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Оп.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3. Д.334. Л. 78.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12" y="702006"/>
            <a:ext cx="3300730" cy="4984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42" y="671555"/>
            <a:ext cx="3276002" cy="49748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98" y="538223"/>
            <a:ext cx="1417599" cy="51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63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95492"/>
            <a:ext cx="3081130" cy="5002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Разрушения заводов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77086" y="5557282"/>
            <a:ext cx="902593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Сводка о поражениях на Кировском заводе в результате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авианалетов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10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сентября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ЦГА 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27. Д.190.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1-3.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86" y="808222"/>
            <a:ext cx="2994939" cy="4611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33" y="789045"/>
            <a:ext cx="3052080" cy="4630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13" y="808222"/>
            <a:ext cx="3051349" cy="46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7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26525" y="5189623"/>
            <a:ext cx="87418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Акт о разрушениях на заводе  им. Свердлова </a:t>
            </a:r>
            <a:r>
              <a:rPr lang="en-US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en-US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сентября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1943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 1862.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12. Д.11.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1, 1об., 2.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19" y="685800"/>
            <a:ext cx="2934863" cy="4478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2" y="685800"/>
            <a:ext cx="5843118" cy="44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1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99681" y="4647327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08602" y="6202508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5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4071" y="237201"/>
            <a:ext cx="476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Фотоальбом </a:t>
            </a:r>
            <a:r>
              <a:rPr lang="ru-RU" sz="2400" b="1" dirty="0" smtClean="0"/>
              <a:t>цехов </a:t>
            </a:r>
            <a:r>
              <a:rPr lang="ru-RU" sz="2400" b="1" dirty="0"/>
              <a:t>Кировского </a:t>
            </a:r>
            <a:r>
              <a:rPr lang="ru-RU" sz="2400" b="1" dirty="0" smtClean="0"/>
              <a:t>завода,</a:t>
            </a:r>
            <a:r>
              <a:rPr lang="ru-RU" sz="2000" b="1" dirty="0"/>
              <a:t> </a:t>
            </a:r>
            <a:r>
              <a:rPr lang="ru-RU" sz="2400" b="1" dirty="0"/>
              <a:t>пострадавших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период блокады Ленинграда </a:t>
            </a:r>
            <a:endParaRPr lang="ru-RU" sz="24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01766"/>
            <a:ext cx="5639913" cy="3932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0" y="2726261"/>
            <a:ext cx="4968836" cy="34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64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951788" y="6315074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7.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97203" y="4158035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8.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00" y="719108"/>
            <a:ext cx="5181200" cy="3565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45" y="2502050"/>
            <a:ext cx="5433404" cy="38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81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778355" y="6202508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10.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60342" y="4098795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28. Д.31. Л. 13.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712593"/>
            <a:ext cx="5037617" cy="348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8053"/>
            <a:ext cx="4946492" cy="33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339" y="198780"/>
            <a:ext cx="4045226" cy="6361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Снабжение Ленинграда с «Большой земли»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864698"/>
            <a:ext cx="57970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Доклад о работе водной трассы через Ладожское озеро в навигацию 1942 года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ЦГАИПД СПб. Ф.24. Оп.2б. Д.1336. Л.36, 41.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3303" y="2256182"/>
            <a:ext cx="39657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ahnschrift Light SemiCondensed" panose="020B0502040204020203" pitchFamily="34" charset="0"/>
              </a:rPr>
              <a:t>С открытием навигации по Ладожскому озеру весной 1942 г. эвакуация промышленных предприятий продолжилась. С «Большой земли» оставшиеся в городе ленинградские заводы получали необходимое топливо и сырье для производства военной продукции.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70" y="301088"/>
            <a:ext cx="2619444" cy="3741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30" y="1876702"/>
            <a:ext cx="5688996" cy="39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8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60859" y="325471"/>
            <a:ext cx="657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Индустрия Ленинграда накануне войны</a:t>
            </a:r>
            <a:endParaRPr lang="ru-RU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29" name="Объект 2"/>
          <p:cNvSpPr>
            <a:spLocks noGrp="1"/>
          </p:cNvSpPr>
          <p:nvPr>
            <p:ph idx="1"/>
          </p:nvPr>
        </p:nvSpPr>
        <p:spPr>
          <a:xfrm>
            <a:off x="1371599" y="1565835"/>
            <a:ext cx="4901013" cy="37338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Bahnschrift Light SemiCondensed" panose="020B0502040204020203" pitchFamily="34" charset="0"/>
              </a:rPr>
              <a:t>Накануне войны Ленинград являлся </a:t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одним </a:t>
            </a:r>
            <a:r>
              <a:rPr lang="ru-RU" dirty="0">
                <a:latin typeface="Bahnschrift Light SemiCondensed" panose="020B0502040204020203" pitchFamily="34" charset="0"/>
              </a:rPr>
              <a:t>из </a:t>
            </a:r>
            <a:r>
              <a:rPr lang="ru-RU" dirty="0" smtClean="0">
                <a:latin typeface="Bahnschrift Light SemiCondensed" panose="020B0502040204020203" pitchFamily="34" charset="0"/>
              </a:rPr>
              <a:t>крупнейших индустриальных центров СССР. Его предприятия вырабатывали трактора и промышленные станки, паровозы и вагоны для народного хозяйства. Город на Неве производил также большую часть военной продукции для РККА. </a:t>
            </a:r>
          </a:p>
          <a:p>
            <a:pPr marL="0" indent="0" algn="just">
              <a:buNone/>
            </a:pPr>
            <a:r>
              <a:rPr lang="ru-RU" dirty="0" smtClean="0">
                <a:latin typeface="Bahnschrift Light SemiCondensed" panose="020B0502040204020203" pitchFamily="34" charset="0"/>
              </a:rPr>
              <a:t>В целом, к началу 1941 г. </a:t>
            </a:r>
            <a:r>
              <a:rPr lang="en-US" dirty="0" smtClean="0">
                <a:latin typeface="Bahnschrift Light SemiCondensed" panose="020B0502040204020203" pitchFamily="34" charset="0"/>
              </a:rPr>
              <a:t/>
            </a:r>
            <a:br>
              <a:rPr lang="en-US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в Ленинграде насчитывалось более 600 тыс. рабочих крупной промышленности. Среди ленинградских предприятий выделялись заводы-гиганты: «Большевик» (№ 232), Кировский, Ижорский, Металлический </a:t>
            </a:r>
            <a:r>
              <a:rPr lang="en-US" dirty="0" smtClean="0">
                <a:latin typeface="Bahnschrift Light SemiCondensed" panose="020B0502040204020203" pitchFamily="34" charset="0"/>
              </a:rPr>
              <a:t/>
            </a:r>
            <a:br>
              <a:rPr lang="en-US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им. Сталина (№ 371), Невский им. Ленина</a:t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и многие другие.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84" y="1565835"/>
            <a:ext cx="4640400" cy="35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5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680" y="27762"/>
            <a:ext cx="4749337" cy="45925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Героизм рабочих, работниц, детей</a:t>
            </a: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48325" y="4125570"/>
            <a:ext cx="9512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4. Д.782. </a:t>
            </a:r>
          </a:p>
          <a:p>
            <a:pPr algn="ctr"/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1-1об.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526" y="5594170"/>
            <a:ext cx="8924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13 февраля 1942 г. Президиум Верховного Совета СССР принял Указ «О мобилизации на период военного времени трудоспособного городского населения для работы на производстве и строительстве». </a:t>
            </a: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Мобилизации подлежали все неработающие мужчины от 16 до 55 лет </a:t>
            </a:r>
            <a:r>
              <a:rPr lang="en-US" sz="1600" dirty="0" smtClean="0">
                <a:latin typeface="Bahnschrift Light SemiCondensed" panose="020B0502040204020203" pitchFamily="34" charset="0"/>
              </a:rPr>
              <a:t/>
            </a:r>
            <a:br>
              <a:rPr lang="en-US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и женщины от 16 до 45.</a:t>
            </a:r>
            <a:endParaRPr lang="ru-RU" sz="1400" dirty="0">
              <a:latin typeface="Bahnschrift Light SemiCondensed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96448" y="5618364"/>
            <a:ext cx="17109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4. Д.782.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2-2об.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1" y="1924068"/>
            <a:ext cx="4833834" cy="3305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56" y="685800"/>
            <a:ext cx="4643319" cy="3307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06" y="2284083"/>
            <a:ext cx="4712285" cy="3297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74" y="688266"/>
            <a:ext cx="4610100" cy="32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764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31492" y="3746721"/>
            <a:ext cx="22080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Наградная грамота завкома Кировского завода за высокий урожай с огородов в 1943 г.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Ф.1788.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34. Д.21. </a:t>
            </a:r>
          </a:p>
          <a:p>
            <a:pPr algn="ctr"/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1,2.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67601" y="5069860"/>
            <a:ext cx="31495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Комсомолка Зоя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Шарыгина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, удостоенная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вымпела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комитета ВЛКСМ в социалистическом соревновании к 25-й годовщине ВЛКСМ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за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выполнение на трех станках - фрезерном, револьверном и строгальном - июньской программы на 10 дней раньше срока, за работой у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станка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22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июня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1943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СПб. Ар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29141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84" y="2171700"/>
            <a:ext cx="2961863" cy="4272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6" y="72342"/>
            <a:ext cx="2621107" cy="3614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99847"/>
            <a:ext cx="3149549" cy="477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20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354580" y="6265907"/>
            <a:ext cx="3188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 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7. Д.13. Л.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48072" y="6265907"/>
            <a:ext cx="3188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 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2.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8824" y="188606"/>
            <a:ext cx="940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Альбом передовиков завода № </a:t>
            </a:r>
            <a:r>
              <a:rPr lang="ru-RU" sz="2400" b="1" dirty="0" smtClean="0"/>
              <a:t>349 </a:t>
            </a:r>
            <a:br>
              <a:rPr lang="ru-RU" sz="2400" b="1" dirty="0" smtClean="0"/>
            </a:br>
            <a:r>
              <a:rPr lang="ru-RU" sz="2400" b="1" dirty="0" smtClean="0"/>
              <a:t>(Ленинградское оптико-механическое объединение)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" y="1345441"/>
            <a:ext cx="3188520" cy="4919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2" y="1345441"/>
            <a:ext cx="3188520" cy="49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2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544263" y="6202508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6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74621" y="6199930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10.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5" y="685800"/>
            <a:ext cx="3600000" cy="5491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33" y="685800"/>
            <a:ext cx="3600000" cy="5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558995" y="6383487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17.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59767" y="6383487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19.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07" y="685800"/>
            <a:ext cx="3600000" cy="5674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79" y="685800"/>
            <a:ext cx="3600000" cy="56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9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702206" y="6467426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20.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35193" y="6489807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21.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35" y="685800"/>
            <a:ext cx="3575765" cy="5699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710453"/>
            <a:ext cx="3582163" cy="56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5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586204" y="6467426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25.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02206" y="6467426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Д.13. Л. 22.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18" y="717662"/>
            <a:ext cx="3603510" cy="5749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84" y="685799"/>
            <a:ext cx="3622731" cy="57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936236" y="5867400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7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Д.23. Л. 4.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4332649"/>
            <a:ext cx="5791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После массовой мобилизации мужчин на фронт и эвакуации наиболее квалифицированных промышленных кадров </a:t>
            </a:r>
            <a:r>
              <a:rPr lang="en-US" sz="1600" dirty="0" smtClean="0">
                <a:latin typeface="Bahnschrift Light SemiCondensed" panose="020B0502040204020203" pitchFamily="34" charset="0"/>
              </a:rPr>
              <a:t/>
            </a:r>
            <a:br>
              <a:rPr lang="en-US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во внутренние районы СССР к концу 1942 г. женщины составляли уже 79,9% рабочего населения Ленинграда. </a:t>
            </a:r>
            <a:br>
              <a:rPr lang="ru-RU" sz="1600" dirty="0" smtClean="0">
                <a:latin typeface="Bahnschrift Light SemiCondensed" panose="020B0502040204020203" pitchFamily="34" charset="0"/>
              </a:rPr>
            </a:br>
            <a:endParaRPr lang="ru-RU" sz="1600" dirty="0" smtClean="0">
              <a:latin typeface="Bahnschrift Light SemiCondense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В феврале 1943 г. их удельный вес возрос до 83,7%. Наибольшая доля женского труда пришлась на середину </a:t>
            </a:r>
            <a:br>
              <a:rPr lang="ru-RU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и конец 1943 г., когда нехватка рабочих рук была особенно острой.</a:t>
            </a:r>
            <a:endParaRPr lang="ru-RU" sz="16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4891"/>
            <a:ext cx="4739815" cy="3604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73" y="434891"/>
            <a:ext cx="3599727" cy="53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8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863827" y="5926604"/>
            <a:ext cx="292667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Списки отличившихся работниц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завода № 349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Не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ранее 8 марта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1943 г.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 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7. Д.23.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10-12.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16" y="838564"/>
            <a:ext cx="3237133" cy="5058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14" y="850551"/>
            <a:ext cx="3120475" cy="5024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89" y="769114"/>
            <a:ext cx="3200965" cy="51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9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 flipV="1">
            <a:off x="2849814" y="5933557"/>
            <a:ext cx="41692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Отчет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делегации завода № 349 о посещении подшефного госпиталя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при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больнице им. Мечникова 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8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ноября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1942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7. Д.14. </a:t>
            </a:r>
            <a:r>
              <a:rPr lang="ru-RU" sz="105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Лл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20-20об.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12167" y="2553731"/>
            <a:ext cx="350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Заводы брали шефство над школами, яслями, госпиталями, совхозами.</a:t>
            </a:r>
          </a:p>
          <a:p>
            <a:pPr algn="just"/>
            <a:endParaRPr lang="ru-RU" sz="1600" dirty="0" smtClean="0">
              <a:latin typeface="Bahnschrift Light SemiCondense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Ленинградцы находили возможность преодолевать трагедию войны, помогая друг другу.</a:t>
            </a:r>
            <a:endParaRPr lang="ru-RU" sz="1400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Заголовок 2"/>
          <p:cNvSpPr>
            <a:spLocks noGrp="1"/>
          </p:cNvSpPr>
          <p:nvPr>
            <p:ph type="title"/>
          </p:nvPr>
        </p:nvSpPr>
        <p:spPr>
          <a:xfrm>
            <a:off x="1356691" y="68625"/>
            <a:ext cx="6772729" cy="57459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Шефство заводов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21" y="710453"/>
            <a:ext cx="3441208" cy="5256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29" y="643222"/>
            <a:ext cx="3443594" cy="52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4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6905625" y="5867400"/>
            <a:ext cx="34670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Суточный график выпуска Кировским заводом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танков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«КВ» на июль 1941 г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. 1788. Оп. 27. Д. 153. Л. 120.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60860" y="325471"/>
            <a:ext cx="461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Начало войны</a:t>
            </a:r>
            <a:endParaRPr lang="ru-RU" sz="20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920750"/>
            <a:ext cx="472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ahnschrift Light SemiCondensed" panose="020B0502040204020203" pitchFamily="34" charset="0"/>
              </a:rPr>
              <a:t>С первых дней войны началась мобилизация рабочих на фронт и подготовка к эвакуации предприятий</a:t>
            </a:r>
            <a:r>
              <a:rPr lang="ru-RU" dirty="0" smtClean="0">
                <a:latin typeface="Bahnschrift Light SemiCondensed" panose="020B0502040204020203" pitchFamily="34" charset="0"/>
              </a:rPr>
              <a:t>. Военные предприятия нарастили выпуск продукции для Красной армии.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1697" y="5578859"/>
            <a:ext cx="30956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Эстонские бойцы на проспекте 25-го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Октября</a:t>
            </a:r>
          </a:p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Август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 г.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СПб  Ар 7355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90" y="2671693"/>
            <a:ext cx="4369418" cy="2907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04" y="572811"/>
            <a:ext cx="3448339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323">
            <a:off x="9432992" y="834008"/>
            <a:ext cx="573024" cy="1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1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48253" y="5711011"/>
            <a:ext cx="376101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Письмо рабочим-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сталинградцам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от коллектива завода № 349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по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случаю побед РККА в сражениях Сталинградской битвы 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22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октября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1942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Ф.2187.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7. Д.14. Л. 3.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51309" y="4681011"/>
            <a:ext cx="543003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Бригада сборщиц Н-ского завода Чулковой П.П. за работой 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Декабрь 1942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СПб.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Ар 22401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33" y="233827"/>
            <a:ext cx="3545852" cy="5477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12" y="946862"/>
            <a:ext cx="5582428" cy="37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11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4938" y="543470"/>
            <a:ext cx="5187703" cy="29688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Bahnschrift Light SemiCondensed" panose="020B0502040204020203" pitchFamily="34" charset="0"/>
              </a:rPr>
              <a:t>К концу 1943 г. в осажденном городе полностью или частично действовали 186 промышленных предприятий. </a:t>
            </a:r>
          </a:p>
          <a:p>
            <a:pPr marL="0" indent="0" algn="just">
              <a:buNone/>
            </a:pPr>
            <a:r>
              <a:rPr lang="ru-RU" sz="1800" dirty="0" smtClean="0">
                <a:latin typeface="Bahnschrift Light SemiCondensed" panose="020B0502040204020203" pitchFamily="34" charset="0"/>
              </a:rPr>
              <a:t>Несмотря на многочисленные трудности по сравнению с 1942 г. производительность выросла на 60%.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pic>
        <p:nvPicPr>
          <p:cNvPr id="2050" name="Picture 2" descr="C:\Users\Sapronov_IM\Documents\Работа\Выставки\2020. Промышленность. Работа в блокадном Ленинграде\MObLeng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17" y="486888"/>
            <a:ext cx="2422566" cy="278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6377" y="3662236"/>
            <a:ext cx="5082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ahnschrift Light SemiCondensed" panose="020B0502040204020203" pitchFamily="34" charset="0"/>
              </a:rPr>
              <a:t>Прорыв блокады Ленинграда позволил нарастить промышленное производство для военных нужд. </a:t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На </a:t>
            </a:r>
            <a:r>
              <a:rPr lang="ru-RU" dirty="0">
                <a:latin typeface="Bahnschrift Light SemiCondensed" panose="020B0502040204020203" pitchFamily="34" charset="0"/>
              </a:rPr>
              <a:t>торжественном собрании в </a:t>
            </a:r>
            <a:r>
              <a:rPr lang="ru-RU" dirty="0" smtClean="0">
                <a:latin typeface="Bahnschrift Light SemiCondensed" panose="020B0502040204020203" pitchFamily="34" charset="0"/>
              </a:rPr>
              <a:t>Смольном </a:t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3 </a:t>
            </a:r>
            <a:r>
              <a:rPr lang="ru-RU" dirty="0">
                <a:latin typeface="Bahnschrift Light SemiCondensed" panose="020B0502040204020203" pitchFamily="34" charset="0"/>
              </a:rPr>
              <a:t>июня 1943 года </a:t>
            </a:r>
            <a:r>
              <a:rPr lang="ru-RU" dirty="0" smtClean="0">
                <a:latin typeface="Bahnschrift Light SemiCondensed" panose="020B0502040204020203" pitchFamily="34" charset="0"/>
              </a:rPr>
              <a:t>состоялось первое </a:t>
            </a:r>
            <a:r>
              <a:rPr lang="ru-RU" dirty="0">
                <a:latin typeface="Bahnschrift Light SemiCondensed" panose="020B0502040204020203" pitchFamily="34" charset="0"/>
              </a:rPr>
              <a:t>награждение </a:t>
            </a:r>
            <a:r>
              <a:rPr lang="ru-RU" dirty="0" smtClean="0">
                <a:latin typeface="Bahnschrift Light SemiCondensed" panose="020B0502040204020203" pitchFamily="34" charset="0"/>
              </a:rPr>
              <a:t>медалью «За оборону Ленинграда». Ее получат сотни тысяч ленинградских рабочих.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96" y="2525002"/>
            <a:ext cx="4614586" cy="34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537" y="468471"/>
            <a:ext cx="2899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ahnschrift Light SemiCondensed" panose="020B0502040204020203" pitchFamily="34" charset="0"/>
              </a:rPr>
              <a:t>После прорыва блокады Ленинграда началось постепенное восстановление города. Руководство города на Неве стало строить планы послевоенного развития ленинградской индустрии.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57883" y="5233763"/>
            <a:ext cx="3904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Отливка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восьмитонного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конуса рабочего колеса турбины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для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Волховской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ГЭС на Металлическом заводе № 371 имени Сталина 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30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апреля 1944 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г.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СПб.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Ар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20332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3199" y="3560701"/>
            <a:ext cx="696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ahnschrift Light SemiCondensed" panose="020B0502040204020203" pitchFamily="34" charset="0"/>
              </a:rPr>
              <a:t>29 марта 1944 г. </a:t>
            </a:r>
            <a:r>
              <a:rPr lang="ru-RU" dirty="0" smtClean="0">
                <a:latin typeface="Bahnschrift Light SemiCondensed" panose="020B0502040204020203" pitchFamily="34" charset="0"/>
              </a:rPr>
              <a:t>Государственный комитет обороны (ГКО) </a:t>
            </a:r>
            <a:r>
              <a:rPr lang="ru-RU" dirty="0">
                <a:latin typeface="Bahnschrift Light SemiCondensed" panose="020B0502040204020203" pitchFamily="34" charset="0"/>
              </a:rPr>
              <a:t>принял постановление «О первоначальных мероприятиях по восстановлению промышленности и городского хозяйства Ленинграда в 1944 г.». </a:t>
            </a:r>
            <a:r>
              <a:rPr lang="ru-RU" dirty="0" smtClean="0">
                <a:latin typeface="Bahnschrift Light SemiCondensed" panose="020B0502040204020203" pitchFamily="34" charset="0"/>
              </a:rPr>
              <a:t>Учитывая </a:t>
            </a:r>
            <a:r>
              <a:rPr lang="ru-RU" dirty="0">
                <a:latin typeface="Bahnschrift Light SemiCondensed" panose="020B0502040204020203" pitchFamily="34" charset="0"/>
              </a:rPr>
              <a:t>тяжелое положение с </a:t>
            </a:r>
            <a:r>
              <a:rPr lang="ru-RU" dirty="0" smtClean="0">
                <a:latin typeface="Bahnschrift Light SemiCondensed" panose="020B0502040204020203" pitchFamily="34" charset="0"/>
              </a:rPr>
              <a:t>кадрами, </a:t>
            </a:r>
            <a:r>
              <a:rPr lang="ru-RU" dirty="0">
                <a:latin typeface="Bahnschrift Light SemiCondensed" panose="020B0502040204020203" pitchFamily="34" charset="0"/>
              </a:rPr>
              <a:t>ГКО разрешил открыть город </a:t>
            </a:r>
            <a:r>
              <a:rPr lang="ru-RU" dirty="0" smtClean="0">
                <a:latin typeface="Bahnschrift Light SemiCondensed" panose="020B0502040204020203" pitchFamily="34" charset="0"/>
              </a:rPr>
              <a:t/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для </a:t>
            </a:r>
            <a:r>
              <a:rPr lang="ru-RU" dirty="0">
                <a:latin typeface="Bahnschrift Light SemiCondensed" panose="020B0502040204020203" pitchFamily="34" charset="0"/>
              </a:rPr>
              <a:t>ввоза </a:t>
            </a:r>
            <a:r>
              <a:rPr lang="ru-RU" dirty="0" smtClean="0">
                <a:latin typeface="Bahnschrift Light SemiCondensed" panose="020B0502040204020203" pitchFamily="34" charset="0"/>
              </a:rPr>
              <a:t>30 тыс. </a:t>
            </a:r>
            <a:r>
              <a:rPr lang="ru-RU" dirty="0">
                <a:latin typeface="Bahnschrift Light SemiCondensed" panose="020B0502040204020203" pitchFamily="34" charset="0"/>
              </a:rPr>
              <a:t>наемных рабочих и произвести набор </a:t>
            </a:r>
            <a:r>
              <a:rPr lang="ru-RU" dirty="0" smtClean="0">
                <a:latin typeface="Bahnschrift Light SemiCondensed" panose="020B0502040204020203" pitchFamily="34" charset="0"/>
              </a:rPr>
              <a:t/>
            </a:r>
            <a:br>
              <a:rPr lang="ru-RU" dirty="0" smtClean="0">
                <a:latin typeface="Bahnschrift Light SemiCondensed" panose="020B0502040204020203" pitchFamily="34" charset="0"/>
              </a:rPr>
            </a:br>
            <a:r>
              <a:rPr lang="ru-RU" dirty="0" smtClean="0">
                <a:latin typeface="Bahnschrift Light SemiCondensed" panose="020B0502040204020203" pitchFamily="34" charset="0"/>
              </a:rPr>
              <a:t>18 </a:t>
            </a:r>
            <a:r>
              <a:rPr lang="ru-RU" dirty="0">
                <a:latin typeface="Bahnschrift Light SemiCondensed" panose="020B0502040204020203" pitchFamily="34" charset="0"/>
              </a:rPr>
              <a:t>тыс. учащихся в  ремесленные училища и ФЗО. Промышленность Ленинграда вступила в новую </a:t>
            </a:r>
            <a:r>
              <a:rPr lang="ru-RU" dirty="0" smtClean="0">
                <a:latin typeface="Bahnschrift Light SemiCondensed" panose="020B0502040204020203" pitchFamily="34" charset="0"/>
              </a:rPr>
              <a:t>фазу – полного восстановления производства для нужд мирной жизни.</a:t>
            </a:r>
            <a:endParaRPr lang="ru-RU" dirty="0">
              <a:latin typeface="Bahnschrift Light SemiCondensed" panose="020B0502040204020203" pitchFamily="34" charset="0"/>
            </a:endParaRPr>
          </a:p>
          <a:p>
            <a:pPr algn="just"/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9" y="468470"/>
            <a:ext cx="4370069" cy="2925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9" y="468470"/>
            <a:ext cx="3172791" cy="47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71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2700" y="4381500"/>
            <a:ext cx="4610100" cy="3581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Электронную выставку документов подготовил </a:t>
            </a: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гл</a:t>
            </a: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. архивист ЦГА СПб И.М. Сапронов </a:t>
            </a: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при </a:t>
            </a: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участии </a:t>
            </a: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архивиста 2 категории П.В. </a:t>
            </a: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Легкой.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Для выставки использовались материалы </a:t>
            </a: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ЦГА </a:t>
            </a:r>
            <a:r>
              <a:rPr lang="ru-RU" sz="18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СПб, ЦГАКФФД СПб и ЦГАИПД СПб.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68" y="0"/>
            <a:ext cx="3513463" cy="2582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1212" y="2816180"/>
            <a:ext cx="8029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ПРОМЫШЛЕННОСТЬ ЛЕНИНГРАДА</a:t>
            </a:r>
            <a:r>
              <a:rPr lang="ru-RU" sz="3200" dirty="0" smtClean="0"/>
              <a:t>: </a:t>
            </a:r>
            <a:br>
              <a:rPr lang="ru-RU" sz="3200" dirty="0" smtClean="0"/>
            </a:br>
            <a:r>
              <a:rPr lang="ru-RU" sz="2400" dirty="0" smtClean="0"/>
              <a:t>работа в блокированном городе </a:t>
            </a:r>
            <a:r>
              <a:rPr lang="ru-RU" sz="2400" smtClean="0"/>
              <a:t>и эвакуация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67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040122" y="932597"/>
            <a:ext cx="5324210" cy="13883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Bahnschrift Light SemiCondensed" panose="020B0502040204020203" pitchFamily="34" charset="0"/>
              </a:rPr>
              <a:t>В ходе массовой мобилизации и эвакуации промышленности Ленинграда </a:t>
            </a:r>
            <a:r>
              <a:rPr lang="ru-RU" sz="1800" dirty="0">
                <a:latin typeface="Bahnschrift Light SemiCondensed" panose="020B0502040204020203" pitchFamily="34" charset="0"/>
              </a:rPr>
              <a:t>численность промышленных </a:t>
            </a:r>
            <a:r>
              <a:rPr lang="ru-RU" sz="1800" dirty="0" smtClean="0">
                <a:latin typeface="Bahnschrift Light SemiCondensed" panose="020B0502040204020203" pitchFamily="34" charset="0"/>
              </a:rPr>
              <a:t>рабочих сократилась на 70%. Места уходивших мужчин, занимали старики, женщины </a:t>
            </a:r>
            <a:r>
              <a:rPr lang="en-US" sz="1800" dirty="0" smtClean="0">
                <a:latin typeface="Bahnschrift Light SemiCondensed" panose="020B0502040204020203" pitchFamily="34" charset="0"/>
              </a:rPr>
              <a:t/>
            </a:r>
            <a:br>
              <a:rPr lang="en-US" sz="1800" dirty="0" smtClean="0">
                <a:latin typeface="Bahnschrift Light SemiCondensed" panose="020B0502040204020203" pitchFamily="34" charset="0"/>
              </a:rPr>
            </a:br>
            <a:r>
              <a:rPr lang="ru-RU" sz="1800" dirty="0" smtClean="0">
                <a:latin typeface="Bahnschrift Light SemiCondensed" panose="020B0502040204020203" pitchFamily="34" charset="0"/>
              </a:rPr>
              <a:t>и дети.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0" y="123707"/>
            <a:ext cx="532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Мобилизация ленинградских рабочих</a:t>
            </a:r>
            <a:endParaRPr lang="ru-RU" sz="2400" b="1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02170" y="4035583"/>
            <a:ext cx="49595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Токарь Н-ского завода Моисеенко Л.М., соревнующаяся со своим сменщиком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и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выполняющая дневное задание до 220 процентов, за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работой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Ар. 19714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42077" y="5616505"/>
            <a:ext cx="472030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Кузнец Кировского завода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И.Н.Бобин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беседует с товарищем по цеху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кузнецом </a:t>
            </a:r>
            <a:r>
              <a:rPr lang="ru-RU" sz="105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Т.А.Романовым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Июль 1941 г. </a:t>
            </a:r>
          </a:p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 Ар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20710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4332" y="4956166"/>
            <a:ext cx="5397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Только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с Кировского </a:t>
            </a:r>
            <a:r>
              <a:rPr lang="ru-RU" dirty="0" smtClean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завода из </a:t>
            </a:r>
            <a:r>
              <a:rPr lang="ru-RU" dirty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36,8 тыс</a:t>
            </a:r>
            <a:r>
              <a:rPr lang="ru-RU" dirty="0" smtClean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. работавших вглубь </a:t>
            </a:r>
            <a:r>
              <a:rPr lang="ru-RU" dirty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страны для налаживания военного </a:t>
            </a:r>
            <a:r>
              <a:rPr lang="ru-RU" dirty="0" smtClean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производства были направлены 17 </a:t>
            </a:r>
            <a:r>
              <a:rPr lang="ru-RU" dirty="0">
                <a:solidFill>
                  <a:schemeClr val="tx2"/>
                </a:solidFill>
                <a:latin typeface="Bahnschrift Light SemiCondensed" panose="020B0502040204020203" pitchFamily="34" charset="0"/>
              </a:rPr>
              <a:t>тыс. производственных рабочих.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08" y="2504023"/>
            <a:ext cx="4696792" cy="3052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64" y="608000"/>
            <a:ext cx="5265229" cy="34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77543" y="5251837"/>
            <a:ext cx="25054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Решение Ленинградского Горкома ВКП(б) о продлении рабочего дня на оборонных предприятиях города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22 июня 1941 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ЦГАИПД СПб.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Ф.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25.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Оп.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2а.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Д.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140.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Л.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10-10а.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1" y="353938"/>
            <a:ext cx="3861318" cy="5959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09" y="540656"/>
            <a:ext cx="3801633" cy="60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4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35856"/>
            <a:ext cx="4303643" cy="79078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Начало блокады Ленинграда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368151" y="4484343"/>
            <a:ext cx="3150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Список предприятий Ленинграда, перемещенных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/>
            </a:r>
            <a:b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из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южных районов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города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20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сентября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г.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 7384. Оп. 36. Д.63 Л.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7а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8406" y="763730"/>
            <a:ext cx="499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ahnschrift Light SemiCondensed" panose="020B0502040204020203" pitchFamily="34" charset="0"/>
              </a:rPr>
              <a:t>Начавшаяся с 8 сентября 1941 г. блокада Ленинграда превратила в крепости заводы южных районов города. Часть производства переносилась в северные районы Ленинграда. Из рабочих создавались отряды ополчения и рабочие батальоны.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42894" y="5936781"/>
            <a:ext cx="4578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Строевые занятия рабочего батальона Н-ского завода Выборгского района (панорама из 2-х снимков)</a:t>
            </a:r>
            <a:endParaRPr lang="ru-RU" sz="1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20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сентября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1941 г. Фрагмент.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ЦГАКФФД 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Ар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3344б.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34" y="926639"/>
            <a:ext cx="4757209" cy="3553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06" y="2599095"/>
            <a:ext cx="5074094" cy="33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74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32176" y="3750971"/>
            <a:ext cx="372427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Препроводительная записка к  справке о заводах, эвакуированных из Петроградского района Ленинграда 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Ф.330.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1. Д.3. Л. 17.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2176" y="4328051"/>
            <a:ext cx="5315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«Мы были готовы к тому, чтобы воевать, и отправили с завода всех не способных принять участие в защите своего завода – женщин, больных, стариков. На заводе остались здоровые мужчины. Завод представлял собой воинскую часть, во главе которой стоял директор. У нас были патрули, на вышке дежурили бойцы МПВО».</a:t>
            </a: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Директор Кировского завода в 1941 г.  Г.М. Нестеров.</a:t>
            </a:r>
            <a:endParaRPr lang="ru-RU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06356" y="5860991"/>
            <a:ext cx="341487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Сведения об эвакуированных из Петроградского района Ленинграда заводах</a:t>
            </a:r>
          </a:p>
          <a:p>
            <a:pPr algn="ctr"/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СПб. Ф.330.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1. Д.3. Л. 18.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76" y="405114"/>
            <a:ext cx="3923835" cy="3345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55" y="357934"/>
            <a:ext cx="3515973" cy="54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6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371600" y="135856"/>
            <a:ext cx="9601200" cy="79078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Личные карточки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170988" y="5918233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Оп.4. Д.782. Л.3,4. 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94519" y="1393917"/>
            <a:ext cx="32986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Мобилизация в армию, </a:t>
            </a:r>
            <a:br>
              <a:rPr lang="ru-RU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в народное ополчение, </a:t>
            </a:r>
            <a:br>
              <a:rPr lang="ru-RU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эвакуация 133 крупнейших предприятий, страшные дни блокады с голодом и обстрелами города привели к резкому сокращению рабочего населения Ленинграда. </a:t>
            </a:r>
          </a:p>
          <a:p>
            <a:pPr algn="just"/>
            <a:endParaRPr lang="ru-RU" sz="1600" dirty="0">
              <a:latin typeface="Bahnschrift Light SemiCondense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Представляем личные карточки работников авиационного завода № 23, на базе которого после эвакуации в 1941 г. были созданы  ремонтные базы. Особый интерес представляют приписки к документам в правом нижнем углу карточек – они проливают свет на дальнейшую судьбу некоторых ленинградцев. </a:t>
            </a:r>
            <a:endParaRPr lang="ru-RU" sz="1400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78" y="2400300"/>
            <a:ext cx="4979243" cy="3460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8" y="690128"/>
            <a:ext cx="5079672" cy="37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930799" y="5356350"/>
            <a:ext cx="24784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ЦГА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СПб. Ф.1629. Оп</a:t>
            </a:r>
            <a:r>
              <a:rPr lang="ru-RU" sz="1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. </a:t>
            </a:r>
            <a:r>
              <a:rPr lang="ru-RU" sz="105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Light SemiCondensed" panose="020B0502040204020203" pitchFamily="34" charset="0"/>
              </a:rPr>
              <a:t>4. Д.782. Л. 6.</a:t>
            </a:r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0371" y="1366595"/>
            <a:ext cx="42851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В ходе эвакуации из Ленинграда, производившейся в чрезвычайно сложных условиях, многие люди «терялись». Сегодня ведется кропотливая работа архивистов </a:t>
            </a:r>
            <a:r>
              <a:rPr lang="en-US" sz="1600" dirty="0" smtClean="0">
                <a:latin typeface="Bahnschrift Light SemiCondensed" panose="020B0502040204020203" pitchFamily="34" charset="0"/>
              </a:rPr>
              <a:t/>
            </a:r>
            <a:br>
              <a:rPr lang="en-US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по выяснению судеб тысяч ленинградцев, отправленных из города на Неве в </a:t>
            </a:r>
            <a:r>
              <a:rPr lang="ru-RU" sz="1600" dirty="0">
                <a:latin typeface="Bahnschrift Light SemiCondensed" panose="020B0502040204020203" pitchFamily="34" charset="0"/>
              </a:rPr>
              <a:t>в</a:t>
            </a:r>
            <a:r>
              <a:rPr lang="ru-RU" sz="1600" dirty="0" smtClean="0">
                <a:latin typeface="Bahnschrift Light SemiCondensed" panose="020B0502040204020203" pitchFamily="34" charset="0"/>
              </a:rPr>
              <a:t>осточные </a:t>
            </a:r>
            <a:r>
              <a:rPr lang="en-US" sz="1600" dirty="0" smtClean="0">
                <a:latin typeface="Bahnschrift Light SemiCondensed" panose="020B0502040204020203" pitchFamily="34" charset="0"/>
              </a:rPr>
              <a:t/>
            </a:r>
            <a:br>
              <a:rPr lang="en-US" sz="1600" dirty="0" smtClean="0">
                <a:latin typeface="Bahnschrift Light SemiCondensed" panose="020B0502040204020203" pitchFamily="34" charset="0"/>
              </a:rPr>
            </a:br>
            <a:r>
              <a:rPr lang="ru-RU" sz="1600" dirty="0" smtClean="0">
                <a:latin typeface="Bahnschrift Light SemiCondensed" panose="020B0502040204020203" pitchFamily="34" charset="0"/>
              </a:rPr>
              <a:t>и южные районы СССР.</a:t>
            </a:r>
          </a:p>
          <a:p>
            <a:pPr algn="just"/>
            <a:endParaRPr lang="ru-RU" sz="1600" dirty="0" smtClean="0">
              <a:latin typeface="Bahnschrift Light SemiCondense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Light SemiCondensed" panose="020B0502040204020203" pitchFamily="34" charset="0"/>
              </a:rPr>
              <a:t>Проведенный 15 декабря 1942 г. единовременный учет трудящихся заводов и строительных учреждений показал, что численность </a:t>
            </a:r>
            <a:r>
              <a:rPr lang="ru-RU" sz="1600" dirty="0">
                <a:latin typeface="Bahnschrift Light SemiCondensed" panose="020B0502040204020203" pitchFamily="34" charset="0"/>
              </a:rPr>
              <a:t>производственных </a:t>
            </a:r>
            <a:r>
              <a:rPr lang="ru-RU" sz="1600" dirty="0" smtClean="0">
                <a:latin typeface="Bahnschrift Light SemiCondensed" panose="020B0502040204020203" pitchFamily="34" charset="0"/>
              </a:rPr>
              <a:t>рабочих в Ленинграде составила всего 100 тыс. человек. </a:t>
            </a:r>
            <a:endParaRPr lang="ru-RU" sz="1600" dirty="0">
              <a:latin typeface="Bahnschrift Light Semi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91" y="670050"/>
            <a:ext cx="620718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03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sx="1000" sy="1000" algn="ctr" rotWithShape="0">
            <a:srgbClr val="000000"/>
          </a:outerShdw>
        </a:effectLst>
      </a:spPr>
      <a:bodyPr wrap="square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dirty="0" smtClean="0">
            <a:solidFill>
              <a:schemeClr val="bg1">
                <a:lumMod val="95000"/>
                <a:alpha val="31000"/>
              </a:schemeClr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2055</TotalTime>
  <Words>2013</Words>
  <Application>Microsoft Office PowerPoint</Application>
  <PresentationFormat>Широкоэкранный</PresentationFormat>
  <Paragraphs>158</Paragraphs>
  <Slides>33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Bahnschrift Light SemiCondensed</vt:lpstr>
      <vt:lpstr>Calibri</vt:lpstr>
      <vt:lpstr>Franklin Gothic Book</vt:lpstr>
      <vt:lpstr>Crop</vt:lpstr>
      <vt:lpstr>Промышленность Ленинграда: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Начало блокады Ленинграда</vt:lpstr>
      <vt:lpstr>Презентация PowerPoint</vt:lpstr>
      <vt:lpstr>Личные карточки</vt:lpstr>
      <vt:lpstr>Презентация PowerPoint</vt:lpstr>
      <vt:lpstr>Презентация PowerPoint</vt:lpstr>
      <vt:lpstr>Работа в блокадном городе</vt:lpstr>
      <vt:lpstr>Презентация PowerPoint</vt:lpstr>
      <vt:lpstr>Презентация PowerPoint</vt:lpstr>
      <vt:lpstr>Разрушения заводов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Снабжение Ленинграда с «Большой земли»</vt:lpstr>
      <vt:lpstr>Героизм рабочих, работниц,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Шефство заводов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Промышленность Ленинграда:</dc:title>
  <dc:creator>Легкая Полина Владимировна</dc:creator>
  <cp:lastModifiedBy>Легкая Полина Владимировна</cp:lastModifiedBy>
  <cp:revision>129</cp:revision>
  <cp:lastPrinted>2020-07-28T13:57:42Z</cp:lastPrinted>
  <dcterms:created xsi:type="dcterms:W3CDTF">2020-06-04T09:42:59Z</dcterms:created>
  <dcterms:modified xsi:type="dcterms:W3CDTF">2021-02-16T08:54:12Z</dcterms:modified>
</cp:coreProperties>
</file>