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7" r:id="rId16"/>
    <p:sldId id="272" r:id="rId17"/>
    <p:sldId id="279" r:id="rId18"/>
    <p:sldId id="281" r:id="rId19"/>
    <p:sldId id="278" r:id="rId20"/>
    <p:sldId id="273" r:id="rId21"/>
    <p:sldId id="274" r:id="rId22"/>
    <p:sldId id="275" r:id="rId23"/>
    <p:sldId id="276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62FA-59DF-4BC4-8B97-08F28635F63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508A8-333A-4386-B950-224872FA3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508A8-333A-4386-B950-224872FA33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9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F35B30-BC13-4A1F-841F-BE5C27D929B5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0D3D4-F776-41B2-9FED-FCE35776623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14812"/>
            <a:ext cx="7203576" cy="23547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Сохранение архивных документов при чрезвычайных ситуациях 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203576" cy="1415008"/>
          </a:xfrm>
        </p:spPr>
        <p:txBody>
          <a:bodyPr/>
          <a:lstStyle/>
          <a:p>
            <a:r>
              <a:rPr lang="ru-RU" b="1" dirty="0"/>
              <a:t>О.С</a:t>
            </a:r>
            <a:r>
              <a:rPr lang="ru-RU" b="1" dirty="0" smtClean="0"/>
              <a:t>. Фролова</a:t>
            </a:r>
            <a:r>
              <a:rPr lang="ru-RU" b="1" dirty="0"/>
              <a:t>, Н.М. </a:t>
            </a:r>
            <a:r>
              <a:rPr lang="ru-RU" b="1" dirty="0" err="1"/>
              <a:t>Грефнер</a:t>
            </a:r>
            <a:endParaRPr lang="ru-RU" b="1" dirty="0" smtClean="0"/>
          </a:p>
          <a:p>
            <a:r>
              <a:rPr lang="ru-RU" b="1" dirty="0" smtClean="0"/>
              <a:t>Идея: В.И. Иванов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87040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8" y="836712"/>
            <a:ext cx="8029522" cy="1714202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Материалы </a:t>
            </a:r>
            <a:b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для ликвидации чрезвычайной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20804"/>
            <a:ext cx="8640960" cy="4337196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Запас </a:t>
            </a:r>
            <a:r>
              <a:rPr lang="ru-RU" sz="1900" dirty="0" err="1">
                <a:latin typeface="Sylfaen" panose="010A0502050306030303" pitchFamily="18" charset="0"/>
              </a:rPr>
              <a:t>биоцида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Фильтровальная бумага.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Полиэтилен.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Марля.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Бумажные полотенца.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Крафт-бумага.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Толстые пластиковые листы.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Газеты.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Ветошь.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Ножницы.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Веревки.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Маркеры.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9917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64219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Материалы </a:t>
            </a:r>
            <a:b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для ликвидации чрезвычайной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4032448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Готовые </a:t>
            </a:r>
            <a:r>
              <a:rPr lang="ru-RU" sz="1900" dirty="0">
                <a:latin typeface="Sylfaen" panose="010A0502050306030303" pitchFamily="18" charset="0"/>
              </a:rPr>
              <a:t>бланки для записи.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Губки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Швабры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Ведра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Контейнеры </a:t>
            </a:r>
            <a:r>
              <a:rPr lang="ru-RU" sz="1900" dirty="0">
                <a:latin typeface="Sylfaen" panose="010A0502050306030303" pitchFamily="18" charset="0"/>
              </a:rPr>
              <a:t>для мусора.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Халаты </a:t>
            </a:r>
            <a:r>
              <a:rPr lang="ru-RU" sz="1900" dirty="0">
                <a:latin typeface="Sylfaen" panose="010A0502050306030303" pitchFamily="18" charset="0"/>
              </a:rPr>
              <a:t>разных размеров.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Перчатки </a:t>
            </a:r>
            <a:r>
              <a:rPr lang="ru-RU" sz="1900" dirty="0">
                <a:latin typeface="Sylfaen" panose="010A0502050306030303" pitchFamily="18" charset="0"/>
              </a:rPr>
              <a:t>разных размеров.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Резиновые </a:t>
            </a:r>
            <a:r>
              <a:rPr lang="ru-RU" sz="1900" dirty="0">
                <a:latin typeface="Sylfaen" panose="010A0502050306030303" pitchFamily="18" charset="0"/>
              </a:rPr>
              <a:t>сапоги разных размеров.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Передники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Защитные </a:t>
            </a:r>
            <a:r>
              <a:rPr lang="ru-RU" sz="1900" dirty="0">
                <a:latin typeface="Sylfaen" panose="010A0502050306030303" pitchFamily="18" charset="0"/>
              </a:rPr>
              <a:t>очки.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Пакеты </a:t>
            </a:r>
            <a:r>
              <a:rPr lang="ru-RU" sz="1900" dirty="0">
                <a:latin typeface="Sylfaen" panose="010A0502050306030303" pitchFamily="18" charset="0"/>
              </a:rPr>
              <a:t>первой помощи.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13"/>
            </a:pPr>
            <a:r>
              <a:rPr lang="ru-RU" sz="1900" dirty="0" smtClean="0">
                <a:latin typeface="Sylfaen" panose="010A0502050306030303" pitchFamily="18" charset="0"/>
              </a:rPr>
              <a:t>Наличные </a:t>
            </a:r>
            <a:r>
              <a:rPr lang="ru-RU" sz="1900" dirty="0">
                <a:latin typeface="Sylfaen" panose="010A0502050306030303" pitchFamily="18" charset="0"/>
              </a:rPr>
              <a:t>деньги.</a:t>
            </a:r>
          </a:p>
          <a:p>
            <a:pPr marL="514350" indent="-514350">
              <a:buFont typeface="+mj-lt"/>
              <a:buAutoNum type="arabicPeriod" startAt="1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55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200800" cy="2118444"/>
          </a:xfrm>
        </p:spPr>
        <p:txBody>
          <a:bodyPr/>
          <a:lstStyle/>
          <a:p>
            <a:pPr algn="ctr"/>
            <a:r>
              <a:rPr lang="ru-RU" sz="7200" dirty="0" smtClean="0">
                <a:latin typeface="Sylfaen" panose="010A0502050306030303" pitchFamily="18" charset="0"/>
              </a:rPr>
              <a:t>Методы сушки документов</a:t>
            </a:r>
            <a:endParaRPr lang="ru-RU" sz="7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1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11" y="800093"/>
            <a:ext cx="7999040" cy="169280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Замораживание намокших документов позволяет выиграть время</a:t>
            </a:r>
          </a:p>
        </p:txBody>
      </p:sp>
      <p:pic>
        <p:nvPicPr>
          <p:cNvPr id="1026" name="Picture 2" descr="C:\Users\Frolova\Desktop\Грефнер Н М\ЧС-фото\ЧС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" y="3140968"/>
            <a:ext cx="4398640" cy="31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olova\Desktop\Грефнер Н М\ЧС-фото\ЧС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501008"/>
            <a:ext cx="4038600" cy="31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0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21863"/>
            <a:ext cx="8064896" cy="113813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Конвективная сушка тонких документов </a:t>
            </a:r>
          </a:p>
        </p:txBody>
      </p:sp>
      <p:pic>
        <p:nvPicPr>
          <p:cNvPr id="2050" name="Picture 2" descr="C:\Users\Frolova\Desktop\Грефнер Н М\ЧС-фото\ЧС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247" y="2276872"/>
            <a:ext cx="584350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070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13813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Конвективная сушка переплетенных документов</a:t>
            </a:r>
          </a:p>
        </p:txBody>
      </p:sp>
      <p:pic>
        <p:nvPicPr>
          <p:cNvPr id="3074" name="Picture 2" descr="C:\Users\Frolova\Desktop\Грефнер Н М\ЧС-фото\ЧС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204864"/>
            <a:ext cx="577149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25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0609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Конвективная сушка</a:t>
            </a:r>
          </a:p>
        </p:txBody>
      </p:sp>
      <p:pic>
        <p:nvPicPr>
          <p:cNvPr id="4098" name="Picture 2" descr="C:\Users\Frolova\Desktop\Грефнер Н М\ЧС-фото\ЧС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826" y="1935163"/>
            <a:ext cx="546634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004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8912" cy="634082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Конвективная сушка с помощью фена</a:t>
            </a:r>
          </a:p>
        </p:txBody>
      </p:sp>
      <p:pic>
        <p:nvPicPr>
          <p:cNvPr id="6146" name="Picture 2" descr="C:\Users\Frolova\Desktop\Грефнер Н М\ЧС-фото\ЧС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903" y="1935163"/>
            <a:ext cx="582419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25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162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Диффузионная  сушка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84784"/>
            <a:ext cx="6984776" cy="51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84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11970"/>
            <a:ext cx="8229600" cy="113813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Диффузионная сушка с помощью утюга</a:t>
            </a:r>
          </a:p>
        </p:txBody>
      </p:sp>
      <p:pic>
        <p:nvPicPr>
          <p:cNvPr id="5122" name="Picture 2" descr="C:\Users\Frolova\Desktop\Грефнер Н М\ЧС-фото\ЧС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123" y="2204864"/>
            <a:ext cx="569575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10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Виды </a:t>
            </a:r>
            <a:br>
              <a:rPr lang="ru-RU" sz="4600" b="1" dirty="0" smtClean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600" b="1" dirty="0" smtClean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чрезвычайных ситуаций</a:t>
            </a:r>
            <a:endParaRPr lang="ru-RU" sz="4600" b="1" dirty="0">
              <a:solidFill>
                <a:schemeClr val="accent2"/>
              </a:solidFill>
              <a:latin typeface="Sylfaen" panose="010A050205030603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8640960" cy="352839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2"/>
              </a:buClr>
              <a:buNone/>
            </a:pPr>
            <a:endParaRPr lang="ru-RU" sz="2800" b="1" u="sng" dirty="0" smtClean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800" b="1" u="sng" dirty="0" smtClean="0">
                <a:latin typeface="Sylfaen" panose="010A0502050306030303" pitchFamily="18" charset="0"/>
              </a:rPr>
              <a:t>Природные:</a:t>
            </a:r>
            <a:r>
              <a:rPr lang="ru-RU" sz="2800" dirty="0" smtClean="0">
                <a:latin typeface="Sylfaen" panose="010A0502050306030303" pitchFamily="18" charset="0"/>
              </a:rPr>
              <a:t> землетрясение, извержение вулкана, падение метеорита, проседание почвы в результате карстовых явлений, наводнение, ураган.</a:t>
            </a:r>
          </a:p>
          <a:p>
            <a:pPr marL="0" indent="0">
              <a:buNone/>
            </a:pPr>
            <a:endParaRPr lang="ru-RU" sz="2800" dirty="0" smtClean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800" b="1" u="sng" dirty="0" smtClean="0">
                <a:latin typeface="Sylfaen" panose="010A0502050306030303" pitchFamily="18" charset="0"/>
              </a:rPr>
              <a:t>Антропогенные:</a:t>
            </a:r>
            <a:r>
              <a:rPr lang="ru-RU" sz="2800" dirty="0" smtClean="0">
                <a:latin typeface="Sylfaen" panose="010A0502050306030303" pitchFamily="18" charset="0"/>
              </a:rPr>
              <a:t> пожар, аварии на транспорте, обрушение здания, </a:t>
            </a:r>
            <a:r>
              <a:rPr lang="ru-RU" sz="2800" dirty="0" err="1" smtClean="0">
                <a:latin typeface="Sylfaen" panose="010A0502050306030303" pitchFamily="18" charset="0"/>
              </a:rPr>
              <a:t>авария.</a:t>
            </a:r>
            <a:r>
              <a:rPr lang="ru-RU" sz="28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водопровода</a:t>
            </a:r>
            <a:r>
              <a:rPr lang="ru-R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, теплоцентрали</a:t>
            </a:r>
            <a:r>
              <a:rPr lang="ru-RU" dirty="0" smtClean="0">
                <a:solidFill>
                  <a:schemeClr val="bg1"/>
                </a:solidFill>
                <a:latin typeface="Sylfaen" panose="010A0502050306030303" pitchFamily="18" charset="0"/>
              </a:rPr>
              <a:t>, канализации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35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680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Сушка токами высокой частоты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6084"/>
            <a:ext cx="6336704" cy="477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38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6712"/>
            <a:ext cx="8071048" cy="114300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Сушка документов на мелованной бумаге</a:t>
            </a:r>
          </a:p>
        </p:txBody>
      </p:sp>
      <p:pic>
        <p:nvPicPr>
          <p:cNvPr id="7170" name="Picture 2" descr="C:\Users\Frolova\Desktop\Грефнер Н М\ЧС-фото\ЧС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1" y="2420888"/>
            <a:ext cx="431043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rolova\Desktop\Грефнер Н М\ЧС-фото\ЧС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20888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38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138138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Сушка инкапсулированных документов</a:t>
            </a:r>
          </a:p>
        </p:txBody>
      </p:sp>
      <p:pic>
        <p:nvPicPr>
          <p:cNvPr id="8194" name="Picture 2" descr="C:\Users\Frolova\Desktop\Грефнер Н М\ЧС-фото\ЧС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409715"/>
            <a:ext cx="4320480" cy="2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rolova\Desktop\Грефнер Н М\ЧС-фото\ЧС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5184576" cy="25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94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3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Сушка документов на других носителях</a:t>
            </a:r>
          </a:p>
        </p:txBody>
      </p:sp>
      <p:pic>
        <p:nvPicPr>
          <p:cNvPr id="9218" name="Picture 2" descr="C:\Users\Frolova\Desktop\Грефнер Н М\ЧС-фото\ЧС-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20480" cy="3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rolova\Desktop\Грефнер Н М\ЧС-фото\ЧС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20888"/>
            <a:ext cx="4320480" cy="33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853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030"/>
            <a:ext cx="8229600" cy="73977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Библиотеки и архивы в экстремальных ситуациях. Сборник материалов международного обучающего семинара. СПб. Изд-во «Нотабене».1996. 126 с.</a:t>
            </a:r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Планирование действий на случай бедствия в вашей библиотеке. Методическое руководство. СПб., 2000. 32 с.</a:t>
            </a:r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Ликвидация чрезвычайных ситуаций. Видеофильм. Федеральный центр консервации библиотечных фондов РНБ. СПб., 2006.</a:t>
            </a:r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Управление рисками чрезвычайных ситуаций в музеях. </a:t>
            </a:r>
            <a:r>
              <a:rPr lang="en-US" sz="2800" dirty="0">
                <a:latin typeface="Sylfaen" panose="010A0502050306030303" pitchFamily="18" charset="0"/>
              </a:rPr>
              <a:t>UNESCO. 2009. 48 c.</a:t>
            </a:r>
            <a:endParaRPr lang="ru-RU" sz="2800" dirty="0">
              <a:latin typeface="Sylfaen" panose="010A0502050306030303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71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2160240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Повреждение документов в результате чрезвычайных ситуаций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429000"/>
            <a:ext cx="8640960" cy="316835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Повреждение огнем при пожаре.</a:t>
            </a:r>
          </a:p>
          <a:p>
            <a:pPr marL="0" indent="0">
              <a:buNone/>
            </a:pPr>
            <a:endParaRPr lang="ru-RU" sz="2200" dirty="0"/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Намокание в результате урагана, наводнения, тушения пожара, аварии водопровода, канализации, теплоцентрали.  </a:t>
            </a:r>
          </a:p>
        </p:txBody>
      </p:sp>
    </p:spTree>
    <p:extLst>
      <p:ext uri="{BB962C8B-B14F-4D97-AF65-F5344CB8AC3E}">
        <p14:creationId xmlns:p14="http://schemas.microsoft.com/office/powerpoint/2010/main" val="371586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836712"/>
            <a:ext cx="8136904" cy="2232248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чрезвычайных ситуаций </a:t>
            </a:r>
            <a:b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минимизация ущерба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8640960" cy="3240360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Содержание здания архивохранилища в надлежащем </a:t>
            </a:r>
            <a:r>
              <a:rPr lang="ru-RU" sz="4600" dirty="0" smtClean="0">
                <a:latin typeface="Sylfaen" panose="010A0502050306030303" pitchFamily="18" charset="0"/>
              </a:rPr>
              <a:t>состоянии.</a:t>
            </a:r>
            <a:endParaRPr lang="ru-RU" sz="46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Составление плана реагирования в условиях </a:t>
            </a:r>
            <a:r>
              <a:rPr lang="ru-RU" sz="4600" dirty="0" smtClean="0">
                <a:latin typeface="Sylfaen" panose="010A0502050306030303" pitchFamily="18" charset="0"/>
              </a:rPr>
              <a:t>чрезвычайной ситуации.</a:t>
            </a:r>
            <a:endParaRPr lang="ru-RU" sz="46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 Распределение обязанностей сотрудников в условиях чрезвычайной </a:t>
            </a:r>
            <a:r>
              <a:rPr lang="ru-RU" sz="4600" dirty="0" smtClean="0">
                <a:latin typeface="Sylfaen" panose="010A0502050306030303" pitchFamily="18" charset="0"/>
              </a:rPr>
              <a:t>ситуации.</a:t>
            </a:r>
            <a:endParaRPr lang="ru-RU" sz="46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Составление инструкций для каждого </a:t>
            </a:r>
            <a:r>
              <a:rPr lang="ru-RU" sz="4600" dirty="0" smtClean="0">
                <a:latin typeface="Sylfaen" panose="010A0502050306030303" pitchFamily="18" charset="0"/>
              </a:rPr>
              <a:t>сотрудника. </a:t>
            </a:r>
            <a:endParaRPr lang="ru-RU" sz="46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Подготовка материалов и оборудования для эффективного реагирования в условиях чрезвычайной </a:t>
            </a:r>
            <a:r>
              <a:rPr lang="ru-RU" sz="4600" dirty="0" smtClean="0">
                <a:latin typeface="Sylfaen" panose="010A0502050306030303" pitchFamily="18" charset="0"/>
              </a:rPr>
              <a:t>ситуации.</a:t>
            </a:r>
            <a:endParaRPr lang="ru-RU" sz="46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4600" dirty="0">
                <a:latin typeface="Sylfaen" panose="010A0502050306030303" pitchFamily="18" charset="0"/>
              </a:rPr>
              <a:t>Проведение учений по реагированию в условиях чрезвычайной </a:t>
            </a:r>
            <a:r>
              <a:rPr lang="ru-RU" sz="4600" dirty="0" smtClean="0">
                <a:latin typeface="Sylfaen" panose="010A0502050306030303" pitchFamily="18" charset="0"/>
              </a:rPr>
              <a:t>ситуации.</a:t>
            </a:r>
            <a:endParaRPr lang="ru-RU" sz="4600" dirty="0">
              <a:latin typeface="Sylfaen" panose="010A05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36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3103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Вода – наиболее опасный повреждающий фактор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67744"/>
            <a:ext cx="8640960" cy="4257600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>
              <a:buClr>
                <a:schemeClr val="accent2"/>
              </a:buClr>
            </a:pPr>
            <a:r>
              <a:rPr lang="ru-RU" dirty="0">
                <a:latin typeface="Sylfaen" panose="010A0502050306030303" pitchFamily="18" charset="0"/>
              </a:rPr>
              <a:t>Бумага адсорбирует 60-80% воды от своего первоначального </a:t>
            </a:r>
            <a:r>
              <a:rPr lang="ru-RU" dirty="0" smtClean="0">
                <a:latin typeface="Sylfaen" panose="010A0502050306030303" pitchFamily="18" charset="0"/>
              </a:rPr>
              <a:t>веса.</a:t>
            </a:r>
            <a:endParaRPr lang="ru-RU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dirty="0">
                <a:latin typeface="Sylfaen" panose="010A0502050306030303" pitchFamily="18" charset="0"/>
              </a:rPr>
              <a:t>Разбухание бумаги приводит к деформации </a:t>
            </a:r>
            <a:r>
              <a:rPr lang="ru-RU" dirty="0" smtClean="0">
                <a:latin typeface="Sylfaen" panose="010A0502050306030303" pitchFamily="18" charset="0"/>
              </a:rPr>
              <a:t>документа.</a:t>
            </a:r>
            <a:endParaRPr lang="ru-RU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dirty="0">
                <a:latin typeface="Sylfaen" panose="010A0502050306030303" pitchFamily="18" charset="0"/>
              </a:rPr>
              <a:t>Мелованная бумага при намокании может </a:t>
            </a:r>
            <a:r>
              <a:rPr lang="ru-RU" dirty="0" smtClean="0">
                <a:latin typeface="Sylfaen" panose="010A0502050306030303" pitchFamily="18" charset="0"/>
              </a:rPr>
              <a:t>слипаться. </a:t>
            </a:r>
            <a:endParaRPr lang="ru-RU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dirty="0">
                <a:latin typeface="Sylfaen" panose="010A0502050306030303" pitchFamily="18" charset="0"/>
              </a:rPr>
              <a:t>Растекание неводостойких чернил и красок приводит к потере содержания </a:t>
            </a:r>
            <a:r>
              <a:rPr lang="ru-RU" dirty="0" smtClean="0">
                <a:latin typeface="Sylfaen" panose="010A0502050306030303" pitchFamily="18" charset="0"/>
              </a:rPr>
              <a:t>документа.</a:t>
            </a:r>
            <a:endParaRPr lang="ru-RU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dirty="0">
                <a:latin typeface="Sylfaen" panose="010A0502050306030303" pitchFamily="18" charset="0"/>
              </a:rPr>
              <a:t>Повышение влажности в помещении может привести к развитию плесневых </a:t>
            </a:r>
            <a:r>
              <a:rPr lang="ru-RU" dirty="0" smtClean="0">
                <a:latin typeface="Sylfaen" panose="010A0502050306030303" pitchFamily="18" charset="0"/>
              </a:rPr>
              <a:t>грибов.</a:t>
            </a:r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1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99" y="83671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 пожаре в БАН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320479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Огнем было уничтожено </a:t>
            </a:r>
            <a:r>
              <a:rPr lang="ru-RU" sz="2800" b="1" dirty="0">
                <a:solidFill>
                  <a:srgbClr val="0000FF"/>
                </a:solidFill>
                <a:latin typeface="Sylfaen" panose="010A0502050306030303" pitchFamily="18" charset="0"/>
              </a:rPr>
              <a:t>298961</a:t>
            </a:r>
            <a:r>
              <a:rPr lang="ru-RU" sz="2800" dirty="0">
                <a:latin typeface="Sylfaen" panose="010A0502050306030303" pitchFamily="18" charset="0"/>
              </a:rPr>
              <a:t> </a:t>
            </a:r>
            <a:r>
              <a:rPr lang="ru-RU" sz="2800" dirty="0" smtClean="0">
                <a:latin typeface="Sylfaen" panose="010A0502050306030303" pitchFamily="18" charset="0"/>
              </a:rPr>
              <a:t>издание.</a:t>
            </a:r>
          </a:p>
          <a:p>
            <a:pPr>
              <a:buClr>
                <a:schemeClr val="accent2"/>
              </a:buClr>
            </a:pPr>
            <a:endParaRPr lang="ru-RU" sz="28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Пострадало от воды и повышенной влажности </a:t>
            </a:r>
            <a:r>
              <a:rPr lang="ru-RU" sz="2800" dirty="0" smtClean="0">
                <a:latin typeface="Sylfaen" panose="010A0502050306030303" pitchFamily="18" charset="0"/>
              </a:rPr>
              <a:t/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3,5 </a:t>
            </a:r>
            <a:r>
              <a:rPr lang="ru-RU" sz="2800" b="1" dirty="0">
                <a:solidFill>
                  <a:srgbClr val="0000FF"/>
                </a:solidFill>
                <a:latin typeface="Sylfaen" panose="010A0502050306030303" pitchFamily="18" charset="0"/>
              </a:rPr>
              <a:t>млн. </a:t>
            </a:r>
            <a:r>
              <a:rPr lang="ru-RU" sz="2800" dirty="0" smtClean="0">
                <a:latin typeface="Sylfaen" panose="010A0502050306030303" pitchFamily="18" charset="0"/>
              </a:rPr>
              <a:t>изданий.</a:t>
            </a:r>
          </a:p>
          <a:p>
            <a:pPr>
              <a:buClr>
                <a:schemeClr val="accent2"/>
              </a:buClr>
            </a:pPr>
            <a:endParaRPr lang="ru-RU" sz="2800" dirty="0">
              <a:latin typeface="Sylfaen" panose="010A0502050306030303" pitchFamily="18" charset="0"/>
            </a:endParaRPr>
          </a:p>
          <a:p>
            <a:pPr>
              <a:buClr>
                <a:schemeClr val="accent2"/>
              </a:buClr>
            </a:pPr>
            <a:r>
              <a:rPr lang="ru-RU" sz="2800" dirty="0">
                <a:latin typeface="Sylfaen" panose="010A0502050306030303" pitchFamily="18" charset="0"/>
              </a:rPr>
              <a:t>Под угрозой повреждения биологическими агентами вследствие высокой влажности оказалось </a:t>
            </a:r>
            <a:r>
              <a:rPr lang="ru-RU" sz="2800" b="1" dirty="0">
                <a:solidFill>
                  <a:srgbClr val="0000FF"/>
                </a:solidFill>
                <a:latin typeface="Sylfaen" panose="010A0502050306030303" pitchFamily="18" charset="0"/>
              </a:rPr>
              <a:t>8,1 млн. </a:t>
            </a:r>
            <a:r>
              <a:rPr lang="ru-RU" sz="2800" dirty="0">
                <a:latin typeface="Sylfaen" panose="010A0502050306030303" pitchFamily="18" charset="0"/>
              </a:rPr>
              <a:t>изданий.</a:t>
            </a:r>
          </a:p>
        </p:txBody>
      </p:sp>
    </p:spTree>
    <p:extLst>
      <p:ext uri="{BB962C8B-B14F-4D97-AF65-F5344CB8AC3E}">
        <p14:creationId xmlns:p14="http://schemas.microsoft.com/office/powerpoint/2010/main" val="649867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0" y="836712"/>
            <a:ext cx="8064897" cy="1440160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спасения </a:t>
            </a:r>
            <a:b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3" y="2708920"/>
            <a:ext cx="8568952" cy="3805883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>
                <a:latin typeface="Sylfaen" panose="010A0502050306030303" pitchFamily="18" charset="0"/>
              </a:rPr>
              <a:t>Уникальные документы.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>
                <a:latin typeface="Sylfaen" panose="010A0502050306030303" pitchFamily="18" charset="0"/>
              </a:rPr>
              <a:t>Рукописные документы, документы с неводостойким текстом или изображением.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 err="1">
                <a:latin typeface="Sylfaen" panose="010A0502050306030303" pitchFamily="18" charset="0"/>
              </a:rPr>
              <a:t>Изоматериалы</a:t>
            </a:r>
            <a:r>
              <a:rPr lang="ru-RU" sz="28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>
                <a:latin typeface="Sylfaen" panose="010A0502050306030303" pitchFamily="18" charset="0"/>
              </a:rPr>
              <a:t>Картографические материалы.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2800" dirty="0">
                <a:latin typeface="Sylfaen" panose="010A0502050306030303" pitchFamily="18" charset="0"/>
              </a:rPr>
              <a:t>Газеты и </a:t>
            </a:r>
            <a:r>
              <a:rPr lang="ru-RU" sz="2800" dirty="0" smtClean="0">
                <a:latin typeface="Sylfaen" panose="010A0502050306030303" pitchFamily="18" charset="0"/>
              </a:rPr>
              <a:t>журналы:</a:t>
            </a:r>
            <a:endParaRPr lang="ru-RU" sz="2800" dirty="0">
              <a:latin typeface="Sylfaen" panose="010A0502050306030303" pitchFamily="18" charset="0"/>
            </a:endParaRPr>
          </a:p>
          <a:p>
            <a:pPr marL="8640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Sylfaen" panose="010A0502050306030303" pitchFamily="18" charset="0"/>
              </a:rPr>
              <a:t>Газеты до 18 века включительно</a:t>
            </a:r>
          </a:p>
          <a:p>
            <a:pPr marL="8640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Sylfaen" panose="010A0502050306030303" pitchFamily="18" charset="0"/>
              </a:rPr>
              <a:t>Журналы до 19 века включительно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06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136815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Приоритеты спасения документов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6.</a:t>
            </a:r>
            <a:r>
              <a:rPr lang="ru-RU" dirty="0" smtClean="0"/>
              <a:t>    Микроформы.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7.</a:t>
            </a:r>
            <a:r>
              <a:rPr lang="ru-RU" dirty="0" smtClean="0"/>
              <a:t>    Документы основного фонда:</a:t>
            </a:r>
          </a:p>
          <a:p>
            <a:pPr marL="8640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Sylfaen" panose="010A0502050306030303" pitchFamily="18" charset="0"/>
              </a:rPr>
              <a:t>на мелованной бумаге</a:t>
            </a:r>
          </a:p>
          <a:p>
            <a:pPr marL="8640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Sylfaen" panose="010A0502050306030303" pitchFamily="18" charset="0"/>
              </a:rPr>
              <a:t>на окрашенной неводостойкой бумаге</a:t>
            </a:r>
          </a:p>
          <a:p>
            <a:pPr marL="8640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Sylfaen" panose="010A0502050306030303" pitchFamily="18" charset="0"/>
              </a:rPr>
              <a:t>с пометками, сделанными неводостойкими чернилами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8.    </a:t>
            </a:r>
            <a:r>
              <a:rPr lang="ru-RU" dirty="0" smtClean="0"/>
              <a:t>Каталог.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9.    </a:t>
            </a:r>
            <a:r>
              <a:rPr lang="ru-RU" dirty="0" smtClean="0"/>
              <a:t>Документы основного фонда.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794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64219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</a:t>
            </a:r>
            <a:b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800" b="1" dirty="0">
                <a:solidFill>
                  <a:schemeClr val="accent2"/>
                </a:solidFill>
                <a:latin typeface="Sylfaen" panose="010A050205030603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для ликвидации чрезвычайной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95317"/>
            <a:ext cx="8640960" cy="4169993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Морозильная камера (договор с предприятием, имеющим холодильные установки).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Портативный генератор </a:t>
            </a:r>
            <a:r>
              <a:rPr lang="ru-RU" sz="1900" dirty="0" err="1">
                <a:latin typeface="Sylfaen" panose="010A0502050306030303" pitchFamily="18" charset="0"/>
              </a:rPr>
              <a:t>элетроэнергии</a:t>
            </a:r>
            <a:r>
              <a:rPr lang="ru-RU" sz="1900" dirty="0">
                <a:latin typeface="Sylfaen" panose="010A0502050306030303" pitchFamily="18" charset="0"/>
              </a:rPr>
              <a:t>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Тележки для документов.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Осушители воздуха.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Строительные фены.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 err="1">
                <a:latin typeface="Sylfaen" panose="010A0502050306030303" pitchFamily="18" charset="0"/>
              </a:rPr>
              <a:t>Пожаробезопасные</a:t>
            </a:r>
            <a:r>
              <a:rPr lang="ru-RU" sz="1900" dirty="0">
                <a:latin typeface="Sylfaen" panose="010A0502050306030303" pitchFamily="18" charset="0"/>
              </a:rPr>
              <a:t>  удлинительные провода.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Вентиляторы.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Переносные фонари.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Водяной насос.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Складные ящики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ru-RU" sz="1900" dirty="0">
                <a:latin typeface="Sylfaen" panose="010A0502050306030303" pitchFamily="18" charset="0"/>
              </a:rPr>
              <a:t>Складные или запасные столы</a:t>
            </a:r>
          </a:p>
        </p:txBody>
      </p:sp>
    </p:spTree>
    <p:extLst>
      <p:ext uri="{BB962C8B-B14F-4D97-AF65-F5344CB8AC3E}">
        <p14:creationId xmlns:p14="http://schemas.microsoft.com/office/powerpoint/2010/main" val="13542227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516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Сохранение архивных документов при чрезвычайных ситуациях </vt:lpstr>
      <vt:lpstr>Виды  чрезвычайных ситуаций</vt:lpstr>
      <vt:lpstr>Повреждение документов в результате чрезвычайных ситуаций</vt:lpstr>
      <vt:lpstr>Предупреждение чрезвычайных ситуаций  и минимизация ущерба</vt:lpstr>
      <vt:lpstr>Вода – наиболее опасный повреждающий фактор </vt:lpstr>
      <vt:lpstr>При пожаре в БАН </vt:lpstr>
      <vt:lpstr>Приоритеты спасения  документов</vt:lpstr>
      <vt:lpstr>Приоритеты спасения документов</vt:lpstr>
      <vt:lpstr>Оборудование  для ликвидации чрезвычайной ситуации</vt:lpstr>
      <vt:lpstr>Материалы  для ликвидации чрезвычайной ситуации</vt:lpstr>
      <vt:lpstr>Материалы  для ликвидации чрезвычайной ситуации</vt:lpstr>
      <vt:lpstr>Методы сушки документов</vt:lpstr>
      <vt:lpstr>Замораживание намокших документов позволяет выиграть время</vt:lpstr>
      <vt:lpstr>Конвективная сушка тонких документов </vt:lpstr>
      <vt:lpstr>Конвективная сушка переплетенных документов</vt:lpstr>
      <vt:lpstr>Конвективная сушка</vt:lpstr>
      <vt:lpstr>Конвективная сушка с помощью фена</vt:lpstr>
      <vt:lpstr>Диффузионная  сушка</vt:lpstr>
      <vt:lpstr>Диффузионная сушка с помощью утюга</vt:lpstr>
      <vt:lpstr>Сушка токами высокой частоты</vt:lpstr>
      <vt:lpstr>Сушка документов на мелованной бумаге</vt:lpstr>
      <vt:lpstr>Сушка инкапсулированных документов</vt:lpstr>
      <vt:lpstr>Сушка документов на других носителях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Frolova</dc:creator>
  <cp:lastModifiedBy>Крылов Павел Алексеевич</cp:lastModifiedBy>
  <cp:revision>66</cp:revision>
  <dcterms:created xsi:type="dcterms:W3CDTF">2013-05-31T05:55:37Z</dcterms:created>
  <dcterms:modified xsi:type="dcterms:W3CDTF">2013-11-19T11:16:03Z</dcterms:modified>
</cp:coreProperties>
</file>