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notesMasterIdLst>
    <p:notesMasterId r:id="rId35"/>
  </p:notesMasterIdLst>
  <p:sldIdLst>
    <p:sldId id="342" r:id="rId2"/>
    <p:sldId id="292" r:id="rId3"/>
    <p:sldId id="263" r:id="rId4"/>
    <p:sldId id="341" r:id="rId5"/>
    <p:sldId id="284" r:id="rId6"/>
    <p:sldId id="270" r:id="rId7"/>
    <p:sldId id="360" r:id="rId8"/>
    <p:sldId id="355" r:id="rId9"/>
    <p:sldId id="303" r:id="rId10"/>
    <p:sldId id="351" r:id="rId11"/>
    <p:sldId id="349" r:id="rId12"/>
    <p:sldId id="271" r:id="rId13"/>
    <p:sldId id="285" r:id="rId14"/>
    <p:sldId id="345" r:id="rId15"/>
    <p:sldId id="358" r:id="rId16"/>
    <p:sldId id="347" r:id="rId17"/>
    <p:sldId id="356" r:id="rId18"/>
    <p:sldId id="359" r:id="rId19"/>
    <p:sldId id="357" r:id="rId20"/>
    <p:sldId id="291" r:id="rId21"/>
    <p:sldId id="301" r:id="rId22"/>
    <p:sldId id="343" r:id="rId23"/>
    <p:sldId id="348" r:id="rId24"/>
    <p:sldId id="354" r:id="rId25"/>
    <p:sldId id="294" r:id="rId26"/>
    <p:sldId id="350" r:id="rId27"/>
    <p:sldId id="353" r:id="rId28"/>
    <p:sldId id="346" r:id="rId29"/>
    <p:sldId id="352" r:id="rId30"/>
    <p:sldId id="361" r:id="rId31"/>
    <p:sldId id="362" r:id="rId32"/>
    <p:sldId id="363" r:id="rId33"/>
    <p:sldId id="276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User" initials="U" lastIdx="1" clrIdx="0">
    <p:extLst>
      <p:ext uri="{19B8F6BF-5375-455C-9EA6-DF929625EA0E}">
        <p15:presenceInfo xmlns:p15="http://schemas.microsoft.com/office/powerpoint/2012/main" userId="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BE4C08-A834-49DA-96C7-6CC668BE09F3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1D48AB-0496-426B-916B-BD58EF7075B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55667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D48AB-0496-426B-916B-BD58EF7075BB}" type="slidenum">
              <a:rPr lang="ru-RU" smtClean="0"/>
              <a:t>25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87855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68098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06256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80020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2640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7698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79134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1683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37258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3715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83913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35550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67105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34925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Три колонк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884274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Столбец с тремя рисункам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232056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422244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252202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11" name="Объект 10"/>
          <p:cNvSpPr>
            <a:spLocks noGrp="1"/>
          </p:cNvSpPr>
          <p:nvPr>
            <p:ph sz="half" idx="1"/>
          </p:nvPr>
        </p:nvSpPr>
        <p:spPr>
          <a:xfrm>
            <a:off x="609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13" name="Объект 12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98101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Объект 8"/>
          <p:cNvSpPr>
            <a:spLocks noGrp="1"/>
          </p:cNvSpPr>
          <p:nvPr>
            <p:ph idx="1"/>
          </p:nvPr>
        </p:nvSpPr>
        <p:spPr>
          <a:xfrm>
            <a:off x="609600" y="1524000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14" name="Дата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15" name="Номер слайда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16" name="Нижний колонтитул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7" name="Заголовок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21338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jp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07.10.2025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12749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  <p:sldLayoutId id="2147483708" r:id="rId17"/>
    <p:sldLayoutId id="2147483709" r:id="rId18"/>
    <p:sldLayoutId id="2147483710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13" Type="http://schemas.microsoft.com/office/2007/relationships/hdphoto" Target="../media/hdphoto4.wdp"/><Relationship Id="rId3" Type="http://schemas.openxmlformats.org/officeDocument/2006/relationships/image" Target="../media/image9.tif"/><Relationship Id="rId7" Type="http://schemas.microsoft.com/office/2007/relationships/hdphoto" Target="../media/hdphoto2.wdp"/><Relationship Id="rId12" Type="http://schemas.openxmlformats.org/officeDocument/2006/relationships/image" Target="../media/image1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.png"/><Relationship Id="rId11" Type="http://schemas.microsoft.com/office/2007/relationships/hdphoto" Target="../media/hdphoto3.wdp"/><Relationship Id="rId5" Type="http://schemas.microsoft.com/office/2007/relationships/hdphoto" Target="../media/hdphoto1.wdp"/><Relationship Id="rId10" Type="http://schemas.openxmlformats.org/officeDocument/2006/relationships/image" Target="../media/image14.png"/><Relationship Id="rId4" Type="http://schemas.openxmlformats.org/officeDocument/2006/relationships/image" Target="../media/image10.png"/><Relationship Id="rId9" Type="http://schemas.openxmlformats.org/officeDocument/2006/relationships/image" Target="../media/image13.jpg"/><Relationship Id="rId14" Type="http://schemas.openxmlformats.org/officeDocument/2006/relationships/image" Target="../media/image16.jp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microsoft.com/office/2007/relationships/hdphoto" Target="../media/hdphoto7.wdp"/><Relationship Id="rId2" Type="http://schemas.openxmlformats.org/officeDocument/2006/relationships/hyperlink" Target="https://t.me/archive_ras/3049?single" TargetMode="Externa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1.png"/><Relationship Id="rId5" Type="http://schemas.openxmlformats.org/officeDocument/2006/relationships/image" Target="../media/image20.jpg"/><Relationship Id="rId4" Type="http://schemas.microsoft.com/office/2007/relationships/hdphoto" Target="../media/hdphoto6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4.jpe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9.xml"/><Relationship Id="rId5" Type="http://schemas.microsoft.com/office/2007/relationships/hdphoto" Target="../media/hdphoto9.wdp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7" Type="http://schemas.microsoft.com/office/2007/relationships/hdphoto" Target="../media/hdphoto10.wdp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4.pn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9.xml"/><Relationship Id="rId5" Type="http://schemas.microsoft.com/office/2007/relationships/hdphoto" Target="../media/hdphoto11.wdp"/><Relationship Id="rId4" Type="http://schemas.openxmlformats.org/officeDocument/2006/relationships/image" Target="../media/image4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5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5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9.xml"/><Relationship Id="rId5" Type="http://schemas.microsoft.com/office/2007/relationships/hdphoto" Target="../media/hdphoto12.wdp"/><Relationship Id="rId4" Type="http://schemas.openxmlformats.org/officeDocument/2006/relationships/image" Target="../media/image5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1.jpeg"/><Relationship Id="rId4" Type="http://schemas.microsoft.com/office/2007/relationships/hdphoto" Target="../media/hdphoto13.wdp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jpg"/><Relationship Id="rId3" Type="http://schemas.microsoft.com/office/2007/relationships/hdphoto" Target="../media/hdphoto14.wdp"/><Relationship Id="rId7" Type="http://schemas.microsoft.com/office/2007/relationships/hdphoto" Target="../media/hdphoto16.wdp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65.png"/><Relationship Id="rId5" Type="http://schemas.microsoft.com/office/2007/relationships/hdphoto" Target="../media/hdphoto15.wdp"/><Relationship Id="rId4" Type="http://schemas.openxmlformats.org/officeDocument/2006/relationships/image" Target="../media/image64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68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1.jpg"/><Relationship Id="rId4" Type="http://schemas.microsoft.com/office/2007/relationships/hdphoto" Target="../media/hdphoto18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4.png"/><Relationship Id="rId4" Type="http://schemas.openxmlformats.org/officeDocument/2006/relationships/image" Target="../media/image7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80.jpg"/><Relationship Id="rId4" Type="http://schemas.openxmlformats.org/officeDocument/2006/relationships/image" Target="../media/image79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94.jpeg"/><Relationship Id="rId4" Type="http://schemas.openxmlformats.org/officeDocument/2006/relationships/image" Target="../media/image9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2DB310CD-7F78-4630-98A1-D495D560D7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-205862" y="370744"/>
            <a:ext cx="11220731" cy="2766528"/>
          </a:xfrm>
        </p:spPr>
        <p:txBody>
          <a:bodyPr>
            <a:noAutofit/>
          </a:bodyPr>
          <a:lstStyle/>
          <a:p>
            <a:r>
              <a:rPr lang="ru-RU" sz="5400" b="1" dirty="0"/>
              <a:t>Неизвестные страницы </a:t>
            </a:r>
            <a:br>
              <a:rPr lang="ru-RU" sz="5400" b="1" dirty="0"/>
            </a:br>
            <a:r>
              <a:rPr lang="ru-RU" sz="5400" b="1" dirty="0"/>
              <a:t>военных лет:</a:t>
            </a:r>
            <a:br>
              <a:rPr lang="ru-RU" sz="5400" b="1" dirty="0"/>
            </a:br>
            <a:r>
              <a:rPr lang="ru-RU" sz="5400" b="1" dirty="0"/>
              <a:t>из новых поступлений в Архив РАН</a:t>
            </a:r>
          </a:p>
        </p:txBody>
      </p:sp>
      <p:sp>
        <p:nvSpPr>
          <p:cNvPr id="2" name="Подзаголовок 1">
            <a:extLst>
              <a:ext uri="{FF2B5EF4-FFF2-40B4-BE49-F238E27FC236}">
                <a16:creationId xmlns:a16="http://schemas.microsoft.com/office/drawing/2014/main" id="{6B5B56FD-9A0B-4CE0-9100-819295D956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971030" y="3262116"/>
            <a:ext cx="9755187" cy="550333"/>
          </a:xfrm>
        </p:spPr>
        <p:txBody>
          <a:bodyPr/>
          <a:lstStyle/>
          <a:p>
            <a:pPr algn="r"/>
            <a:r>
              <a:rPr lang="ru-RU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Селиванова Ольга Владимировна</a:t>
            </a:r>
          </a:p>
          <a:p>
            <a:pPr algn="r"/>
            <a:r>
              <a:rPr lang="ru-RU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к.и.н., заместитель директора </a:t>
            </a:r>
          </a:p>
          <a:p>
            <a:pPr algn="r"/>
            <a:r>
              <a:rPr lang="ru-RU" b="1" dirty="0">
                <a:solidFill>
                  <a:schemeClr val="bg1"/>
                </a:solidFill>
              </a:rPr>
              <a:t>Архива РАН</a:t>
            </a:r>
          </a:p>
        </p:txBody>
      </p:sp>
    </p:spTree>
    <p:extLst>
      <p:ext uri="{BB962C8B-B14F-4D97-AF65-F5344CB8AC3E}">
        <p14:creationId xmlns:p14="http://schemas.microsoft.com/office/powerpoint/2010/main" val="15405113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3A08811-47CE-49E2-85FE-7D3F779B27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90" y="1934138"/>
            <a:ext cx="3402772" cy="4812631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0A18616-04D7-48BE-B293-0E1774CB2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6769" y="0"/>
            <a:ext cx="5410199" cy="4812632"/>
          </a:xfrm>
        </p:spPr>
        <p:txBody>
          <a:bodyPr>
            <a:noAutofit/>
          </a:bodyPr>
          <a:lstStyle/>
          <a:p>
            <a:pPr algn="ctr"/>
            <a:r>
              <a:rPr lang="ru-RU" sz="3200" b="1" dirty="0"/>
              <a:t>Одним из многих просчетов, обусловивших провал фашистского похода на советский союз, была недооценка советской науки</a:t>
            </a:r>
            <a:br>
              <a:rPr lang="ru-RU" sz="3200" b="1" dirty="0"/>
            </a:br>
            <a:br>
              <a:rPr lang="ru-RU" sz="3200" b="1" dirty="0"/>
            </a:br>
            <a:r>
              <a:rPr lang="ru-RU" sz="3200" b="1" dirty="0">
                <a:solidFill>
                  <a:schemeClr val="tx1"/>
                </a:solidFill>
              </a:rPr>
              <a:t>С.И. Вавилов</a:t>
            </a:r>
          </a:p>
        </p:txBody>
      </p:sp>
      <p:pic>
        <p:nvPicPr>
          <p:cNvPr id="6" name="Объект 5">
            <a:extLst>
              <a:ext uri="{FF2B5EF4-FFF2-40B4-BE49-F238E27FC236}">
                <a16:creationId xmlns:a16="http://schemas.microsoft.com/office/drawing/2014/main" id="{D1CF4F62-28EE-4961-8F8E-8B7CAC95B1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3725" y="285342"/>
            <a:ext cx="4042211" cy="5802219"/>
          </a:xfrm>
        </p:spPr>
      </p:pic>
    </p:spTree>
    <p:extLst>
      <p:ext uri="{BB962C8B-B14F-4D97-AF65-F5344CB8AC3E}">
        <p14:creationId xmlns:p14="http://schemas.microsoft.com/office/powerpoint/2010/main" val="740076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1CDA5F2-E9A2-4F55-B12F-9CD10F9562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9" t="886" b="-1"/>
          <a:stretch/>
        </p:blipFill>
        <p:spPr>
          <a:xfrm>
            <a:off x="2527607" y="288757"/>
            <a:ext cx="3692719" cy="5727032"/>
          </a:xfrm>
          <a:prstGeom prst="rect">
            <a:avLst/>
          </a:prstGeom>
        </p:spPr>
      </p:pic>
      <p:pic>
        <p:nvPicPr>
          <p:cNvPr id="8" name="Объект 7">
            <a:extLst>
              <a:ext uri="{FF2B5EF4-FFF2-40B4-BE49-F238E27FC236}">
                <a16:creationId xmlns:a16="http://schemas.microsoft.com/office/drawing/2014/main" id="{F7DE339E-29A2-486F-AB1A-2E83E2DFE3C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2"/>
          <a:stretch/>
        </p:blipFill>
        <p:spPr>
          <a:xfrm>
            <a:off x="145181" y="565483"/>
            <a:ext cx="3861812" cy="5859379"/>
          </a:xfrm>
        </p:spPr>
      </p:pic>
      <p:sp>
        <p:nvSpPr>
          <p:cNvPr id="9" name="Объект 3">
            <a:extLst>
              <a:ext uri="{FF2B5EF4-FFF2-40B4-BE49-F238E27FC236}">
                <a16:creationId xmlns:a16="http://schemas.microsoft.com/office/drawing/2014/main" id="{F5427CA8-6567-4530-B3DB-10A8CA533409}"/>
              </a:ext>
            </a:extLst>
          </p:cNvPr>
          <p:cNvSpPr txBox="1">
            <a:spLocks/>
          </p:cNvSpPr>
          <p:nvPr/>
        </p:nvSpPr>
        <p:spPr>
          <a:xfrm>
            <a:off x="6220326" y="288758"/>
            <a:ext cx="5426242" cy="57270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dirty="0"/>
              <a:t>Расширенное заседание Президиума АН СССР 23 июня 1941 г. объявило о необходимости перестройки исследований на военный лад: </a:t>
            </a:r>
          </a:p>
          <a:p>
            <a:r>
              <a:rPr lang="ru-RU" dirty="0"/>
              <a:t>Разработка проблем, имеющих оборонное значение</a:t>
            </a:r>
          </a:p>
          <a:p>
            <a:r>
              <a:rPr lang="ru-RU" dirty="0"/>
              <a:t>Научная помощь промышленности в интенсификации производств</a:t>
            </a:r>
          </a:p>
          <a:p>
            <a:r>
              <a:rPr lang="ru-RU" dirty="0"/>
              <a:t>Мобилизация сырьевых ресурсов ссср, замена дефицитных материалов местных сырьем</a:t>
            </a:r>
          </a:p>
          <a:p>
            <a:endParaRPr lang="ru-RU" dirty="0"/>
          </a:p>
          <a:p>
            <a:pPr marL="0" indent="0" algn="ctr">
              <a:buNone/>
            </a:pPr>
            <a:r>
              <a:rPr lang="ru-RU" dirty="0"/>
              <a:t>28 июня 1941 г. Академия наук СССР обратилась с призывом к ученым всех стран — сплотить свои силы для защиты человеческой культуры от гитлеровских варваров</a:t>
            </a:r>
          </a:p>
          <a:p>
            <a:endParaRPr lang="ru-RU" dirty="0"/>
          </a:p>
        </p:txBody>
      </p:sp>
      <p:pic>
        <p:nvPicPr>
          <p:cNvPr id="11" name="Объект 5">
            <a:extLst>
              <a:ext uri="{FF2B5EF4-FFF2-40B4-BE49-F238E27FC236}">
                <a16:creationId xmlns:a16="http://schemas.microsoft.com/office/drawing/2014/main" id="{357B1E2C-33E5-4F11-91D1-B9A92BA3AC3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567" y="1227220"/>
            <a:ext cx="3416502" cy="5474368"/>
          </a:xfrm>
        </p:spPr>
      </p:pic>
    </p:spTree>
    <p:extLst>
      <p:ext uri="{BB962C8B-B14F-4D97-AF65-F5344CB8AC3E}">
        <p14:creationId xmlns:p14="http://schemas.microsoft.com/office/powerpoint/2010/main" val="3835373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5">
            <a:extLst>
              <a:ext uri="{FF2B5EF4-FFF2-40B4-BE49-F238E27FC236}">
                <a16:creationId xmlns:a16="http://schemas.microsoft.com/office/drawing/2014/main" id="{126360B4-8338-4D75-BF89-20D2AEE3CA1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4466" y="155767"/>
            <a:ext cx="2853342" cy="4572000"/>
          </a:xfrm>
        </p:spPr>
      </p:pic>
      <p:pic>
        <p:nvPicPr>
          <p:cNvPr id="8" name="Объект 7">
            <a:extLst>
              <a:ext uri="{FF2B5EF4-FFF2-40B4-BE49-F238E27FC236}">
                <a16:creationId xmlns:a16="http://schemas.microsoft.com/office/drawing/2014/main" id="{1324164A-5063-402A-9838-96DDFB226E3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90" r="2280"/>
          <a:stretch/>
        </p:blipFill>
        <p:spPr>
          <a:xfrm>
            <a:off x="714654" y="1087916"/>
            <a:ext cx="2607825" cy="2707702"/>
          </a:xfrm>
        </p:spPr>
      </p:pic>
      <p:pic>
        <p:nvPicPr>
          <p:cNvPr id="6" name="Объект 5">
            <a:extLst>
              <a:ext uri="{FF2B5EF4-FFF2-40B4-BE49-F238E27FC236}">
                <a16:creationId xmlns:a16="http://schemas.microsoft.com/office/drawing/2014/main" id="{0A71F67A-FAF1-4E63-A5D7-5D55481C93C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58" t="2333" r="4496" b="4412"/>
          <a:stretch/>
        </p:blipFill>
        <p:spPr>
          <a:xfrm>
            <a:off x="6022614" y="1216469"/>
            <a:ext cx="3157787" cy="457200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D211141-CAF1-40A7-9DFE-05FC8EC64DC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87" t="5206" r="7608"/>
          <a:stretch/>
        </p:blipFill>
        <p:spPr>
          <a:xfrm>
            <a:off x="171949" y="2953465"/>
            <a:ext cx="2368968" cy="3299334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1EA40CE6-F2BC-4861-B141-96CF308BBA94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7" t="6316" r="4342" b="11899"/>
          <a:stretch/>
        </p:blipFill>
        <p:spPr>
          <a:xfrm>
            <a:off x="8402875" y="4852104"/>
            <a:ext cx="3585411" cy="1834832"/>
          </a:xfrm>
          <a:prstGeom prst="rect">
            <a:avLst/>
          </a:prstGeom>
        </p:spPr>
      </p:pic>
      <p:pic>
        <p:nvPicPr>
          <p:cNvPr id="10" name="Объект 7">
            <a:extLst>
              <a:ext uri="{FF2B5EF4-FFF2-40B4-BE49-F238E27FC236}">
                <a16:creationId xmlns:a16="http://schemas.microsoft.com/office/drawing/2014/main" id="{4DA06BC1-F28D-43B4-8C67-24000D56AF5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71" t="6785" r="4055" b="8818"/>
          <a:stretch/>
        </p:blipFill>
        <p:spPr>
          <a:xfrm>
            <a:off x="10191878" y="2441767"/>
            <a:ext cx="1948320" cy="2570912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04D023B-2C31-4ED9-8193-079F819A08D7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66" t="3973" r="6328" b="4155"/>
          <a:stretch/>
        </p:blipFill>
        <p:spPr>
          <a:xfrm>
            <a:off x="2914542" y="3856556"/>
            <a:ext cx="1691649" cy="270770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C4BAE647-202E-4EAF-BE4F-A4F4DE9DB3C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6427" y="1018711"/>
            <a:ext cx="2114312" cy="2846112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4B309C1C-30B5-490E-BD71-6098A8EE9BC0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15" t="8927" r="10182" b="12912"/>
          <a:stretch/>
        </p:blipFill>
        <p:spPr>
          <a:xfrm>
            <a:off x="5000205" y="3911145"/>
            <a:ext cx="2123587" cy="265311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5ED0EAC-7149-484A-B8CA-EBC29554BE81}"/>
              </a:ext>
            </a:extLst>
          </p:cNvPr>
          <p:cNvSpPr txBox="1"/>
          <p:nvPr/>
        </p:nvSpPr>
        <p:spPr>
          <a:xfrm>
            <a:off x="178391" y="605201"/>
            <a:ext cx="26078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/>
              <a:t>Эвакуация</a:t>
            </a:r>
          </a:p>
        </p:txBody>
      </p:sp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id="{88BE72A0-5221-43CE-8A50-3B516C9FBE51}"/>
              </a:ext>
            </a:extLst>
          </p:cNvPr>
          <p:cNvSpPr/>
          <p:nvPr/>
        </p:nvSpPr>
        <p:spPr>
          <a:xfrm>
            <a:off x="6353618" y="146357"/>
            <a:ext cx="551848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ru-RU" sz="2400" dirty="0"/>
              <a:t>На фронт ушли свыше 2000 сотрудников академических учреждений </a:t>
            </a:r>
          </a:p>
        </p:txBody>
      </p:sp>
    </p:spTree>
    <p:extLst>
      <p:ext uri="{BB962C8B-B14F-4D97-AF65-F5344CB8AC3E}">
        <p14:creationId xmlns:p14="http://schemas.microsoft.com/office/powerpoint/2010/main" val="638848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440B2D94-4D03-41C1-B640-7CA51E89A8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47" t="9288" r="9627" b="16894"/>
          <a:stretch/>
        </p:blipFill>
        <p:spPr>
          <a:xfrm>
            <a:off x="360581" y="272931"/>
            <a:ext cx="4295639" cy="575625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017047A-2586-4907-A4FC-203732DA1097}"/>
              </a:ext>
            </a:extLst>
          </p:cNvPr>
          <p:cNvSpPr txBox="1"/>
          <p:nvPr/>
        </p:nvSpPr>
        <p:spPr>
          <a:xfrm>
            <a:off x="5125449" y="162342"/>
            <a:ext cx="654314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/>
              <a:t>Басов</a:t>
            </a:r>
            <a:r>
              <a:rPr lang="ru-RU" sz="2000" b="1" dirty="0"/>
              <a:t> </a:t>
            </a:r>
            <a:r>
              <a:rPr lang="ru-RU" sz="2000" dirty="0"/>
              <a:t>Николай Геннадиевич (1922- 2001) </a:t>
            </a:r>
            <a:r>
              <a:rPr lang="ru-RU" dirty="0"/>
              <a:t>- физик, академик АН СССР (1966), лауреат Нобелевской премии по физике, совместно с А.М. Прохоровым создавший мазер (микроволновый аммиачный генератор)</a:t>
            </a:r>
          </a:p>
          <a:p>
            <a:endParaRPr lang="ru-RU" dirty="0"/>
          </a:p>
          <a:p>
            <a:r>
              <a:rPr lang="ru-RU" dirty="0"/>
              <a:t>Служил в батальоне химической защиты 1-го Украинского фронта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4AEC283-95B5-42A9-B7AC-F99120D112A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1" t="5364" r="2552" b="5737"/>
          <a:stretch/>
        </p:blipFill>
        <p:spPr>
          <a:xfrm>
            <a:off x="5282491" y="2287362"/>
            <a:ext cx="6229059" cy="4138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15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>
            <a:extLst>
              <a:ext uri="{FF2B5EF4-FFF2-40B4-BE49-F238E27FC236}">
                <a16:creationId xmlns:a16="http://schemas.microsoft.com/office/drawing/2014/main" id="{E55B948C-96D4-46C6-86CC-4C37A3F71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 dirty="0">
              <a:hlinkClick r:id="rId2"/>
            </a:endParaRPr>
          </a:p>
          <a:p>
            <a:endParaRPr lang="ru-RU" dirty="0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D346362-E847-4FD7-BF68-58695DF39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80" y="228256"/>
            <a:ext cx="11822334" cy="2175518"/>
          </a:xfrm>
        </p:spPr>
        <p:txBody>
          <a:bodyPr>
            <a:noAutofit/>
          </a:bodyPr>
          <a:lstStyle/>
          <a:p>
            <a:pPr algn="ctr"/>
            <a:r>
              <a:rPr lang="ru-RU" sz="2400" dirty="0">
                <a:solidFill>
                  <a:schemeClr val="tx1"/>
                </a:solidFill>
              </a:rPr>
              <a:t>Марчук Гурий Иванович (1925-2013) </a:t>
            </a:r>
            <a:r>
              <a:rPr lang="ru-RU" sz="2100" dirty="0">
                <a:solidFill>
                  <a:schemeClr val="tx1"/>
                </a:solidFill>
              </a:rPr>
              <a:t>– ученый в области вычислительной и прикладной математики, основоположник математического моделирования в ядерной энергетике, физике атмосферы и океана, иммунологии и медицине, академик АН СССР (1968), президент Академии наук СССР.</a:t>
            </a:r>
            <a:br>
              <a:rPr lang="ru-RU" sz="2000" dirty="0">
                <a:solidFill>
                  <a:schemeClr val="tx1"/>
                </a:solidFill>
              </a:rPr>
            </a:br>
            <a:br>
              <a:rPr lang="ru-RU" sz="2000" dirty="0">
                <a:solidFill>
                  <a:schemeClr val="tx1"/>
                </a:solidFill>
              </a:rPr>
            </a:br>
            <a:r>
              <a:rPr lang="ru-RU" sz="2000" dirty="0">
                <a:solidFill>
                  <a:schemeClr val="tx1"/>
                </a:solidFill>
              </a:rPr>
              <a:t>Прошел обучение в училище Артиллерийской инструментальной разведки, получил звание младшего сержанта и как один из лучших учеников был оставлен в школе для работы преподавателем. Командовал отделением, которое готовило метеосводки для артиллеристов</a:t>
            </a:r>
            <a:endParaRPr lang="ru-RU" sz="2000" dirty="0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6CCCFA1-F776-43DD-830F-F0E231694E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71" t="6504" r="4277" b="19791"/>
          <a:stretch/>
        </p:blipFill>
        <p:spPr>
          <a:xfrm>
            <a:off x="5646632" y="2513369"/>
            <a:ext cx="6320081" cy="4006778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1199468-CE6E-4BBA-92B2-F44C606122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0378" y="2403774"/>
            <a:ext cx="2861059" cy="422596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67460783-8C89-423F-8B7F-2E0B771EA1B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40" y="2706152"/>
            <a:ext cx="2272481" cy="291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201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245EB8A-3CBC-4887-85B9-C4888C7D6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995" y="0"/>
            <a:ext cx="10396882" cy="1151965"/>
          </a:xfrm>
        </p:spPr>
        <p:txBody>
          <a:bodyPr>
            <a:noAutofit/>
          </a:bodyPr>
          <a:lstStyle/>
          <a:p>
            <a:pPr algn="ctr"/>
            <a:r>
              <a:rPr lang="ru-RU" sz="2400" dirty="0">
                <a:solidFill>
                  <a:schemeClr val="tx1"/>
                </a:solidFill>
              </a:rPr>
              <a:t>Уткин Владимир Федорович (1923-2000) </a:t>
            </a:r>
            <a:r>
              <a:rPr lang="ru-RU" sz="2000" dirty="0">
                <a:solidFill>
                  <a:schemeClr val="tx1"/>
                </a:solidFill>
              </a:rPr>
              <a:t>- конструктор, специалист в области ракетно-космической техники, академик Ан СССР (1984),</a:t>
            </a:r>
            <a:r>
              <a:rPr lang="ru-RU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000" dirty="0">
                <a:solidFill>
                  <a:schemeClr val="tx1"/>
                </a:solidFill>
              </a:rPr>
              <a:t>создатель стратегических ракетных комплексов</a:t>
            </a:r>
          </a:p>
        </p:txBody>
      </p:sp>
      <p:pic>
        <p:nvPicPr>
          <p:cNvPr id="8" name="Объект 7">
            <a:extLst>
              <a:ext uri="{FF2B5EF4-FFF2-40B4-BE49-F238E27FC236}">
                <a16:creationId xmlns:a16="http://schemas.microsoft.com/office/drawing/2014/main" id="{44891916-90EB-4E6E-B38C-F07DCAB4B43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331" y="1405383"/>
            <a:ext cx="3671923" cy="5187922"/>
          </a:xfr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C829730F-1B4A-49E3-991B-D1D50184F9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7496" y="1561794"/>
            <a:ext cx="3228951" cy="45118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3CE3EE-B5AD-414B-8D5D-969CB2D528CF}"/>
              </a:ext>
            </a:extLst>
          </p:cNvPr>
          <p:cNvSpPr txBox="1"/>
          <p:nvPr/>
        </p:nvSpPr>
        <p:spPr>
          <a:xfrm>
            <a:off x="1961965" y="940409"/>
            <a:ext cx="7847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 Служил военным телеграфистом, пройдя путь от Волхова до Берлина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862D726-0E38-46FE-B04A-B71E98EE57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760" y="1405383"/>
            <a:ext cx="3511600" cy="499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6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0D4FD25-FF69-44B0-BAEE-F184E032E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2399"/>
            <a:ext cx="5559427" cy="1423737"/>
          </a:xfrm>
        </p:spPr>
        <p:txBody>
          <a:bodyPr/>
          <a:lstStyle/>
          <a:p>
            <a:r>
              <a:rPr lang="ru-RU" dirty="0"/>
              <a:t>Берлин, 1945 г.</a:t>
            </a:r>
          </a:p>
        </p:txBody>
      </p:sp>
      <p:pic>
        <p:nvPicPr>
          <p:cNvPr id="5" name="Объект 5">
            <a:extLst>
              <a:ext uri="{FF2B5EF4-FFF2-40B4-BE49-F238E27FC236}">
                <a16:creationId xmlns:a16="http://schemas.microsoft.com/office/drawing/2014/main" id="{BEC56DB9-AC15-4336-A433-F5C4F28A84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874" y="2025527"/>
            <a:ext cx="5413375" cy="3879972"/>
          </a:xfrm>
        </p:spPr>
      </p:pic>
      <p:pic>
        <p:nvPicPr>
          <p:cNvPr id="7" name="Объект 6">
            <a:extLst>
              <a:ext uri="{FF2B5EF4-FFF2-40B4-BE49-F238E27FC236}">
                <a16:creationId xmlns:a16="http://schemas.microsoft.com/office/drawing/2014/main" id="{E7350FF0-887C-4203-91B5-323C10B93D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26" t="34825" r="24079" b="38508"/>
          <a:stretch/>
        </p:blipFill>
        <p:spPr>
          <a:xfrm>
            <a:off x="6269282" y="278907"/>
            <a:ext cx="5247829" cy="3667451"/>
          </a:xfr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58342474-255E-4932-B308-DAABAA61BF2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61" t="63392" r="24091" b="8889"/>
          <a:stretch/>
        </p:blipFill>
        <p:spPr>
          <a:xfrm>
            <a:off x="5922719" y="2636224"/>
            <a:ext cx="5247829" cy="3751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534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59CAD2-4B39-4BA8-BDE7-D9DB40D6EC12}"/>
              </a:ext>
            </a:extLst>
          </p:cNvPr>
          <p:cNvSpPr txBox="1"/>
          <p:nvPr/>
        </p:nvSpPr>
        <p:spPr>
          <a:xfrm>
            <a:off x="0" y="97283"/>
            <a:ext cx="117307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2400" dirty="0"/>
              <a:t>Кисунько Григорий Васильевич (1918-1998)  </a:t>
            </a:r>
            <a:r>
              <a:rPr lang="ru-RU" sz="2000" dirty="0"/>
              <a:t>- ученый в области радиотехники</a:t>
            </a:r>
          </a:p>
          <a:p>
            <a:pPr algn="just"/>
            <a:r>
              <a:rPr lang="ru-RU" sz="2000" dirty="0"/>
              <a:t> и электроники. Один из создателей советской системы противоракетной</a:t>
            </a:r>
          </a:p>
          <a:p>
            <a:pPr algn="just"/>
            <a:r>
              <a:rPr lang="ru-RU" sz="2000" dirty="0"/>
              <a:t> обороны (ПРО). </a:t>
            </a:r>
          </a:p>
          <a:p>
            <a:pPr algn="just"/>
            <a:r>
              <a:rPr lang="ru-RU" sz="2000" dirty="0"/>
              <a:t>Генерал-лейтенант-инженер, член-корреспондент АН СССР (1958)</a:t>
            </a:r>
          </a:p>
          <a:p>
            <a:pPr algn="just"/>
            <a:endParaRPr lang="ru-RU" sz="2400" b="1" dirty="0"/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D849B652-2285-4B68-8258-E85C48F31F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29" t="7196" r="10083" b="10705"/>
          <a:stretch/>
        </p:blipFill>
        <p:spPr>
          <a:xfrm>
            <a:off x="8760196" y="918696"/>
            <a:ext cx="3379667" cy="4828101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CC5A9869-2DD9-4C12-B82C-2E147FC0E31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2" t="6019" r="5639" b="5290"/>
          <a:stretch/>
        </p:blipFill>
        <p:spPr>
          <a:xfrm>
            <a:off x="4757886" y="1516591"/>
            <a:ext cx="3555934" cy="52441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731FD7-A4BA-4D12-9ED4-BD5EFC9C895F}"/>
              </a:ext>
            </a:extLst>
          </p:cNvPr>
          <p:cNvSpPr txBox="1"/>
          <p:nvPr/>
        </p:nvSpPr>
        <p:spPr>
          <a:xfrm>
            <a:off x="53539" y="1552434"/>
            <a:ext cx="4704347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200" dirty="0"/>
              <a:t>Вступил в Ленинградскую Армию Народного ополчения, направлен в Военное училище Войск воздушного наблюдения оповещения и связи Красной Армии</a:t>
            </a:r>
          </a:p>
          <a:p>
            <a:endParaRPr lang="ru-RU" sz="2200" dirty="0"/>
          </a:p>
          <a:p>
            <a:r>
              <a:rPr lang="ru-RU" sz="2200" dirty="0"/>
              <a:t>Служил в 337–й отдельном</a:t>
            </a:r>
            <a:br>
              <a:rPr lang="ru-RU" sz="2200" dirty="0"/>
            </a:br>
            <a:r>
              <a:rPr lang="ru-RU" sz="2200" dirty="0"/>
              <a:t>радиобатальоне ВНОС Особой Московской армии ПВО</a:t>
            </a:r>
          </a:p>
          <a:p>
            <a:r>
              <a:rPr lang="ru-RU" sz="2200" dirty="0"/>
              <a:t>начальником станции,</a:t>
            </a:r>
            <a:br>
              <a:rPr lang="ru-RU" sz="2200" dirty="0"/>
            </a:br>
            <a:r>
              <a:rPr lang="ru-RU" sz="2200" dirty="0"/>
              <a:t>инженером роты станций радиообнаружения самолётов</a:t>
            </a:r>
          </a:p>
        </p:txBody>
      </p:sp>
    </p:spTree>
    <p:extLst>
      <p:ext uri="{BB962C8B-B14F-4D97-AF65-F5344CB8AC3E}">
        <p14:creationId xmlns:p14="http://schemas.microsoft.com/office/powerpoint/2010/main" val="3132126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D0BE0CF4-7781-43F2-9148-26059CB0DB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818" y="501511"/>
            <a:ext cx="7823459" cy="58549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327EC7-5BA2-4C3F-8D2E-46EF1CF3ED81}"/>
              </a:ext>
            </a:extLst>
          </p:cNvPr>
          <p:cNvSpPr txBox="1"/>
          <p:nvPr/>
        </p:nvSpPr>
        <p:spPr>
          <a:xfrm>
            <a:off x="8205537" y="1996762"/>
            <a:ext cx="398646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/>
              <a:t>…</a:t>
            </a:r>
            <a:r>
              <a:rPr lang="ru-RU" sz="2000" dirty="0"/>
              <a:t>священны в лесах подмосковных могилы</a:t>
            </a:r>
          </a:p>
          <a:p>
            <a:r>
              <a:rPr lang="ru-RU" sz="2000" dirty="0"/>
              <a:t>столицу собой заслонивших бойцов.</a:t>
            </a:r>
          </a:p>
          <a:p>
            <a:r>
              <a:rPr lang="ru-RU" sz="2000" dirty="0"/>
              <a:t>Бессмертье героев завещано детям, </a:t>
            </a:r>
          </a:p>
          <a:p>
            <a:r>
              <a:rPr lang="ru-RU" sz="2000" dirty="0"/>
              <a:t>свободу народа врагу не украсть!</a:t>
            </a:r>
          </a:p>
          <a:p>
            <a:r>
              <a:rPr lang="ru-RU" sz="2000" dirty="0"/>
              <a:t>Друзья, не позволим военным ракетам</a:t>
            </a:r>
          </a:p>
          <a:p>
            <a:r>
              <a:rPr lang="ru-RU" sz="2000" dirty="0"/>
              <a:t>на мирную землю Отчизны упасть!</a:t>
            </a:r>
          </a:p>
        </p:txBody>
      </p:sp>
    </p:spTree>
    <p:extLst>
      <p:ext uri="{BB962C8B-B14F-4D97-AF65-F5344CB8AC3E}">
        <p14:creationId xmlns:p14="http://schemas.microsoft.com/office/powerpoint/2010/main" val="942589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Объект 7">
            <a:extLst>
              <a:ext uri="{FF2B5EF4-FFF2-40B4-BE49-F238E27FC236}">
                <a16:creationId xmlns:a16="http://schemas.microsoft.com/office/drawing/2014/main" id="{C943F964-A0F6-4462-ABB3-04A28AB1A08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7" t="4176" r="4384" b="3192"/>
          <a:stretch/>
        </p:blipFill>
        <p:spPr>
          <a:xfrm>
            <a:off x="3788605" y="388783"/>
            <a:ext cx="3273931" cy="4591329"/>
          </a:xfr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9BD96D6-4A55-458C-B97E-F056B38D5C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4" t="2155" r="3038" b="2155"/>
          <a:stretch/>
        </p:blipFill>
        <p:spPr>
          <a:xfrm>
            <a:off x="159985" y="17054"/>
            <a:ext cx="2909336" cy="4033367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262934D-5547-41FC-9A06-69ED356A6A6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37"/>
          <a:stretch/>
        </p:blipFill>
        <p:spPr>
          <a:xfrm>
            <a:off x="7250449" y="181543"/>
            <a:ext cx="4596062" cy="6520048"/>
          </a:xfrm>
          <a:prstGeom prst="rect">
            <a:avLst/>
          </a:prstGeom>
        </p:spPr>
      </p:pic>
      <p:pic>
        <p:nvPicPr>
          <p:cNvPr id="6" name="Объект 5">
            <a:extLst>
              <a:ext uri="{FF2B5EF4-FFF2-40B4-BE49-F238E27FC236}">
                <a16:creationId xmlns:a16="http://schemas.microsoft.com/office/drawing/2014/main" id="{F58D241B-B097-4A20-BA57-F144DD9528D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171" y="2807579"/>
            <a:ext cx="2909337" cy="3894012"/>
          </a:xfrm>
        </p:spPr>
      </p:pic>
    </p:spTree>
    <p:extLst>
      <p:ext uri="{BB962C8B-B14F-4D97-AF65-F5344CB8AC3E}">
        <p14:creationId xmlns:p14="http://schemas.microsoft.com/office/powerpoint/2010/main" val="954826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>
            <a:extLst>
              <a:ext uri="{FF2B5EF4-FFF2-40B4-BE49-F238E27FC236}">
                <a16:creationId xmlns:a16="http://schemas.microsoft.com/office/drawing/2014/main" id="{EA2D31EB-36CF-4B0E-8174-29FA23EAB5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4" t="12280" r="2836" b="8581"/>
          <a:stretch/>
        </p:blipFill>
        <p:spPr>
          <a:xfrm>
            <a:off x="114086" y="3429000"/>
            <a:ext cx="7743977" cy="2581327"/>
          </a:xfr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E24DADC0-C144-4659-92EB-56EB250252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3" t="5091" r="7553" b="4887"/>
          <a:stretch/>
        </p:blipFill>
        <p:spPr>
          <a:xfrm>
            <a:off x="7984180" y="247273"/>
            <a:ext cx="3920703" cy="62153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BB280B-C3AA-4BCA-BAEE-F58EDFFF82B9}"/>
              </a:ext>
            </a:extLst>
          </p:cNvPr>
          <p:cNvSpPr txBox="1"/>
          <p:nvPr/>
        </p:nvSpPr>
        <p:spPr>
          <a:xfrm>
            <a:off x="0" y="110788"/>
            <a:ext cx="826569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dirty="0">
                <a:cs typeface="Times New Roman" panose="02020603050405020304" pitchFamily="18" charset="0"/>
              </a:rPr>
              <a:t>Ляпунов</a:t>
            </a:r>
            <a:r>
              <a:rPr lang="ru-RU" sz="2400" b="1" dirty="0">
                <a:cs typeface="Times New Roman" panose="02020603050405020304" pitchFamily="18" charset="0"/>
              </a:rPr>
              <a:t> </a:t>
            </a:r>
            <a:r>
              <a:rPr lang="ru-RU" sz="2400" dirty="0">
                <a:cs typeface="Times New Roman" panose="02020603050405020304" pitchFamily="18" charset="0"/>
              </a:rPr>
              <a:t>Алексей Андреевич (1911</a:t>
            </a:r>
            <a:r>
              <a:rPr lang="en-US" sz="2400" dirty="0">
                <a:cs typeface="Times New Roman" panose="02020603050405020304" pitchFamily="18" charset="0"/>
              </a:rPr>
              <a:t>-</a:t>
            </a:r>
            <a:r>
              <a:rPr lang="ru-RU" sz="2400" dirty="0">
                <a:cs typeface="Times New Roman" panose="02020603050405020304" pitchFamily="18" charset="0"/>
              </a:rPr>
              <a:t>1973) </a:t>
            </a:r>
            <a:r>
              <a:rPr lang="ru-RU" sz="2000" dirty="0">
                <a:cs typeface="Times New Roman" panose="02020603050405020304" pitchFamily="18" charset="0"/>
              </a:rPr>
              <a:t>– математик, член-корреспондент АН СССР (1964).</a:t>
            </a:r>
          </a:p>
          <a:p>
            <a:br>
              <a:rPr lang="en-US" sz="2000" dirty="0">
                <a:cs typeface="Times New Roman" panose="02020603050405020304" pitchFamily="18" charset="0"/>
              </a:rPr>
            </a:br>
            <a:r>
              <a:rPr lang="ru-RU" sz="2000" dirty="0">
                <a:cs typeface="Times New Roman" panose="02020603050405020304" pitchFamily="18" charset="0"/>
              </a:rPr>
              <a:t> А.А. Ляпунов был призван в войска с марта 1942 г., преподавал офицерскому составу теорию стрельбы, затем служил командиром топовычислительного взвода. Участвовал в боях за освобождение Крыма, воевал в Прибалтике и в Восточной Пруссии. </a:t>
            </a:r>
            <a:br>
              <a:rPr lang="en-US" sz="2000" dirty="0">
                <a:cs typeface="Times New Roman" panose="02020603050405020304" pitchFamily="18" charset="0"/>
              </a:rPr>
            </a:br>
            <a:br>
              <a:rPr lang="ru-RU" sz="2000" dirty="0">
                <a:cs typeface="Times New Roman" panose="02020603050405020304" pitchFamily="18" charset="0"/>
              </a:rPr>
            </a:br>
            <a:r>
              <a:rPr lang="ru-RU" sz="2000" dirty="0">
                <a:cs typeface="Times New Roman" panose="02020603050405020304" pitchFamily="18" charset="0"/>
              </a:rPr>
              <a:t>Даже в перерывах между боями он работал над изобретением </a:t>
            </a:r>
          </a:p>
          <a:p>
            <a:r>
              <a:rPr lang="ru-RU" sz="2000" dirty="0">
                <a:cs typeface="Times New Roman" panose="02020603050405020304" pitchFamily="18" charset="0"/>
              </a:rPr>
              <a:t>прибора для засечек батарей противника по звуку выстрела</a:t>
            </a:r>
            <a:br>
              <a:rPr lang="ru-RU" sz="2000" dirty="0">
                <a:cs typeface="Times New Roman" panose="02020603050405020304" pitchFamily="18" charset="0"/>
              </a:rPr>
            </a:br>
            <a:endParaRPr lang="ru-RU" sz="2000" dirty="0"/>
          </a:p>
        </p:txBody>
      </p:sp>
    </p:spTree>
    <p:extLst>
      <p:ext uri="{BB962C8B-B14F-4D97-AF65-F5344CB8AC3E}">
        <p14:creationId xmlns:p14="http://schemas.microsoft.com/office/powerpoint/2010/main" val="2596485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>
            <a:extLst>
              <a:ext uri="{FF2B5EF4-FFF2-40B4-BE49-F238E27FC236}">
                <a16:creationId xmlns:a16="http://schemas.microsoft.com/office/drawing/2014/main" id="{A0F55070-62B6-4035-BC5D-C38FB0177E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9" t="3465" r="4851" b="3176"/>
          <a:stretch/>
        </p:blipFill>
        <p:spPr>
          <a:xfrm rot="5400000">
            <a:off x="-1594599" y="2014876"/>
            <a:ext cx="6521944" cy="2827422"/>
          </a:xfr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E097B30-4BC7-4A7D-9BC6-1466AA2FF70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7" t="5395" r="5274" b="5601"/>
          <a:stretch/>
        </p:blipFill>
        <p:spPr>
          <a:xfrm>
            <a:off x="7052091" y="167615"/>
            <a:ext cx="4462130" cy="6135428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060FD400-2841-4EA6-9901-F4D477EA74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187" y="1840418"/>
            <a:ext cx="2990379" cy="444115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E880700-9A1D-424E-B421-B3D9264615AC}"/>
              </a:ext>
            </a:extLst>
          </p:cNvPr>
          <p:cNvSpPr txBox="1"/>
          <p:nvPr/>
        </p:nvSpPr>
        <p:spPr>
          <a:xfrm>
            <a:off x="2961358" y="137426"/>
            <a:ext cx="398403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cs typeface="Times New Roman" panose="02020603050405020304" pitchFamily="18" charset="0"/>
              </a:rPr>
              <a:t>Поправки на магнитное склонение, вызываемое притяжением залежей магнитных руд Курской магнитной аномалии</a:t>
            </a:r>
          </a:p>
        </p:txBody>
      </p:sp>
    </p:spTree>
    <p:extLst>
      <p:ext uri="{BB962C8B-B14F-4D97-AF65-F5344CB8AC3E}">
        <p14:creationId xmlns:p14="http://schemas.microsoft.com/office/powerpoint/2010/main" val="3760722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>
            <a:extLst>
              <a:ext uri="{FF2B5EF4-FFF2-40B4-BE49-F238E27FC236}">
                <a16:creationId xmlns:a16="http://schemas.microsoft.com/office/drawing/2014/main" id="{5FBCE2E6-7E8D-495D-B037-4DD8B63544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05836" y="2285746"/>
            <a:ext cx="4030581" cy="2850254"/>
          </a:xfrm>
        </p:spPr>
      </p:pic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38CE38D0-D082-40E5-A6BF-0D25B67A7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3642"/>
            <a:ext cx="8493014" cy="1354052"/>
          </a:xfrm>
        </p:spPr>
        <p:txBody>
          <a:bodyPr>
            <a:noAutofit/>
          </a:bodyPr>
          <a:lstStyle/>
          <a:p>
            <a:r>
              <a:rPr lang="ru-RU" sz="2200" dirty="0">
                <a:effectLst/>
              </a:rPr>
              <a:t>Мстислав Борисович Козьмин (1920-1992) -</a:t>
            </a:r>
            <a:r>
              <a:rPr lang="ru-RU" sz="2000" dirty="0">
                <a:effectLst/>
              </a:rPr>
              <a:t>литературовед,</a:t>
            </a:r>
            <a:br>
              <a:rPr lang="ru-RU" sz="2000" dirty="0"/>
            </a:br>
            <a:r>
              <a:rPr lang="ru-RU" sz="2000" dirty="0">
                <a:effectLst/>
              </a:rPr>
              <a:t>заведующий редакцией советской литературы в Гослитиздате, директор музея-квартиры А.М. Горького;  главный редактор журнала «Вопросы литературы»</a:t>
            </a:r>
            <a:br>
              <a:rPr lang="ru-RU" sz="2000" dirty="0">
                <a:effectLst/>
              </a:rPr>
            </a:br>
            <a:r>
              <a:rPr lang="ru-RU" sz="2000" dirty="0">
                <a:effectLst/>
              </a:rPr>
              <a:t>В первые дни войны ушел на фронт. Служил разведчиком на карельском фронте</a:t>
            </a:r>
            <a:endParaRPr lang="ru-RU" sz="2200" dirty="0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FF223B74-8E81-404C-A083-91556684B5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8" r="6244" b="49767"/>
          <a:stretch/>
        </p:blipFill>
        <p:spPr>
          <a:xfrm rot="5400000">
            <a:off x="689070" y="2566363"/>
            <a:ext cx="4151900" cy="3187115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13E3AFB-DE91-4628-AF38-95ADE8EA11C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2" t="409" r="7742" b="47662"/>
          <a:stretch/>
        </p:blipFill>
        <p:spPr>
          <a:xfrm rot="5400000">
            <a:off x="-334559" y="3204668"/>
            <a:ext cx="3892215" cy="3173817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A7177E16-BA9D-4C9E-998D-AAE7E69FAA1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16" b="47135"/>
          <a:stretch/>
        </p:blipFill>
        <p:spPr>
          <a:xfrm rot="5400000">
            <a:off x="3384232" y="2815001"/>
            <a:ext cx="3816018" cy="302571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73A9DDCA-A233-48CE-AAB8-4AF123884AB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5343" y="2921668"/>
            <a:ext cx="2924705" cy="38160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6CD630-228C-4FA5-AB0C-082296FAD8C2}"/>
              </a:ext>
            </a:extLst>
          </p:cNvPr>
          <p:cNvSpPr txBox="1"/>
          <p:nvPr/>
        </p:nvSpPr>
        <p:spPr>
          <a:xfrm>
            <a:off x="8338028" y="120316"/>
            <a:ext cx="346286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2800" dirty="0"/>
              <a:t>«Горячо поздравляю тебя с долгожданным великим днем –</a:t>
            </a:r>
            <a:br>
              <a:rPr lang="ru-RU" sz="2800" dirty="0"/>
            </a:br>
            <a:r>
              <a:rPr lang="ru-RU" sz="2800" dirty="0"/>
              <a:t>днем нашей победы!»</a:t>
            </a:r>
          </a:p>
        </p:txBody>
      </p:sp>
    </p:spTree>
    <p:extLst>
      <p:ext uri="{BB962C8B-B14F-4D97-AF65-F5344CB8AC3E}">
        <p14:creationId xmlns:p14="http://schemas.microsoft.com/office/powerpoint/2010/main" val="23254689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DA302C29-FF9B-464F-A9AF-E64B32D08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43" y="381707"/>
            <a:ext cx="10972800" cy="745399"/>
          </a:xfrm>
        </p:spPr>
        <p:txBody>
          <a:bodyPr>
            <a:noAutofit/>
          </a:bodyPr>
          <a:lstStyle/>
          <a:p>
            <a:r>
              <a:rPr lang="ru-RU" sz="2400" dirty="0"/>
              <a:t>Нина Митрофановна Катунцева (1923—1991) — историк, исследователь развития рабочих факультетов, общественный деятель</a:t>
            </a:r>
            <a:br>
              <a:rPr lang="ru-RU" sz="2400" dirty="0"/>
            </a:br>
            <a:r>
              <a:rPr lang="ru-RU" sz="2400" dirty="0"/>
              <a:t>санинструктор при экипаже танка «беспощадный»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C9B42D4D-9C93-4F13-9708-E2622A761E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664" y="1154617"/>
            <a:ext cx="3658791" cy="4982183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622EDA7-B280-4A43-9E6C-30AD7E24CF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7716" y="2011831"/>
            <a:ext cx="3391620" cy="4734214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CCA051C2-93DA-4D81-9D78-5F63EE4C7A20}"/>
              </a:ext>
            </a:extLst>
          </p:cNvPr>
          <p:cNvSpPr/>
          <p:nvPr/>
        </p:nvSpPr>
        <p:spPr>
          <a:xfrm>
            <a:off x="8048853" y="568852"/>
            <a:ext cx="364128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ru-RU" dirty="0"/>
              <a:t>«Верь мне, милая, надейся:</a:t>
            </a:r>
          </a:p>
          <a:p>
            <a:pPr algn="r"/>
            <a:r>
              <a:rPr lang="ru-RU" dirty="0"/>
              <a:t>Я назад не побегу!</a:t>
            </a:r>
          </a:p>
          <a:p>
            <a:pPr algn="r"/>
            <a:r>
              <a:rPr lang="ru-RU" dirty="0"/>
              <a:t>На груди значок гвардейца,</a:t>
            </a:r>
          </a:p>
          <a:p>
            <a:pPr algn="r"/>
            <a:r>
              <a:rPr lang="ru-RU" dirty="0"/>
              <a:t>В сердце — ненависть к врагу».</a:t>
            </a:r>
          </a:p>
          <a:p>
            <a:pPr algn="r"/>
            <a:r>
              <a:rPr lang="ru-RU" dirty="0"/>
              <a:t>А. Фатеев</a:t>
            </a:r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C75CDAB0-E188-4C23-99B8-6955166A2A57}"/>
              </a:ext>
            </a:extLst>
          </p:cNvPr>
          <p:cNvSpPr/>
          <p:nvPr/>
        </p:nvSpPr>
        <p:spPr>
          <a:xfrm>
            <a:off x="3976129" y="1309873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i="1" dirty="0">
                <a:latin typeface="-apple-system"/>
              </a:rPr>
              <a:t>«Штурмовой огонь веди,</a:t>
            </a:r>
            <a:br>
              <a:rPr lang="ru-RU" dirty="0"/>
            </a:br>
            <a:r>
              <a:rPr lang="ru-RU" i="1" dirty="0">
                <a:latin typeface="-apple-system"/>
              </a:rPr>
              <a:t>Наш тяжёлый танк,</a:t>
            </a:r>
            <a:br>
              <a:rPr lang="ru-RU" dirty="0"/>
            </a:br>
            <a:r>
              <a:rPr lang="ru-RU" i="1" dirty="0">
                <a:latin typeface="-apple-system"/>
              </a:rPr>
              <a:t>В тыл фашисту заходи,</a:t>
            </a:r>
            <a:br>
              <a:rPr lang="ru-RU" dirty="0"/>
            </a:br>
            <a:r>
              <a:rPr lang="ru-RU" i="1" dirty="0">
                <a:latin typeface="-apple-system"/>
              </a:rPr>
              <a:t>Бей его во фланг.</a:t>
            </a:r>
            <a:br>
              <a:rPr lang="ru-RU" dirty="0"/>
            </a:br>
            <a:r>
              <a:rPr lang="ru-RU" i="1" dirty="0">
                <a:latin typeface="-apple-system"/>
              </a:rPr>
              <a:t>Экипаж бесстрашный твой,</a:t>
            </a:r>
            <a:br>
              <a:rPr lang="ru-RU" dirty="0"/>
            </a:br>
            <a:r>
              <a:rPr lang="ru-RU" i="1" dirty="0">
                <a:latin typeface="-apple-system"/>
              </a:rPr>
              <a:t>Не смыкая глаз</a:t>
            </a:r>
            <a:br>
              <a:rPr lang="ru-RU" dirty="0"/>
            </a:br>
            <a:r>
              <a:rPr lang="ru-RU" i="1" dirty="0">
                <a:latin typeface="-apple-system"/>
              </a:rPr>
              <a:t>Выполняет боевой</a:t>
            </a:r>
            <a:br>
              <a:rPr lang="ru-RU" dirty="0"/>
            </a:br>
            <a:r>
              <a:rPr lang="ru-RU" i="1" dirty="0">
                <a:latin typeface="-apple-system"/>
              </a:rPr>
              <a:t>Сталинский приказ…»</a:t>
            </a:r>
            <a:endParaRPr lang="ru-RU" dirty="0"/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B472F5A-5946-4A4E-8797-EDE5CE873B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695" y="3645708"/>
            <a:ext cx="4152900" cy="259112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14F6AD-C3CA-409D-A1EC-C9C2559D85E1}"/>
              </a:ext>
            </a:extLst>
          </p:cNvPr>
          <p:cNvSpPr txBox="1"/>
          <p:nvPr/>
        </p:nvSpPr>
        <p:spPr>
          <a:xfrm>
            <a:off x="5486400" y="6291856"/>
            <a:ext cx="2695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dirty="0"/>
              <a:t>Сады памяти</a:t>
            </a:r>
          </a:p>
        </p:txBody>
      </p:sp>
    </p:spTree>
    <p:extLst>
      <p:ext uri="{BB962C8B-B14F-4D97-AF65-F5344CB8AC3E}">
        <p14:creationId xmlns:p14="http://schemas.microsoft.com/office/powerpoint/2010/main" val="11596299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Объект 11">
            <a:extLst>
              <a:ext uri="{FF2B5EF4-FFF2-40B4-BE49-F238E27FC236}">
                <a16:creationId xmlns:a16="http://schemas.microsoft.com/office/drawing/2014/main" id="{2BD638AB-932C-474B-A4F9-631DC2248F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0285" y="2277130"/>
            <a:ext cx="2371429" cy="3790476"/>
          </a:xfrm>
          <a:prstGeom prst="rect">
            <a:avLst/>
          </a:prstGeom>
        </p:spPr>
      </p:pic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3524867A-D762-48E9-98E2-8C28F4401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2118" y="790394"/>
            <a:ext cx="8618428" cy="1323474"/>
          </a:xfrm>
        </p:spPr>
        <p:txBody>
          <a:bodyPr>
            <a:noAutofit/>
          </a:bodyPr>
          <a:lstStyle/>
          <a:p>
            <a:r>
              <a:rPr lang="ru-RU" sz="2400" dirty="0"/>
              <a:t>Тартаковский Борис Григорьевич (1911-2002) – </a:t>
            </a:r>
            <a:r>
              <a:rPr lang="ru-RU" sz="2000" dirty="0"/>
              <a:t>историк, мемуарист, специалист по новейшей истории Германии и истории коммунистического движения, </a:t>
            </a:r>
            <a:br>
              <a:rPr lang="ru-RU" sz="2000" dirty="0"/>
            </a:br>
            <a:r>
              <a:rPr lang="ru-RU" sz="2000" dirty="0"/>
              <a:t>доктор исторических наук</a:t>
            </a:r>
            <a:br>
              <a:rPr lang="ru-RU" sz="2000" dirty="0"/>
            </a:br>
            <a:br>
              <a:rPr lang="ru-RU" sz="2000" dirty="0"/>
            </a:br>
            <a:r>
              <a:rPr lang="ru-RU" sz="2000" dirty="0"/>
              <a:t>В первые же дни войны пошел на фронт добровольцем. Прошел войну в должности инструктора политотдела</a:t>
            </a:r>
            <a:endParaRPr lang="ru-RU" sz="2400" dirty="0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4B68D54-FAAC-4096-BC36-0EA50F7DF2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037" t="36491" r="60216" b="50314"/>
          <a:stretch/>
        </p:blipFill>
        <p:spPr>
          <a:xfrm>
            <a:off x="7512123" y="2936593"/>
            <a:ext cx="4402959" cy="3131013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2365C700-B87B-49F6-A7EF-B6965B0682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579" t="23805" r="22178" b="31554"/>
          <a:stretch/>
        </p:blipFill>
        <p:spPr>
          <a:xfrm rot="16200000">
            <a:off x="193496" y="314184"/>
            <a:ext cx="2758897" cy="2726499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5441587-6A71-47F3-AE08-D479A25E3CC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861" t="3652" r="42612" b="68036"/>
          <a:stretch/>
        </p:blipFill>
        <p:spPr>
          <a:xfrm>
            <a:off x="209694" y="2721414"/>
            <a:ext cx="4470182" cy="379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5509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7">
            <a:extLst>
              <a:ext uri="{FF2B5EF4-FFF2-40B4-BE49-F238E27FC236}">
                <a16:creationId xmlns:a16="http://schemas.microsoft.com/office/drawing/2014/main" id="{B2C149D2-F428-4CE8-9CE1-5CC194BE7A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32" t="48432" r="33210" b="32686"/>
          <a:stretch/>
        </p:blipFill>
        <p:spPr>
          <a:xfrm>
            <a:off x="8216327" y="998620"/>
            <a:ext cx="3934086" cy="5065295"/>
          </a:xfr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3A32A68-0F88-4166-9E17-C7597EB55C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52" y="81000"/>
            <a:ext cx="4007842" cy="6662274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AF183C4-DF08-4006-9FF0-A018AD4028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8065" y="1900989"/>
            <a:ext cx="5068542" cy="372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0798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>
            <a:extLst>
              <a:ext uri="{FF2B5EF4-FFF2-40B4-BE49-F238E27FC236}">
                <a16:creationId xmlns:a16="http://schemas.microsoft.com/office/drawing/2014/main" id="{D17EB228-8F75-4DF2-BF82-3A32BE1640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9990" y="692251"/>
            <a:ext cx="5891115" cy="3662045"/>
          </a:xfrm>
        </p:spPr>
      </p:pic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3D8CC01F-1418-4BAA-9920-72CCF7A30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866274"/>
          </a:xfrm>
        </p:spPr>
        <p:txBody>
          <a:bodyPr>
            <a:noAutofit/>
          </a:bodyPr>
          <a:lstStyle/>
          <a:p>
            <a:r>
              <a:rPr lang="ru-RU" sz="2400" dirty="0"/>
              <a:t>Бурский (Бурштейн) Мечислав Ильич (1903-1943) </a:t>
            </a:r>
            <a:r>
              <a:rPr lang="ru-RU" sz="2000" dirty="0"/>
              <a:t>- агротехник, историк сельского хозяйства, организатор науки</a:t>
            </a:r>
            <a:endParaRPr lang="ru-RU" sz="2400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760B1C3-BB02-47BB-A4C3-B6D6F71DD8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20" y="1996952"/>
            <a:ext cx="3085742" cy="4066673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6A5BEF62-D6C2-4E4C-99E1-015F6A37FB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5207" y="2156861"/>
            <a:ext cx="2929912" cy="4394869"/>
          </a:xfrm>
          <a:prstGeom prst="rect">
            <a:avLst/>
          </a:prstGeom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C0031920-C066-4CFB-935A-8C5F7770B46D}"/>
              </a:ext>
            </a:extLst>
          </p:cNvPr>
          <p:cNvSpPr/>
          <p:nvPr/>
        </p:nvSpPr>
        <p:spPr>
          <a:xfrm>
            <a:off x="258466" y="1108448"/>
            <a:ext cx="38378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/>
              <a:t> Либретто «Трое наших» (М.И. Бурский, А.Н. Афиногенов)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CFB9C0-1E6D-469E-BD66-FE847B89D1E9}"/>
              </a:ext>
            </a:extLst>
          </p:cNvPr>
          <p:cNvSpPr txBox="1"/>
          <p:nvPr/>
        </p:nvSpPr>
        <p:spPr>
          <a:xfrm>
            <a:off x="6487693" y="4354295"/>
            <a:ext cx="55574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/>
              <a:t>«Сейчас сажусь в машину, и милая Москва проплывет мимо меня…письмо это – либо перечту я, если вернусь, и разорву с улыбкой. Либо прочтешь ты. Стало быть, позволь в последний раз пожать твою хорошую, мужскую лапу». 1943 г. </a:t>
            </a:r>
          </a:p>
        </p:txBody>
      </p:sp>
    </p:spTree>
    <p:extLst>
      <p:ext uri="{BB962C8B-B14F-4D97-AF65-F5344CB8AC3E}">
        <p14:creationId xmlns:p14="http://schemas.microsoft.com/office/powerpoint/2010/main" val="7632138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>
            <a:extLst>
              <a:ext uri="{FF2B5EF4-FFF2-40B4-BE49-F238E27FC236}">
                <a16:creationId xmlns:a16="http://schemas.microsoft.com/office/drawing/2014/main" id="{174079FA-A49A-4723-8B51-AD0FA0FF6A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0" t="1777" r="2081" b="1767"/>
          <a:stretch/>
        </p:blipFill>
        <p:spPr>
          <a:xfrm rot="16200000">
            <a:off x="5993785" y="1204119"/>
            <a:ext cx="4708254" cy="6460957"/>
          </a:xfrm>
        </p:spPr>
      </p:pic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97DBEF1E-D8B7-45EA-8544-EB94A0AEF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079741"/>
          </a:xfrm>
        </p:spPr>
        <p:txBody>
          <a:bodyPr>
            <a:noAutofit/>
          </a:bodyPr>
          <a:lstStyle/>
          <a:p>
            <a:r>
              <a:rPr lang="ru-RU" sz="2400" dirty="0"/>
              <a:t>Павлов Игорь Михайлович (1900-1985) —  </a:t>
            </a:r>
            <a:r>
              <a:rPr lang="ru-RU" sz="2000" dirty="0"/>
              <a:t>учёный-металлург, специалист в области теории процессов пластической деформации, декан кафедры Ленинградского политехнического института, член-корреспондент АН СССР</a:t>
            </a:r>
            <a:endParaRPr lang="ru-RU" sz="2400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BF01E8A-0B88-40A1-B976-4F3C15D6B9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640" y="1079741"/>
            <a:ext cx="3199613" cy="4343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7B1613-5269-4204-8A61-28FBE6979962}"/>
              </a:ext>
            </a:extLst>
          </p:cNvPr>
          <p:cNvSpPr txBox="1"/>
          <p:nvPr/>
        </p:nvSpPr>
        <p:spPr>
          <a:xfrm>
            <a:off x="0" y="5423141"/>
            <a:ext cx="4150895" cy="1230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А.А. Бочвар, проф. МИЦМиЗ, И.М. Павлов, проф. МИСиС, и А.И. Беляев, проф. МИЦМиЗ, в зоне советской оккупации. 1945 г.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97905E-3CE0-477F-B667-DB73D7659D40}"/>
              </a:ext>
            </a:extLst>
          </p:cNvPr>
          <p:cNvSpPr txBox="1"/>
          <p:nvPr/>
        </p:nvSpPr>
        <p:spPr>
          <a:xfrm>
            <a:off x="6236762" y="865195"/>
            <a:ext cx="457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dirty="0"/>
              <a:t>Завод №519 Наркомцветмета в </a:t>
            </a:r>
            <a:r>
              <a:rPr lang="ru-RU" dirty="0" err="1"/>
              <a:t>В</a:t>
            </a:r>
            <a:r>
              <a:rPr lang="ru-RU" dirty="0"/>
              <a:t>. Салде (оборудование с ленинградских заводов «Красный выборжец» и имени Ворошилова)</a:t>
            </a:r>
          </a:p>
        </p:txBody>
      </p:sp>
    </p:spTree>
    <p:extLst>
      <p:ext uri="{BB962C8B-B14F-4D97-AF65-F5344CB8AC3E}">
        <p14:creationId xmlns:p14="http://schemas.microsoft.com/office/powerpoint/2010/main" val="2424197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>
            <a:extLst>
              <a:ext uri="{FF2B5EF4-FFF2-40B4-BE49-F238E27FC236}">
                <a16:creationId xmlns:a16="http://schemas.microsoft.com/office/drawing/2014/main" id="{8A1D4336-DCF3-45F4-AF65-BE6D526DB3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0632" y="120317"/>
            <a:ext cx="4205299" cy="5674672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4B64AE3-73B6-4D7F-96AB-95C089076EF4}"/>
              </a:ext>
            </a:extLst>
          </p:cNvPr>
          <p:cNvSpPr txBox="1"/>
          <p:nvPr/>
        </p:nvSpPr>
        <p:spPr>
          <a:xfrm>
            <a:off x="4798951" y="326163"/>
            <a:ext cx="306168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2400" dirty="0"/>
              <a:t>Котельников Владимир Александрович  </a:t>
            </a:r>
          </a:p>
          <a:p>
            <a:pPr algn="r"/>
            <a:r>
              <a:rPr lang="ru-RU" sz="2400" dirty="0"/>
              <a:t>(1908-2005) - ученый в области радиофизики, радиотехники, электроники, информатики, радиоастрономии и криптографии, академик (1953), вице-президент АН СССР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730F5B8-C810-4EBE-8B2A-4A103AC84E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207" y="120317"/>
            <a:ext cx="4205298" cy="5960656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3BBC1911-B0C7-41EE-A3D4-66D183A44D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6224" y="1973435"/>
            <a:ext cx="3222816" cy="4764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0983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8B1C51A-424C-4B6E-9D03-065FE29146E3}"/>
              </a:ext>
            </a:extLst>
          </p:cNvPr>
          <p:cNvSpPr txBox="1"/>
          <p:nvPr/>
        </p:nvSpPr>
        <p:spPr>
          <a:xfrm>
            <a:off x="4247146" y="360948"/>
            <a:ext cx="7668127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2200" dirty="0"/>
              <a:t>«По примеру остальных сотрудников мы тоже купили “буржуйку”. Трубу выпустили в форточку, в которую вставлялась фанера или доска, чтобы она держалась. Стенки у буржуйки и трубы тонкие, и она согревала, конечно, только теплом, которое излучается, а дальше все это улетало куда-то вверх — под высоченный потолок… пока она топится, от нее идет тепло, а как кончает топиться — температура сразу падает. Трубу постарались сделать как можно длиннее, чтобы она дольше проходила по комнате...Так и обогревались, готовили еду и сушили пеленки…»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5D7E85-406E-4A79-846D-923DBF42070C}"/>
              </a:ext>
            </a:extLst>
          </p:cNvPr>
          <p:cNvSpPr txBox="1"/>
          <p:nvPr/>
        </p:nvSpPr>
        <p:spPr>
          <a:xfrm>
            <a:off x="7038474" y="5792752"/>
            <a:ext cx="45880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2000" dirty="0">
                <a:solidFill>
                  <a:schemeClr val="bg1"/>
                </a:solidFill>
              </a:rPr>
              <a:t>Из воспоминаний В.А. Котельникова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6B6CEC2-D5AE-4E59-922F-BF712C099B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727" y="526970"/>
            <a:ext cx="3344780" cy="4514092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BB24CEF3-944E-4FF6-A409-4A3F44121DA0}"/>
              </a:ext>
            </a:extLst>
          </p:cNvPr>
          <p:cNvSpPr/>
          <p:nvPr/>
        </p:nvSpPr>
        <p:spPr>
          <a:xfrm>
            <a:off x="203286" y="84920"/>
            <a:ext cx="36615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/>
              <a:t>Д. Бучкин. «Остался один». 1970 год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943CD3-87EC-4676-991F-3F3BD96E7499}"/>
              </a:ext>
            </a:extLst>
          </p:cNvPr>
          <p:cNvSpPr txBox="1"/>
          <p:nvPr/>
        </p:nvSpPr>
        <p:spPr>
          <a:xfrm>
            <a:off x="1022683" y="4692146"/>
            <a:ext cx="616016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100" dirty="0"/>
              <a:t>«В городе для “выдающихся” людей была столовая…обед, конечно, был соответствующий тому голодному времени — жиденький суп с какими-то листьями и небольшим количеством крупы, второе и кусок черного хлеба. По тем временам это было роскошно». </a:t>
            </a:r>
          </a:p>
        </p:txBody>
      </p:sp>
    </p:spTree>
    <p:extLst>
      <p:ext uri="{BB962C8B-B14F-4D97-AF65-F5344CB8AC3E}">
        <p14:creationId xmlns:p14="http://schemas.microsoft.com/office/powerpoint/2010/main" val="39618470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3BBCFEDD-91ED-43B2-9AD3-63AD13F3270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068" b="5376"/>
          <a:stretch/>
        </p:blipFill>
        <p:spPr>
          <a:xfrm>
            <a:off x="4536504" y="78583"/>
            <a:ext cx="3635803" cy="5097795"/>
          </a:xfrm>
          <a:prstGeom prst="rect">
            <a:avLst/>
          </a:prstGeom>
        </p:spPr>
      </p:pic>
      <p:pic>
        <p:nvPicPr>
          <p:cNvPr id="5" name="Объект 4">
            <a:extLst>
              <a:ext uri="{FF2B5EF4-FFF2-40B4-BE49-F238E27FC236}">
                <a16:creationId xmlns:a16="http://schemas.microsoft.com/office/drawing/2014/main" id="{ACD4B239-28CB-4D1D-AFE7-A6633C382C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700" y="308811"/>
            <a:ext cx="3635804" cy="5163264"/>
          </a:xfrm>
        </p:spPr>
      </p:pic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A5D8C823-C860-43C1-8C82-8EF3649D2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2516" y="152400"/>
            <a:ext cx="3364709" cy="2518611"/>
          </a:xfrm>
        </p:spPr>
        <p:txBody>
          <a:bodyPr>
            <a:normAutofit/>
          </a:bodyPr>
          <a:lstStyle/>
          <a:p>
            <a:pPr algn="ctr"/>
            <a:r>
              <a:rPr lang="ru-RU" sz="2800" dirty="0"/>
              <a:t>«Основные положения автоматической шифровки». </a:t>
            </a:r>
            <a:br>
              <a:rPr lang="ru-RU" sz="2800" dirty="0"/>
            </a:br>
            <a:r>
              <a:rPr lang="ru-RU" sz="2800" dirty="0"/>
              <a:t>19 июня 1941 г. 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CCF648AE-D77E-413B-AC57-4BC7D6D8AB1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5257" y="1575071"/>
            <a:ext cx="3676409" cy="520434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D848B63-E8AD-4F17-955F-C4E34E1C1CF4}"/>
              </a:ext>
            </a:extLst>
          </p:cNvPr>
          <p:cNvSpPr txBox="1"/>
          <p:nvPr/>
        </p:nvSpPr>
        <p:spPr>
          <a:xfrm>
            <a:off x="8172307" y="5848471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Аппарат Соболь П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E3F7109-48A6-4E19-BA7B-0FE8BDFA0E1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0665" y="3343104"/>
            <a:ext cx="4111846" cy="2351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3463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9FBBEF7C-1D1C-4DB9-B044-AC2285413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254" y="115300"/>
            <a:ext cx="10972800" cy="1219200"/>
          </a:xfrm>
        </p:spPr>
        <p:txBody>
          <a:bodyPr>
            <a:noAutofit/>
          </a:bodyPr>
          <a:lstStyle/>
          <a:p>
            <a:r>
              <a:rPr lang="ru-RU" sz="2400" dirty="0">
                <a:effectLst/>
              </a:rPr>
              <a:t>Челомей Владимир Николаевич(1914-1984) - конструктор ракетно-космической техники и учёный в области механики и процессов управления, академик АН СССР (1962)</a:t>
            </a:r>
            <a:endParaRPr lang="ru-RU" sz="2400" dirty="0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6AFC23A-A6A4-498D-92A6-8A78407832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493" y="2642087"/>
            <a:ext cx="5733507" cy="3731645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0EAD46F4-1AA2-4798-AAF3-C149B211140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622" b="2212"/>
          <a:stretch/>
        </p:blipFill>
        <p:spPr>
          <a:xfrm>
            <a:off x="6441315" y="1380703"/>
            <a:ext cx="5388192" cy="4752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8069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4">
            <a:extLst>
              <a:ext uri="{FF2B5EF4-FFF2-40B4-BE49-F238E27FC236}">
                <a16:creationId xmlns:a16="http://schemas.microsoft.com/office/drawing/2014/main" id="{4F1FB69B-2905-4FB5-85E4-6F635BC78A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2279" y="754943"/>
            <a:ext cx="4572181" cy="323232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C6163F9-278C-40DD-B246-44DCD24F8AD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74"/>
          <a:stretch/>
        </p:blipFill>
        <p:spPr>
          <a:xfrm>
            <a:off x="137540" y="2192542"/>
            <a:ext cx="5217962" cy="358946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195AFDCA-A783-4CFB-AD83-85B771909C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282" y="3512816"/>
            <a:ext cx="4572181" cy="32323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7FC0B1A-EE41-4BC0-B47D-233FEABB791A}"/>
              </a:ext>
            </a:extLst>
          </p:cNvPr>
          <p:cNvSpPr txBox="1"/>
          <p:nvPr/>
        </p:nvSpPr>
        <p:spPr>
          <a:xfrm>
            <a:off x="137540" y="112855"/>
            <a:ext cx="111292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/>
              <a:t>В 1942 г. разработал проект ракетно-пушечной установки для боевых аэросаней НКЛ-26, вооружаемых пулемётом ДТ и приводившихся в движение толкающим винтом, вращаемым двигателем М-11Г.</a:t>
            </a:r>
          </a:p>
          <a:p>
            <a:endParaRPr lang="ru-RU" sz="2000" dirty="0"/>
          </a:p>
          <a:p>
            <a:r>
              <a:rPr lang="ru-RU" sz="2000" dirty="0"/>
              <a:t>В 1943 г. разработал и испытал экспериментальный</a:t>
            </a:r>
          </a:p>
          <a:p>
            <a:r>
              <a:rPr lang="ru-RU" sz="2000" dirty="0"/>
              <a:t> пульсирующий двигатель прямой реакции ВЧ-1 </a:t>
            </a:r>
          </a:p>
        </p:txBody>
      </p:sp>
    </p:spTree>
    <p:extLst>
      <p:ext uri="{BB962C8B-B14F-4D97-AF65-F5344CB8AC3E}">
        <p14:creationId xmlns:p14="http://schemas.microsoft.com/office/powerpoint/2010/main" val="4550245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777A0A4-63B8-4A0C-9BE7-70ECB4261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"/>
            <a:ext cx="12103768" cy="891724"/>
          </a:xfrm>
        </p:spPr>
        <p:txBody>
          <a:bodyPr>
            <a:noAutofit/>
          </a:bodyPr>
          <a:lstStyle/>
          <a:p>
            <a:r>
              <a:rPr lang="ru-RU" sz="2000" dirty="0">
                <a:solidFill>
                  <a:schemeClr val="tx1"/>
                </a:solidFill>
              </a:rPr>
              <a:t>Бармин Владимир Павлович (1909-1993) - конструктор реактивных пусковых установок, ракетно-космических и боевых стартовых комплексов, академик АН СССР (1966)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A3778BB0-D93E-4E7A-91E2-A1D2CDA8D0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55725" y="804721"/>
            <a:ext cx="6040981" cy="2707105"/>
          </a:xfrm>
        </p:spPr>
        <p:txBody>
          <a:bodyPr>
            <a:normAutofit fontScale="92500" lnSpcReduction="20000"/>
          </a:bodyPr>
          <a:lstStyle/>
          <a:p>
            <a:r>
              <a:rPr lang="ru-RU" dirty="0"/>
              <a:t> в июне 1941 г. возглавил  работу по созданию промышленных образцов реактивных боевых установок, впоследствии названных «Катюша».</a:t>
            </a:r>
          </a:p>
          <a:p>
            <a:r>
              <a:rPr lang="ru-RU" dirty="0"/>
              <a:t> За время войны под руководством В.П. Бармина разработано 78 образцов различных пусковых установок и их модификаций, 36 из которых были приняты на вооружение Советской армии и Военно-Морского флота.</a:t>
            </a:r>
          </a:p>
        </p:txBody>
      </p:sp>
      <p:pic>
        <p:nvPicPr>
          <p:cNvPr id="6" name="Объект 5">
            <a:extLst>
              <a:ext uri="{FF2B5EF4-FFF2-40B4-BE49-F238E27FC236}">
                <a16:creationId xmlns:a16="http://schemas.microsoft.com/office/drawing/2014/main" id="{798A4BD9-D268-4E48-97C7-C02B0FF9510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21"/>
          <a:stretch/>
        </p:blipFill>
        <p:spPr>
          <a:xfrm>
            <a:off x="160431" y="804721"/>
            <a:ext cx="3054331" cy="3911538"/>
          </a:xfr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94D4FA47-6901-46D2-9EE8-0AFF46A90C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4297" y="891725"/>
            <a:ext cx="3147703" cy="4898126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74031649-70D2-4FC4-84F3-725DC435098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7512" t="38529" r="32500" b="40241"/>
          <a:stretch/>
        </p:blipFill>
        <p:spPr>
          <a:xfrm>
            <a:off x="6984757" y="3429000"/>
            <a:ext cx="1911081" cy="270710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A325FF0-4F7C-4B4C-BEA6-FAFE1F67F70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726" t="70669" r="53497" b="14560"/>
          <a:stretch/>
        </p:blipFill>
        <p:spPr>
          <a:xfrm>
            <a:off x="4269625" y="3703637"/>
            <a:ext cx="2650644" cy="1879591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4D34A5E4-FA2D-497F-863E-1A48648B46C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726" t="35439" r="53899" b="51929"/>
          <a:stretch/>
        </p:blipFill>
        <p:spPr>
          <a:xfrm>
            <a:off x="1150804" y="4898127"/>
            <a:ext cx="3054332" cy="1879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7635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5">
            <a:extLst>
              <a:ext uri="{FF2B5EF4-FFF2-40B4-BE49-F238E27FC236}">
                <a16:creationId xmlns:a16="http://schemas.microsoft.com/office/drawing/2014/main" id="{97A9B62F-F68E-425D-8DF6-E461B0685D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76" y="2132356"/>
            <a:ext cx="5919228" cy="4061139"/>
          </a:xfrm>
        </p:spPr>
      </p:pic>
      <p:pic>
        <p:nvPicPr>
          <p:cNvPr id="8" name="Объект 7">
            <a:extLst>
              <a:ext uri="{FF2B5EF4-FFF2-40B4-BE49-F238E27FC236}">
                <a16:creationId xmlns:a16="http://schemas.microsoft.com/office/drawing/2014/main" id="{2BD78DC2-3805-4419-AF89-1E6D2FE5FED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604" y="150228"/>
            <a:ext cx="6031538" cy="3964256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AEB7E62-D398-4FC8-B364-AB35B47BE62E}"/>
              </a:ext>
            </a:extLst>
          </p:cNvPr>
          <p:cNvSpPr txBox="1"/>
          <p:nvPr/>
        </p:nvSpPr>
        <p:spPr>
          <a:xfrm>
            <a:off x="206489" y="599347"/>
            <a:ext cx="579500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/>
              <a:t>Группа военных специалистов в Нордхаузене</a:t>
            </a:r>
          </a:p>
          <a:p>
            <a:r>
              <a:rPr lang="ru-RU" sz="2800" dirty="0"/>
              <a:t>1946 г.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C9374E-D7DB-444E-A72B-1363CE33483C}"/>
              </a:ext>
            </a:extLst>
          </p:cNvPr>
          <p:cNvSpPr txBox="1"/>
          <p:nvPr/>
        </p:nvSpPr>
        <p:spPr>
          <a:xfrm>
            <a:off x="7303169" y="4114484"/>
            <a:ext cx="30800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dirty="0"/>
              <a:t>С.П. Королев </a:t>
            </a:r>
          </a:p>
          <a:p>
            <a:r>
              <a:rPr lang="ru-RU" sz="2400" dirty="0"/>
              <a:t>В.П. Глушко</a:t>
            </a:r>
          </a:p>
          <a:p>
            <a:r>
              <a:rPr lang="ru-RU" sz="2400" dirty="0"/>
              <a:t> Б.Е. Черток М.С. Рязанский Ю.А. Победоносцев</a:t>
            </a:r>
          </a:p>
          <a:p>
            <a:r>
              <a:rPr lang="ru-RU" sz="2400" dirty="0"/>
              <a:t>Н.А. Пилюгин</a:t>
            </a:r>
          </a:p>
        </p:txBody>
      </p:sp>
    </p:spTree>
    <p:extLst>
      <p:ext uri="{BB962C8B-B14F-4D97-AF65-F5344CB8AC3E}">
        <p14:creationId xmlns:p14="http://schemas.microsoft.com/office/powerpoint/2010/main" val="16734650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19F3F8DC-CC45-48BD-8B84-AF6A452CC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5049"/>
            <a:ext cx="10099823" cy="721895"/>
          </a:xfrm>
        </p:spPr>
        <p:txBody>
          <a:bodyPr>
            <a:normAutofit fontScale="90000"/>
          </a:bodyPr>
          <a:lstStyle/>
          <a:p>
            <a:r>
              <a:rPr lang="ru-RU" sz="2300" dirty="0"/>
              <a:t>Косберг Семён Ариевич (1903-1965) -  </a:t>
            </a:r>
            <a:r>
              <a:rPr lang="ru-RU" sz="2300" dirty="0">
                <a:effectLst/>
              </a:rPr>
              <a:t>инженер, </a:t>
            </a:r>
            <a:r>
              <a:rPr lang="ru-RU" sz="2300" dirty="0"/>
              <a:t>специалист</a:t>
            </a:r>
            <a:r>
              <a:rPr lang="ru-RU" sz="2300" dirty="0">
                <a:effectLst/>
              </a:rPr>
              <a:t> в области авиационных и ракетных двигателей</a:t>
            </a:r>
            <a:endParaRPr lang="ru-RU" sz="2300" dirty="0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09185D3-6F9E-4B94-A463-99F8AF1C9D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2817" y="644070"/>
            <a:ext cx="3401239" cy="5305164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DDB4EC3D-E581-40E8-AB0F-A2D9394E89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6718" y="1792539"/>
            <a:ext cx="3264330" cy="4967679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CDAD139-61F7-4CC6-9C57-5DA861EE32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80" y="1555097"/>
            <a:ext cx="3228972" cy="407013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C65E2C3-FC7D-4424-BBC8-920ADE453C9B}"/>
              </a:ext>
            </a:extLst>
          </p:cNvPr>
          <p:cNvSpPr txBox="1"/>
          <p:nvPr/>
        </p:nvSpPr>
        <p:spPr>
          <a:xfrm>
            <a:off x="12058" y="829928"/>
            <a:ext cx="90041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Проектировал и наладил производство агрегатов непосредственного впрыска  для авиационных двигателей истребителей и бомбардировщиков</a:t>
            </a:r>
          </a:p>
        </p:txBody>
      </p:sp>
      <p:pic>
        <p:nvPicPr>
          <p:cNvPr id="5" name="Объект 4">
            <a:extLst>
              <a:ext uri="{FF2B5EF4-FFF2-40B4-BE49-F238E27FC236}">
                <a16:creationId xmlns:a16="http://schemas.microsoft.com/office/drawing/2014/main" id="{47DF42BA-F4E6-4009-975B-F6F2DE4D4F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8151" y="1280820"/>
            <a:ext cx="3301257" cy="5143882"/>
          </a:xfrm>
        </p:spPr>
      </p:pic>
    </p:spTree>
    <p:extLst>
      <p:ext uri="{BB962C8B-B14F-4D97-AF65-F5344CB8AC3E}">
        <p14:creationId xmlns:p14="http://schemas.microsoft.com/office/powerpoint/2010/main" val="38170942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Объект 9">
            <a:extLst>
              <a:ext uri="{FF2B5EF4-FFF2-40B4-BE49-F238E27FC236}">
                <a16:creationId xmlns:a16="http://schemas.microsoft.com/office/drawing/2014/main" id="{3A79434F-D6AB-47FF-BF1B-46D8BB0CD9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0422"/>
            <a:ext cx="3994484" cy="5779341"/>
          </a:xfrm>
        </p:spPr>
      </p:pic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771A31F1-772C-44A5-9468-71F2A4391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2401"/>
            <a:ext cx="11229474" cy="749968"/>
          </a:xfrm>
        </p:spPr>
        <p:txBody>
          <a:bodyPr>
            <a:noAutofit/>
          </a:bodyPr>
          <a:lstStyle/>
          <a:p>
            <a:r>
              <a:rPr lang="ru-RU" sz="2400" dirty="0"/>
              <a:t>Краскин Владимир Борисович </a:t>
            </a:r>
            <a:r>
              <a:rPr lang="ru-RU" sz="2400" dirty="0">
                <a:effectLst/>
              </a:rPr>
              <a:t>(р. 1930 г.) - к.т.н., ст. преподаватель кафедры телеметрии Военной инженерной академии им. А.Ф. Можайского, полковник,</a:t>
            </a:r>
            <a:endParaRPr lang="ru-RU" sz="2400" dirty="0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E980E76-61B4-4B2C-92F8-84E5541279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147040" y="114375"/>
            <a:ext cx="5779342" cy="7628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7258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>
            <a:extLst>
              <a:ext uri="{FF2B5EF4-FFF2-40B4-BE49-F238E27FC236}">
                <a16:creationId xmlns:a16="http://schemas.microsoft.com/office/drawing/2014/main" id="{3C0EC305-079D-49A3-928F-D7CEB50705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291" y="164589"/>
            <a:ext cx="4863256" cy="6528822"/>
          </a:xfr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38410F2-F039-4848-9665-079F9DE917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52703"/>
            <a:ext cx="5249779" cy="653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2924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C633D476-6F90-4F88-AD32-EC2F9B41F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6285" y="103805"/>
            <a:ext cx="2806840" cy="2913882"/>
          </a:xfrm>
        </p:spPr>
        <p:txBody>
          <a:bodyPr>
            <a:normAutofit/>
          </a:bodyPr>
          <a:lstStyle/>
          <a:p>
            <a:r>
              <a:rPr lang="ru-RU" sz="2400" dirty="0"/>
              <a:t>Гусев федор тарасович (1905-1987) – дипломат, в 1943-1946 гг. – посол в Великобритании 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71E37F7-F460-46C5-8FF6-E5D4E25095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51" y="94013"/>
            <a:ext cx="4776734" cy="6487261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AB297ADE-FA46-41B5-BDF2-A04FDC8E31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8476" y="491055"/>
            <a:ext cx="4541914" cy="551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9228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44477D95-A495-4C07-BB4A-C0D3E89F98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00"/>
          <a:stretch/>
        </p:blipFill>
        <p:spPr>
          <a:xfrm>
            <a:off x="235228" y="3312911"/>
            <a:ext cx="5022884" cy="3431287"/>
          </a:xfrm>
          <a:prstGeom prst="rect">
            <a:avLst/>
          </a:prstGeom>
        </p:spPr>
      </p:pic>
      <p:pic>
        <p:nvPicPr>
          <p:cNvPr id="10" name="Объект 4">
            <a:extLst>
              <a:ext uri="{FF2B5EF4-FFF2-40B4-BE49-F238E27FC236}">
                <a16:creationId xmlns:a16="http://schemas.microsoft.com/office/drawing/2014/main" id="{C599D570-1FEF-4449-A042-3127F5851A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20" y="113802"/>
            <a:ext cx="3917341" cy="3012509"/>
          </a:xfr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75895FF-D861-4B03-8E11-6A1CD8484CF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61"/>
          <a:stretch/>
        </p:blipFill>
        <p:spPr>
          <a:xfrm>
            <a:off x="5592460" y="195309"/>
            <a:ext cx="5120403" cy="4412638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6772318-F362-4429-8391-A77CC27DEA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6740" y="3312911"/>
            <a:ext cx="5363622" cy="343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4119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E6CD0B9-EB09-480B-8448-6AFD20D6AE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61" t="16182" r="2515" b="13139"/>
          <a:stretch/>
        </p:blipFill>
        <p:spPr>
          <a:xfrm>
            <a:off x="7639806" y="159381"/>
            <a:ext cx="4463418" cy="610783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30AACEA-A4BC-471F-AEE7-AC4A40B85D3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8" t="8738" r="1826" b="28673"/>
          <a:stretch/>
        </p:blipFill>
        <p:spPr>
          <a:xfrm>
            <a:off x="88776" y="1974865"/>
            <a:ext cx="3710866" cy="4292352"/>
          </a:xfrm>
          <a:prstGeom prst="rect">
            <a:avLst/>
          </a:prstGeom>
        </p:spPr>
      </p:pic>
      <p:pic>
        <p:nvPicPr>
          <p:cNvPr id="4" name="Объект 3">
            <a:extLst>
              <a:ext uri="{FF2B5EF4-FFF2-40B4-BE49-F238E27FC236}">
                <a16:creationId xmlns:a16="http://schemas.microsoft.com/office/drawing/2014/main" id="{A3438AB5-461F-4835-96E7-49F080A4DE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9037" t="17152" r="176" b="10227"/>
          <a:stretch/>
        </p:blipFill>
        <p:spPr>
          <a:xfrm>
            <a:off x="2913925" y="195366"/>
            <a:ext cx="3575652" cy="5084768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A3C0986-DBC3-48B6-90FD-007D2806BB9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73" t="19900" r="6707" b="17806"/>
          <a:stretch/>
        </p:blipFill>
        <p:spPr>
          <a:xfrm rot="16200000">
            <a:off x="4471385" y="2440350"/>
            <a:ext cx="3249229" cy="425240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AF87F76-FE6A-4173-9E6D-11F23F9278FF}"/>
              </a:ext>
            </a:extLst>
          </p:cNvPr>
          <p:cNvSpPr txBox="1"/>
          <p:nvPr/>
        </p:nvSpPr>
        <p:spPr>
          <a:xfrm>
            <a:off x="514905" y="328474"/>
            <a:ext cx="17844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Бела Калмановна Липович</a:t>
            </a:r>
          </a:p>
        </p:txBody>
      </p:sp>
    </p:spTree>
    <p:extLst>
      <p:ext uri="{BB962C8B-B14F-4D97-AF65-F5344CB8AC3E}">
        <p14:creationId xmlns:p14="http://schemas.microsoft.com/office/powerpoint/2010/main" val="17215998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98C3E23-29DD-4C52-BD12-B38EB8303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9227" y="685799"/>
            <a:ext cx="5166804" cy="3806301"/>
          </a:xfrm>
        </p:spPr>
        <p:txBody>
          <a:bodyPr/>
          <a:lstStyle/>
          <a:p>
            <a:pPr algn="ctr"/>
            <a:r>
              <a:rPr lang="ru-RU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Спасибо</a:t>
            </a:r>
            <a:br>
              <a:rPr lang="ru-RU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ru-RU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за внимание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F632DAD-09C5-41F7-B051-9662ED8CF5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41" t="7556" r="8819" b="10640"/>
          <a:stretch/>
        </p:blipFill>
        <p:spPr>
          <a:xfrm>
            <a:off x="266476" y="118382"/>
            <a:ext cx="3675209" cy="6496147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861204D7-9239-42B0-A980-5B5DF59B179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3" t="7120" r="8685" b="10624"/>
          <a:stretch/>
        </p:blipFill>
        <p:spPr>
          <a:xfrm>
            <a:off x="7875379" y="154560"/>
            <a:ext cx="3603302" cy="6423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6870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Главное мероприятие">
  <a:themeElements>
    <a:clrScheme name="Главное мероприятие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Главное мероприятие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Главное мероприятие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Главное мероприятие</Template>
  <TotalTime>851</TotalTime>
  <Words>1345</Words>
  <Application>Microsoft Office PowerPoint</Application>
  <PresentationFormat>Широкоэкранный</PresentationFormat>
  <Paragraphs>84</Paragraphs>
  <Slides>33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33</vt:i4>
      </vt:variant>
    </vt:vector>
  </HeadingPairs>
  <TitlesOfParts>
    <vt:vector size="39" baseType="lpstr">
      <vt:lpstr>-apple-system</vt:lpstr>
      <vt:lpstr>Arial</vt:lpstr>
      <vt:lpstr>Calibri</vt:lpstr>
      <vt:lpstr>Impact</vt:lpstr>
      <vt:lpstr>Times New Roman</vt:lpstr>
      <vt:lpstr>Главное мероприятие</vt:lpstr>
      <vt:lpstr>Неизвестные страницы  военных лет: из новых поступлений в Архив РАН</vt:lpstr>
      <vt:lpstr>Одним из многих просчетов, обусловивших провал фашистского похода на советский союз, была недооценка советской науки  С.И. Вавилов</vt:lpstr>
      <vt:lpstr>Презентация PowerPoint</vt:lpstr>
      <vt:lpstr>Презентация PowerPoint</vt:lpstr>
      <vt:lpstr>Презентация PowerPoint</vt:lpstr>
      <vt:lpstr>Марчук Гурий Иванович (1925-2013) – ученый в области вычислительной и прикладной математики, основоположник математического моделирования в ядерной энергетике, физике атмосферы и океана, иммунологии и медицине, академик АН СССР (1968), президент Академии наук СССР.  Прошел обучение в училище Артиллерийской инструментальной разведки, получил звание младшего сержанта и как один из лучших учеников был оставлен в школе для работы преподавателем. Командовал отделением, которое готовило метеосводки для артиллеристов</vt:lpstr>
      <vt:lpstr>Уткин Владимир Федорович (1923-2000) - конструктор, специалист в области ракетно-космической техники, академик Ан СССР (1984), создатель стратегических ракетных комплексов</vt:lpstr>
      <vt:lpstr>Берлин, 1945 г.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Мстислав Борисович Козьмин (1920-1992) -литературовед, заведующий редакцией советской литературы в Гослитиздате, директор музея-квартиры А.М. Горького;  главный редактор журнала «Вопросы литературы» В первые дни войны ушел на фронт. Служил разведчиком на карельском фронте</vt:lpstr>
      <vt:lpstr>Нина Митрофановна Катунцева (1923—1991) — историк, исследователь развития рабочих факультетов, общественный деятель санинструктор при экипаже танка «беспощадный»</vt:lpstr>
      <vt:lpstr>Тартаковский Борис Григорьевич (1911-2002) – историк, мемуарист, специалист по новейшей истории Германии и истории коммунистического движения,  доктор исторических наук  В первые же дни войны пошел на фронт добровольцем. Прошел войну в должности инструктора политотдела</vt:lpstr>
      <vt:lpstr>Презентация PowerPoint</vt:lpstr>
      <vt:lpstr>Бурский (Бурштейн) Мечислав Ильич (1903-1943) - агротехник, историк сельского хозяйства, организатор науки</vt:lpstr>
      <vt:lpstr>Павлов Игорь Михайлович (1900-1985) —  учёный-металлург, специалист в области теории процессов пластической деформации, декан кафедры Ленинградского политехнического института, член-корреспондент АН СССР</vt:lpstr>
      <vt:lpstr>Презентация PowerPoint</vt:lpstr>
      <vt:lpstr>Презентация PowerPoint</vt:lpstr>
      <vt:lpstr>«Основные положения автоматической шифровки».  19 июня 1941 г. </vt:lpstr>
      <vt:lpstr>Челомей Владимир Николаевич(1914-1984) - конструктор ракетно-космической техники и учёный в области механики и процессов управления, академик АН СССР (1962)</vt:lpstr>
      <vt:lpstr>Презентация PowerPoint</vt:lpstr>
      <vt:lpstr>Бармин Владимир Павлович (1909-1993) - конструктор реактивных пусковых установок, ракетно-космических и боевых стартовых комплексов, академик АН СССР (1966)</vt:lpstr>
      <vt:lpstr>Презентация PowerPoint</vt:lpstr>
      <vt:lpstr>Косберг Семён Ариевич (1903-1965) -  инженер, специалист в области авиационных и ракетных двигателей</vt:lpstr>
      <vt:lpstr>Краскин Владимир Борисович (р. 1930 г.) - к.т.н., ст. преподаватель кафедры телеметрии Военной инженерной академии им. А.Ф. Можайского, полковник,</vt:lpstr>
      <vt:lpstr>Презентация PowerPoint</vt:lpstr>
      <vt:lpstr>Гусев федор тарасович (1905-1987) – дипломат, в 1943-1946 гг. – посол в Великобритании </vt:lpstr>
      <vt:lpstr>Презентация PowerPoint</vt:lpstr>
      <vt:lpstr>Презентация PowerPoint</vt:lpstr>
      <vt:lpstr>Спасибо  за внимание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User</dc:creator>
  <cp:lastModifiedBy>user</cp:lastModifiedBy>
  <cp:revision>59</cp:revision>
  <dcterms:created xsi:type="dcterms:W3CDTF">2025-05-11T15:19:52Z</dcterms:created>
  <dcterms:modified xsi:type="dcterms:W3CDTF">2025-10-07T10:47:17Z</dcterms:modified>
</cp:coreProperties>
</file>