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99" r:id="rId3"/>
    <p:sldId id="273" r:id="rId4"/>
    <p:sldId id="397" r:id="rId5"/>
    <p:sldId id="402" r:id="rId6"/>
    <p:sldId id="403" r:id="rId7"/>
    <p:sldId id="404" r:id="rId8"/>
    <p:sldId id="274" r:id="rId9"/>
    <p:sldId id="301" r:id="rId10"/>
    <p:sldId id="284" r:id="rId11"/>
    <p:sldId id="306" r:id="rId12"/>
    <p:sldId id="405" r:id="rId13"/>
    <p:sldId id="406" r:id="rId14"/>
    <p:sldId id="407" r:id="rId15"/>
    <p:sldId id="400" r:id="rId16"/>
    <p:sldId id="401" r:id="rId17"/>
    <p:sldId id="289" r:id="rId18"/>
    <p:sldId id="408" r:id="rId19"/>
    <p:sldId id="259" r:id="rId20"/>
    <p:sldId id="300" r:id="rId21"/>
    <p:sldId id="286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44" autoAdjust="0"/>
  </p:normalViewPr>
  <p:slideViewPr>
    <p:cSldViewPr>
      <p:cViewPr varScale="1">
        <p:scale>
          <a:sx n="103" d="100"/>
          <a:sy n="103" d="100"/>
        </p:scale>
        <p:origin x="1044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C80F7-E646-45DF-933E-BDA63F2B8F95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8C68F-9EF5-4D80-97BE-8AAC77CFC2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81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03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5E335E-B123-A522-4B9A-78B81AAF6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5912A4A-CA3C-306A-5286-4C2D9F64E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6C9792A-C9D8-C741-7F7D-A228AB21C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9427082-F4C5-9EAB-B641-A41449822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068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5E335E-B123-A522-4B9A-78B81AAF6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5912A4A-CA3C-306A-5286-4C2D9F64E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6C9792A-C9D8-C741-7F7D-A228AB21C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9427082-F4C5-9EAB-B641-A41449822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068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C61C25A-B84E-039D-6CFE-286028D01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AFDE1CA-1366-7309-DE17-43B39CEAC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E4E005CD-6F4D-2248-A389-9D48E2A9F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6796E49-E389-360B-F98D-83D3D4847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01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CA47509-CD5C-EB48-0084-EE0BE92F3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4910A4F-F320-C101-26FE-0FDE135A3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025A28D-E60D-8D42-F296-AB8FB9F93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14D5A2-EDC9-63F8-7E19-756021820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984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1E25AF-7212-254D-49FC-623FF365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60308BD-1427-F2D1-4154-B16E2CDFE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40AB3FE-9124-FF2D-F2BB-3BE367FDA0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0AA2E7-0B5D-115C-22EC-A705E561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886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370321-3ED9-44A2-AE21-E090F82B451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12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8C68F-9EF5-4D80-97BE-8AAC77CFC2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71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sur.ru/archives/gku-cdni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Документы ЦДНИ УР\Отдел ИПС\Кондратьев\АРХИВЫ Логотип КАРТУШ\Черный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159769" y="144906"/>
            <a:ext cx="1306992" cy="1069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 flipV="1">
            <a:off x="0" y="3337803"/>
            <a:ext cx="9144000" cy="645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3174" y="3337803"/>
            <a:ext cx="409307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Руководитель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Государственного архива общественно-политической истории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500695" y="3518402"/>
            <a:ext cx="35358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Ушакова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Елена Мурмановна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59935" y="144906"/>
            <a:ext cx="7484097" cy="50940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none" strike="noStrike" dirty="0">
                <a:solidFill>
                  <a:srgbClr val="C0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Из опыта работы</a:t>
            </a:r>
            <a:r>
              <a:rPr lang="ru-RU" sz="3200" b="1" u="none" strike="noStrike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архивной службы Удмуртской Республики по комплектованию личных фондов и коллекций документов участников Великой Отечественной войны и их использованию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200" dirty="0">
              <a:solidFill>
                <a:srgbClr val="C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>
              <a:lnSpc>
                <a:spcPct val="150000"/>
              </a:lnSpc>
            </a:pPr>
            <a:endParaRPr lang="ru-RU" sz="2400" b="1" u="sng" dirty="0">
              <a:solidFill>
                <a:srgbClr val="0070C0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4523546"/>
            <a:ext cx="503828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            8-10 октября 2025 г.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9">
            <a:extLst>
              <a:ext uri="{FF2B5EF4-FFF2-40B4-BE49-F238E27FC236}">
                <a16:creationId xmlns:a16="http://schemas.microsoft.com/office/drawing/2014/main" xmlns="" id="{4BDD4DB1-7AD7-4028-AE3D-A648B0091CF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9512" y="-164554"/>
            <a:ext cx="8712968" cy="47320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endParaRPr lang="ru-RU" sz="2400" b="1" dirty="0">
              <a:solidFill>
                <a:schemeClr val="tx2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2021-2025 гг. в архивы Удмуртской Республики </a:t>
            </a:r>
          </a:p>
          <a:p>
            <a:pPr algn="ctr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основании:</a:t>
            </a:r>
          </a:p>
          <a:p>
            <a:pPr marL="285750" indent="-285750" algn="ctr" eaLnBrk="0" hangingPunct="0">
              <a:buFontTx/>
              <a:buChar char="-"/>
            </a:pPr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договоров дарения документов, </a:t>
            </a:r>
          </a:p>
          <a:p>
            <a:pPr marL="285750" indent="-285750" algn="ctr" eaLnBrk="0" hangingPunct="0">
              <a:buFontTx/>
              <a:buChar char="-"/>
            </a:pPr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анкет ветеранов войны,</a:t>
            </a:r>
          </a:p>
          <a:p>
            <a:pPr marL="285750" indent="-285750" algn="ctr" eaLnBrk="0" hangingPunct="0">
              <a:buFontTx/>
              <a:buChar char="-"/>
            </a:pPr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сдаточных описей</a:t>
            </a:r>
          </a:p>
          <a:p>
            <a:pPr algn="ctr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было передано </a:t>
            </a: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свыше 5 тыс. документов </a:t>
            </a:r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их электронных копий, музейных предметов об участниках Великой Отечественной войны. </a:t>
            </a:r>
          </a:p>
          <a:p>
            <a:pPr algn="ctr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ЦГА УР от 84 граждан поступило </a:t>
            </a: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1230 документов о 111 участниках войны, </a:t>
            </a:r>
          </a:p>
          <a:p>
            <a:pPr algn="ctr" eaLnBrk="0" hangingPunct="0"/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ГАОПИ - 724 документа о 70 ветеранах войны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14313" indent="-214313" eaLnBrk="0" hangingPunct="0">
              <a:buFont typeface="Wingdings" panose="05000000000000000000" pitchFamily="2" charset="2"/>
              <a:buChar char="§"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90512"/>
      </p:ext>
    </p:extLst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92.168.2.4\gaopi\Документы ГАОПИ\Администрация\Трещев\Проект по войне\КП на презентации Уфа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4" y="195486"/>
            <a:ext cx="4424986" cy="313012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\\192.168.2.4\gaopi\Документы ГАОПИ\Администрация\Трещев\Проект по войне\КП на презентации Уфа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829" y="195486"/>
            <a:ext cx="4276667" cy="3058118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 Box 269">
            <a:extLst>
              <a:ext uri="{FF2B5EF4-FFF2-40B4-BE49-F238E27FC236}">
                <a16:creationId xmlns:a16="http://schemas.microsoft.com/office/drawing/2014/main" xmlns="" id="{C50720A5-E1BA-440C-A15F-6346AB176A5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7014" y="3325611"/>
            <a:ext cx="8817474" cy="18620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База данных </a:t>
            </a:r>
            <a:r>
              <a:rPr lang="ru-RU" sz="23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«Книга Памяти Удмуртии»</a:t>
            </a:r>
            <a:r>
              <a:rPr lang="ru-RU" sz="2300" b="1" dirty="0">
                <a:solidFill>
                  <a:schemeClr val="accent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содержит сведения и документы </a:t>
            </a:r>
            <a:r>
              <a:rPr lang="ru-RU" sz="23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 более чем 220 тыс. уроженцев</a:t>
            </a:r>
            <a:r>
              <a:rPr lang="ru-RU" sz="23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жителей Удмуртии, сражавшихся на фронтах Великой Отечественной войны, как  погибших, пропавших без вести, так и  вернувшихся  домой живыми</a:t>
            </a:r>
            <a:endParaRPr lang="en-US" sz="23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0348780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3D045F7-B34B-5B4E-16FF-5EB225D54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9">
            <a:extLst>
              <a:ext uri="{FF2B5EF4-FFF2-40B4-BE49-F238E27FC236}">
                <a16:creationId xmlns:a16="http://schemas.microsoft.com/office/drawing/2014/main" xmlns="" id="{5A670585-550F-5DCD-0B27-6A06D4E4ADC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9512" y="-164554"/>
            <a:ext cx="8712968" cy="5470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endParaRPr lang="ru-RU" sz="2300" b="1" dirty="0">
              <a:solidFill>
                <a:schemeClr val="tx2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 eaLnBrk="0" hangingPunct="0"/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Основная проблема в комплектовании документами личного происхождения – </a:t>
            </a:r>
          </a:p>
          <a:p>
            <a:pPr algn="ctr" eaLnBrk="0" hangingPunct="0"/>
            <a:r>
              <a:rPr lang="ru-RU" sz="23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передача на архивное хранение вместо подлинников документов  их электронных копий. </a:t>
            </a:r>
          </a:p>
          <a:p>
            <a:pPr algn="ctr" eaLnBrk="0" hangingPunct="0"/>
            <a:endParaRPr lang="ru-RU" sz="2300" b="1" dirty="0">
              <a:solidFill>
                <a:schemeClr val="tx2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 eaLnBrk="0" hangingPunct="0"/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составе документов личного происхождения ветеранов войны, поступивших на хранение в государственные архивы в последние 5 лет, </a:t>
            </a:r>
          </a:p>
          <a:p>
            <a:pPr algn="ctr" eaLnBrk="0" hangingPunct="0"/>
            <a:r>
              <a:rPr lang="ru-RU" sz="23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69,4 % </a:t>
            </a: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представлены в виде </a:t>
            </a:r>
            <a:r>
              <a:rPr lang="ru-RU" sz="23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э</a:t>
            </a:r>
            <a:r>
              <a:rPr lang="ru-RU" sz="23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лектронных копий. </a:t>
            </a:r>
          </a:p>
          <a:p>
            <a:pPr algn="ctr" eaLnBrk="0" hangingPunct="0"/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Проблематичные вопросы:</a:t>
            </a:r>
          </a:p>
          <a:p>
            <a:pPr marL="342900" indent="-342900" algn="ctr" eaLnBrk="0" hangingPunct="0">
              <a:buFontTx/>
              <a:buChar char="-"/>
            </a:pP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 ценности копий в качестве исторических источников, </a:t>
            </a:r>
          </a:p>
          <a:p>
            <a:pPr marL="342900" indent="-342900" algn="ctr" eaLnBrk="0" hangingPunct="0">
              <a:buFontTx/>
              <a:buChar char="-"/>
            </a:pP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 порядке научного описания копий в составе личных фондов и коллекций</a:t>
            </a:r>
          </a:p>
          <a:p>
            <a:pPr marL="214313" indent="-214313" eaLnBrk="0" hangingPunct="0">
              <a:buFont typeface="Wingdings" panose="05000000000000000000" pitchFamily="2" charset="2"/>
              <a:buChar char="§"/>
            </a:pPr>
            <a:endParaRPr lang="en-US" sz="23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14222"/>
      </p:ext>
    </p:extLst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4DB63B-CE5A-BC6C-AB0B-55C1CABC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072E102-64A6-49A1-CE46-916732645087}"/>
              </a:ext>
            </a:extLst>
          </p:cNvPr>
          <p:cNvSpPr txBox="1"/>
          <p:nvPr/>
        </p:nvSpPr>
        <p:spPr>
          <a:xfrm>
            <a:off x="179512" y="241373"/>
            <a:ext cx="8784976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Сотрудниками ГАОПИ в рамках инициативного аудиовизуального документирования записаны 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видеосюжеты из цикла «О времени и о 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себе» с 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63 ветеранами войны 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тружениками тыла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D8D88AC-B373-62B3-4F2E-A945112A00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811856"/>
            <a:ext cx="4272176" cy="3090272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8B5F059-A308-E7BB-F419-F3099EB465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11855"/>
            <a:ext cx="4416660" cy="3090272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7060997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257821C-186B-4015-3072-2B6A3AB5B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3F057C-FC8F-B8B2-74B7-FEDD775254D7}"/>
              </a:ext>
            </a:extLst>
          </p:cNvPr>
          <p:cNvSpPr txBox="1"/>
          <p:nvPr/>
        </p:nvSpPr>
        <p:spPr>
          <a:xfrm>
            <a:off x="5004048" y="124369"/>
            <a:ext cx="413995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Из воспоминаний жительницы блокадного Ленинграда </a:t>
            </a: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Маргариты Исааковны Коробейниковой (Лившиц)</a:t>
            </a:r>
            <a:r>
              <a:rPr lang="ru-RU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 </a:t>
            </a:r>
          </a:p>
          <a:p>
            <a:pPr algn="just"/>
            <a:r>
              <a:rPr lang="ru-RU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«…Город все время бомбили, в домах не было ни воды, ни тепла… Люди дежурили на крышах, даже школьники… Запасы еды в городе быстро кончились, потому что склады с продовольствием сгорели. Воду брали из Невы, зимой откалывали лед. Хлеб давали по карточкам, маленький кусочек 150 г… Люди умирали от голода, была очень холодная зима. Моя мама и братик тоже умерли от голода...»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5E546D-C50A-9A17-6808-95A5850BC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2"/>
          <a:stretch/>
        </p:blipFill>
        <p:spPr>
          <a:xfrm>
            <a:off x="179512" y="323359"/>
            <a:ext cx="4752528" cy="426461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5868174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192.168.2.4\gaopi\Документы ГАОПИ\Администрация\Трещев\Проект по войне\выставки.jpg">
            <a:extLst>
              <a:ext uri="{FF2B5EF4-FFF2-40B4-BE49-F238E27FC236}">
                <a16:creationId xmlns:a16="http://schemas.microsoft.com/office/drawing/2014/main" xmlns="" id="{17B57A2A-EB3A-DD31-518A-6A9A8DDA1C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59"/>
          <a:stretch/>
        </p:blipFill>
        <p:spPr bwMode="auto">
          <a:xfrm>
            <a:off x="244930" y="3071812"/>
            <a:ext cx="3528413" cy="1871663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162BCF3-F315-2FAC-B219-802E9FC517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194" y="588168"/>
            <a:ext cx="5094755" cy="3771900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\\192.168.2.4\gaopi\Фото AV\2025\28.01.2025 выставка Удмуртия. Здесь ковалась Победа\DSC_4526.JPG">
            <a:extLst>
              <a:ext uri="{FF2B5EF4-FFF2-40B4-BE49-F238E27FC236}">
                <a16:creationId xmlns:a16="http://schemas.microsoft.com/office/drawing/2014/main" xmlns="" id="{B1B9441C-C9C3-56E0-947D-C3B8967F5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30" y="335902"/>
            <a:ext cx="3523541" cy="2521598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829877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699062F-D3C0-EDA0-BC4D-FC9B0AE412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0"/>
          <a:stretch/>
        </p:blipFill>
        <p:spPr>
          <a:xfrm>
            <a:off x="107504" y="51470"/>
            <a:ext cx="4258704" cy="3299484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xmlns="" id="{EC2C40BF-4AEC-A01B-B6D0-6F74995C2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1999942"/>
            <a:ext cx="4542200" cy="3020080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257008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0AF85A-95E4-49C8-8019-3EE6E2A22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85" y="126887"/>
            <a:ext cx="8865629" cy="447254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637253-679D-4887-B035-8628E76F22FE}"/>
              </a:ext>
            </a:extLst>
          </p:cNvPr>
          <p:cNvSpPr txBox="1"/>
          <p:nvPr/>
        </p:nvSpPr>
        <p:spPr>
          <a:xfrm>
            <a:off x="-91440" y="45994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фронтовикиудмуртии.рф</a:t>
            </a:r>
            <a:endParaRPr lang="ru-RU" sz="2800" b="1" dirty="0">
              <a:solidFill>
                <a:srgbClr val="C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693609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580" y="1086842"/>
            <a:ext cx="8305800" cy="1656185"/>
          </a:xfrm>
        </p:spPr>
        <p:txBody>
          <a:bodyPr/>
          <a:lstStyle/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ABF684-8F0C-489E-87A7-6C171D5E4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80" y="144956"/>
            <a:ext cx="8809136" cy="4455623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9ACF79-DBDF-4586-90A1-2D11F7CA3294}"/>
              </a:ext>
            </a:extLst>
          </p:cNvPr>
          <p:cNvSpPr txBox="1"/>
          <p:nvPr/>
        </p:nvSpPr>
        <p:spPr>
          <a:xfrm>
            <a:off x="2362200" y="4560094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udmpobeda.ru</a:t>
            </a:r>
            <a:endParaRPr lang="ru-RU" sz="2800" b="1" dirty="0">
              <a:solidFill>
                <a:srgbClr val="C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5949995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80869F-BF3C-4422-97DC-1A33FB94A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446" y="173179"/>
            <a:ext cx="5122418" cy="3168953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E83AFEC-0659-4DDE-9D31-1481F0F3E250}"/>
              </a:ext>
            </a:extLst>
          </p:cNvPr>
          <p:cNvSpPr txBox="1"/>
          <p:nvPr/>
        </p:nvSpPr>
        <p:spPr>
          <a:xfrm>
            <a:off x="1419" y="3435846"/>
            <a:ext cx="9217959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Мы обязаны защитить правду о Победе, иначе что скажем нашим детям, если ложь, как зараза, будет расползаться по всему миру? Наглому вранью, попыткам переиначить историю мы должны противопоставить факты. В России будет создан крупнейший и самый полный комплекс архивных документов, кино- и фотоматериалов по Второй мировой войне, доступных и для наших граждан, и для всего мира. Такая работа – наш долг как страны-победительницы и ответственность перед будущими поколениями</a:t>
            </a:r>
          </a:p>
        </p:txBody>
      </p:sp>
    </p:spTree>
    <p:extLst>
      <p:ext uri="{BB962C8B-B14F-4D97-AF65-F5344CB8AC3E}">
        <p14:creationId xmlns:p14="http://schemas.microsoft.com/office/powerpoint/2010/main" val="15306994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AFC941-E7CB-432A-BF6A-43BFA1D36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8F1FC7-A977-D52B-696E-EAB3AAA9FFD2}"/>
              </a:ext>
            </a:extLst>
          </p:cNvPr>
          <p:cNvSpPr txBox="1"/>
          <p:nvPr/>
        </p:nvSpPr>
        <p:spPr>
          <a:xfrm>
            <a:off x="4211960" y="-59040"/>
            <a:ext cx="4716015" cy="525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государственных и муниципальных архивах Удмуртской Республики создано </a:t>
            </a:r>
            <a:r>
              <a:rPr lang="ru-RU" sz="20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свыше 150 личных фондов и коллекций документов ветеранов войны.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ГКУ «ЦГА Удмуртской Республики» (ЦГА УР) и его филиале – Государственном архиве общественно-политической истории (ГАОПИ) хранится</a:t>
            </a:r>
            <a:r>
              <a:rPr lang="ru-RU" sz="20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48 фондов личного происхождения ветеранов войны 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объеме </a:t>
            </a:r>
            <a:r>
              <a:rPr lang="ru-RU" sz="20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15 693 ед. хр.</a:t>
            </a:r>
          </a:p>
        </p:txBody>
      </p:sp>
      <p:pic>
        <p:nvPicPr>
          <p:cNvPr id="4" name="Picture 2" descr="\\192.168.2.4\gaopi\Документы ГАОПИ\Администрация\Трещев\Проект по войне\photo_2023-02-16_11-25-52.jpg">
            <a:extLst>
              <a:ext uri="{FF2B5EF4-FFF2-40B4-BE49-F238E27FC236}">
                <a16:creationId xmlns:a16="http://schemas.microsoft.com/office/drawing/2014/main" xmlns="" id="{5692A76B-2B48-11DE-09EA-AF11BE142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1094"/>
            <a:ext cx="3995936" cy="5052453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889536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DE46B37-44F9-49B7-9201-D53D7F94ABD5}"/>
              </a:ext>
            </a:extLst>
          </p:cNvPr>
          <p:cNvSpPr txBox="1"/>
          <p:nvPr/>
        </p:nvSpPr>
        <p:spPr>
          <a:xfrm>
            <a:off x="4205567" y="323850"/>
            <a:ext cx="48134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базу данных и в разделы тематического сайта </a:t>
            </a:r>
            <a:r>
              <a:rPr lang="ru-RU" sz="22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«Удмуртия для Победы. Электронный архив» </a:t>
            </a:r>
            <a:r>
              <a:rPr lang="ru-RU" sz="22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внесены электронные образы свыше </a:t>
            </a:r>
            <a:r>
              <a:rPr lang="ru-RU" sz="22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65 тыс. документов и фотографий</a:t>
            </a:r>
          </a:p>
        </p:txBody>
      </p:sp>
      <p:pic>
        <p:nvPicPr>
          <p:cNvPr id="1030" name="Picture 6" descr="\\192.168.2.4\gaopi\Документы ГАОПИ\Администрация\Трещев\Проект по войне\IMG_4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3438873" cy="2464521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\\192.168.2.4\gaopi\Документы ГАОПИ\Администрация\Трещев\Проект по войне\DSC_7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71750"/>
            <a:ext cx="3507065" cy="247872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\\192.168.2.4\gaopi\Документы ГАОПИ\Администрация\Трещев\Проект по войне\photo_2022-12-22_20-58-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15" y="2617664"/>
            <a:ext cx="3421361" cy="2451971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606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150" y="987574"/>
            <a:ext cx="84296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Спасибо за внимание!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6512" y="2355726"/>
            <a:ext cx="907300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Ушакова Елена </a:t>
            </a:r>
            <a:r>
              <a:rPr lang="ru-RU" sz="2800" b="1" dirty="0" err="1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Мурмановна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г. Ижевск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Электронный адрес: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mail@gaopi-ka.udmr.ru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Официальный сайт архивной службы Удмуртской Республики: </a:t>
            </a:r>
            <a:r>
              <a:rPr lang="en-US" sz="24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  <a:hlinkClick r:id="rId2"/>
              </a:rPr>
              <a:t>http://www.gasur.ru/</a:t>
            </a: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58">
            <a:extLst>
              <a:ext uri="{FF2B5EF4-FFF2-40B4-BE49-F238E27FC236}">
                <a16:creationId xmlns:a16="http://schemas.microsoft.com/office/drawing/2014/main" xmlns="" id="{A52E8877-2018-4539-80D8-1D41E6AC4E9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3726780"/>
            <a:ext cx="9036496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</a:p>
          <a:p>
            <a:pPr algn="ctr" eaLnBrk="0" hangingPunct="0"/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Передача документов личного происхождения участников Великой Отечественной войны в государственные архивы Удмуртской Республики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B16EA7-E190-E6E2-ECFA-384B190CD8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11510"/>
            <a:ext cx="4339690" cy="279004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5" descr="\\192.168.2.4\gaopi\Документы ГАОПИ\Администрация\Трещев\Проект по войне\Книги Памяти\photo_2023-02-17_12-04-15.jpg">
            <a:extLst>
              <a:ext uri="{FF2B5EF4-FFF2-40B4-BE49-F238E27FC236}">
                <a16:creationId xmlns:a16="http://schemas.microsoft.com/office/drawing/2014/main" xmlns="" id="{5580A527-B7CB-8A66-B46A-73CE4208F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411510"/>
            <a:ext cx="4608513" cy="279004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641252"/>
      </p:ext>
    </p:extLst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8729E92-CFDB-E79B-0AB2-090335D09B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98" y="843558"/>
            <a:ext cx="4108570" cy="277063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FF78B3D-CC6F-B623-8A69-4095A8BAC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43558"/>
            <a:ext cx="4195336" cy="277439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269">
            <a:extLst>
              <a:ext uri="{FF2B5EF4-FFF2-40B4-BE49-F238E27FC236}">
                <a16:creationId xmlns:a16="http://schemas.microsoft.com/office/drawing/2014/main" xmlns="" id="{9E189EF5-E394-4A90-ACF9-4481641E7B9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9512" y="3723878"/>
            <a:ext cx="8784976" cy="1154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Кирилл Валерьевич Смирнов передает подлинные личные документы своего деда, Героя Советского Союза </a:t>
            </a:r>
          </a:p>
          <a:p>
            <a:pPr algn="just" eaLnBrk="0" hangingPunct="0"/>
            <a:r>
              <a:rPr lang="ru-RU" sz="23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Бориса Александровича Смирнова (1921-1949)</a:t>
            </a:r>
            <a:r>
              <a:rPr lang="ru-RU" sz="23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 ГАОПИ. 2022 г.</a:t>
            </a:r>
            <a:endParaRPr lang="en-US" sz="23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66481280"/>
      </p:ext>
    </p:extLst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xmlns="" id="{A0AFC941-E7CB-432A-BF6A-43BFA1D36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8F1FC7-A977-D52B-696E-EAB3AAA9FFD2}"/>
              </a:ext>
            </a:extLst>
          </p:cNvPr>
          <p:cNvSpPr txBox="1"/>
          <p:nvPr/>
        </p:nvSpPr>
        <p:spPr>
          <a:xfrm>
            <a:off x="4067944" y="267494"/>
            <a:ext cx="4890525" cy="43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Уроженец г. Воткинска, старший сержант </a:t>
            </a:r>
            <a:r>
              <a:rPr lang="ru-RU" sz="20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Борис Смирнов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 качестве артиллериста-наводчика, командира огневого взвода участвовал в войне с 1943 г. Звания Героя Советского Союза удостоен за участие в боях при  переправе через р. Висла в районе местечка </a:t>
            </a:r>
            <a:r>
              <a:rPr lang="ru-RU" sz="2000" b="1" dirty="0" err="1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Бжесце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 Польше. 29 июля 1944 г. расчет Смирнова с ходу вступил в бой и за 10 час. отбил                                     8 контратак противника огнем своего орудия, а затем гранатами и личным оружием, но плацдарм удержал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F64406-79FA-F6F7-BB89-9234E97F0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5629"/>
            <a:ext cx="3744416" cy="4834384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10171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D2596D-8BA3-6B8E-3E9C-C4D75BEDB7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3293072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D584CD-572C-D809-F7C3-566ACE4F5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2" y="211662"/>
            <a:ext cx="291632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 Box 269">
            <a:extLst>
              <a:ext uri="{FF2B5EF4-FFF2-40B4-BE49-F238E27FC236}">
                <a16:creationId xmlns:a16="http://schemas.microsoft.com/office/drawing/2014/main" xmlns="" id="{737237BE-7B72-4FAB-B2B4-E35681F5C58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571516" y="195486"/>
            <a:ext cx="2392972" cy="45243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Светлана Беляева передала </a:t>
            </a:r>
          </a:p>
          <a:p>
            <a:pPr algn="just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ГАОПИ подлинные личные документы своего прадеда </a:t>
            </a:r>
            <a:r>
              <a:rPr lang="ru-RU" sz="24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Ивана Николаевича Груздева</a:t>
            </a:r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</a:p>
          <a:p>
            <a:pPr algn="just" eaLnBrk="0" hangingPunct="0"/>
            <a:r>
              <a:rPr lang="ru-RU" sz="24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(1902-1977) </a:t>
            </a: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8356924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DE10B58-7899-1DB1-1C30-D518B3631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C969D1-A3E1-5ED8-6019-8FBE4F3321E6}"/>
              </a:ext>
            </a:extLst>
          </p:cNvPr>
          <p:cNvSpPr txBox="1"/>
          <p:nvPr/>
        </p:nvSpPr>
        <p:spPr>
          <a:xfrm>
            <a:off x="4211960" y="124369"/>
            <a:ext cx="493204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Уроженец в с. Алнаши, политрук                        </a:t>
            </a:r>
            <a:r>
              <a:rPr lang="ru-RU" sz="2000" b="1" dirty="0">
                <a:solidFill>
                  <a:schemeClr val="accent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Иван Груздев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с октября 1941 г. воевал в пешей разведке под Москвой, в Белоруссии В разведывательном бою 18 августа 1942 г. в дер. Бургово лично из ручного пулемета уничтожил 17 фашистов, взорвал 2 блиндажа с живой силой противника, пленил немецкого солдата. Взвод разведки под командованием  Груздева уничтожил более 50 солдат и офицеров, взорвал 17 блиндажей. Награжден орденом Красного Знамени, двумя орденами Красной Звезды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B19B339-2F37-26EF-3169-69E2A057BD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18868"/>
            <a:ext cx="3744416" cy="4720302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53124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9">
            <a:extLst>
              <a:ext uri="{FF2B5EF4-FFF2-40B4-BE49-F238E27FC236}">
                <a16:creationId xmlns:a16="http://schemas.microsoft.com/office/drawing/2014/main" xmlns="" id="{4BDD4DB1-7AD7-4028-AE3D-A648B0091CF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24610" y="3347857"/>
            <a:ext cx="8784976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Материалы Коллекции о ратных подвигах и трудовом героизме трудящихся Удмуртии в годы Великой Отечественной войны (ЦГА УР, ф. Р-1535, 187 </a:t>
            </a:r>
            <a:r>
              <a:rPr lang="ru-RU" sz="2000" b="1" dirty="0" err="1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ед.хр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.) и Коллекции документов личного происхождения по истории Великой Отечественной войны 1941-1945 гг. (ГАОПИ, ф. 192, 506 </a:t>
            </a:r>
            <a:r>
              <a:rPr lang="ru-RU" sz="2000" b="1" dirty="0" err="1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ед.хр</a:t>
            </a:r>
            <a:r>
              <a:rPr lang="ru-RU" sz="2000" b="1" dirty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.).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76CA81-AD59-9610-D16F-A787F249A5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4723"/>
            <a:ext cx="2066657" cy="291451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644050-F305-EBD8-C2A6-990971769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756" y="434722"/>
            <a:ext cx="2065678" cy="2913135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EC6A00-95F5-0543-4648-D88E938A2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433342"/>
            <a:ext cx="2420530" cy="291451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8712FA5-55D3-4D68-BD9C-B413B90EED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095" y="433341"/>
            <a:ext cx="2141571" cy="2914516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4071329"/>
      </p:ext>
    </p:extLst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588664-99E7-F945-A66E-39028689A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9" y="3072899"/>
            <a:ext cx="3149517" cy="1785427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\\192.168.2.4\gaopi\Документы ГАОПИ\Администрация\Трещев\Проект по войне\Книги Памяти\image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690" y="1203598"/>
            <a:ext cx="2931268" cy="2297151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2C938B-E206-4745-BDCA-1973BCCDF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001" y="123478"/>
            <a:ext cx="5659135" cy="2829568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58D90B-192A-47EE-8856-A2AB26046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403" y="3055513"/>
            <a:ext cx="2456734" cy="1802814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431984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Words>777</Words>
  <Application>Microsoft Office PowerPoint</Application>
  <PresentationFormat>Экран (16:9)</PresentationFormat>
  <Paragraphs>60</Paragraphs>
  <Slides>21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Constantia</vt:lpstr>
      <vt:lpstr>PT Astra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CHZ</dc:creator>
  <cp:lastModifiedBy>Шанявская Александра Андреевна</cp:lastModifiedBy>
  <cp:revision>141</cp:revision>
  <dcterms:created xsi:type="dcterms:W3CDTF">2020-02-14T05:20:20Z</dcterms:created>
  <dcterms:modified xsi:type="dcterms:W3CDTF">2025-09-25T12:33:12Z</dcterms:modified>
</cp:coreProperties>
</file>