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33" r:id="rId3"/>
    <p:sldId id="353" r:id="rId4"/>
    <p:sldId id="354" r:id="rId5"/>
    <p:sldId id="370" r:id="rId6"/>
    <p:sldId id="338" r:id="rId7"/>
    <p:sldId id="346" r:id="rId8"/>
    <p:sldId id="323" r:id="rId9"/>
    <p:sldId id="350" r:id="rId10"/>
    <p:sldId id="385" r:id="rId11"/>
    <p:sldId id="395" r:id="rId12"/>
    <p:sldId id="336" r:id="rId13"/>
    <p:sldId id="361" r:id="rId14"/>
    <p:sldId id="373" r:id="rId15"/>
    <p:sldId id="390" r:id="rId16"/>
    <p:sldId id="393" r:id="rId17"/>
    <p:sldId id="303" r:id="rId18"/>
    <p:sldId id="299" r:id="rId19"/>
    <p:sldId id="366" r:id="rId20"/>
    <p:sldId id="365" r:id="rId21"/>
    <p:sldId id="382" r:id="rId22"/>
    <p:sldId id="342" r:id="rId23"/>
    <p:sldId id="400" r:id="rId24"/>
    <p:sldId id="343" r:id="rId25"/>
    <p:sldId id="375" r:id="rId26"/>
    <p:sldId id="388" r:id="rId27"/>
    <p:sldId id="399" r:id="rId28"/>
    <p:sldId id="391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6172" autoAdjust="0"/>
  </p:normalViewPr>
  <p:slideViewPr>
    <p:cSldViewPr snapToGrid="0">
      <p:cViewPr varScale="1">
        <p:scale>
          <a:sx n="107" d="100"/>
          <a:sy n="107" d="100"/>
        </p:scale>
        <p:origin x="672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7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61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77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1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00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8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1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6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3DCA3-905C-44AC-9B04-6EE6F4856D27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F9584-E764-4A49-B316-93E2B01516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56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microsoft.com/office/2007/relationships/hdphoto" Target="../media/hdphoto4.wdp"/><Relationship Id="rId9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microsoft.com/office/2007/relationships/hdphoto" Target="../media/hdphoto5.wdp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2.jpeg"/><Relationship Id="rId21" Type="http://schemas.openxmlformats.org/officeDocument/2006/relationships/image" Target="../media/image87.jpeg"/><Relationship Id="rId42" Type="http://schemas.openxmlformats.org/officeDocument/2006/relationships/image" Target="../media/image106.jpeg"/><Relationship Id="rId47" Type="http://schemas.openxmlformats.org/officeDocument/2006/relationships/image" Target="../media/image110.jpeg"/><Relationship Id="rId63" Type="http://schemas.openxmlformats.org/officeDocument/2006/relationships/image" Target="../media/image121.png"/><Relationship Id="rId68" Type="http://schemas.openxmlformats.org/officeDocument/2006/relationships/image" Target="../media/image124.jpeg"/><Relationship Id="rId16" Type="http://schemas.openxmlformats.org/officeDocument/2006/relationships/image" Target="../media/image82.jpeg"/><Relationship Id="rId11" Type="http://schemas.openxmlformats.org/officeDocument/2006/relationships/image" Target="../media/image77.jpeg"/><Relationship Id="rId24" Type="http://schemas.openxmlformats.org/officeDocument/2006/relationships/image" Target="../media/image90.jpeg"/><Relationship Id="rId32" Type="http://schemas.microsoft.com/office/2007/relationships/hdphoto" Target="../media/hdphoto14.wdp"/><Relationship Id="rId37" Type="http://schemas.openxmlformats.org/officeDocument/2006/relationships/image" Target="../media/image101.jpeg"/><Relationship Id="rId40" Type="http://schemas.openxmlformats.org/officeDocument/2006/relationships/image" Target="../media/image104.jpeg"/><Relationship Id="rId45" Type="http://schemas.openxmlformats.org/officeDocument/2006/relationships/image" Target="../media/image109.png"/><Relationship Id="rId53" Type="http://schemas.openxmlformats.org/officeDocument/2006/relationships/image" Target="../media/image114.jpeg"/><Relationship Id="rId58" Type="http://schemas.microsoft.com/office/2007/relationships/hdphoto" Target="../media/hdphoto19.wdp"/><Relationship Id="rId66" Type="http://schemas.openxmlformats.org/officeDocument/2006/relationships/image" Target="../media/image123.png"/><Relationship Id="rId74" Type="http://schemas.openxmlformats.org/officeDocument/2006/relationships/image" Target="../media/image128.png"/><Relationship Id="rId5" Type="http://schemas.openxmlformats.org/officeDocument/2006/relationships/image" Target="../media/image73.jpeg"/><Relationship Id="rId61" Type="http://schemas.microsoft.com/office/2007/relationships/hdphoto" Target="../media/hdphoto20.wdp"/><Relationship Id="rId19" Type="http://schemas.openxmlformats.org/officeDocument/2006/relationships/image" Target="../media/image85.jpeg"/><Relationship Id="rId14" Type="http://schemas.openxmlformats.org/officeDocument/2006/relationships/image" Target="../media/image80.jpeg"/><Relationship Id="rId22" Type="http://schemas.openxmlformats.org/officeDocument/2006/relationships/image" Target="../media/image88.jpeg"/><Relationship Id="rId27" Type="http://schemas.openxmlformats.org/officeDocument/2006/relationships/image" Target="../media/image93.jpeg"/><Relationship Id="rId30" Type="http://schemas.openxmlformats.org/officeDocument/2006/relationships/image" Target="../media/image95.jpeg"/><Relationship Id="rId35" Type="http://schemas.openxmlformats.org/officeDocument/2006/relationships/image" Target="../media/image99.jpeg"/><Relationship Id="rId43" Type="http://schemas.openxmlformats.org/officeDocument/2006/relationships/image" Target="../media/image107.jpeg"/><Relationship Id="rId48" Type="http://schemas.openxmlformats.org/officeDocument/2006/relationships/image" Target="../media/image111.png"/><Relationship Id="rId56" Type="http://schemas.microsoft.com/office/2007/relationships/hdphoto" Target="../media/hdphoto18.wdp"/><Relationship Id="rId64" Type="http://schemas.microsoft.com/office/2007/relationships/hdphoto" Target="../media/hdphoto21.wdp"/><Relationship Id="rId69" Type="http://schemas.openxmlformats.org/officeDocument/2006/relationships/image" Target="../media/image125.jpeg"/><Relationship Id="rId77" Type="http://schemas.microsoft.com/office/2007/relationships/hdphoto" Target="../media/hdphoto26.wdp"/><Relationship Id="rId8" Type="http://schemas.microsoft.com/office/2007/relationships/hdphoto" Target="../media/hdphoto11.wdp"/><Relationship Id="rId51" Type="http://schemas.openxmlformats.org/officeDocument/2006/relationships/image" Target="../media/image113.png"/><Relationship Id="rId72" Type="http://schemas.openxmlformats.org/officeDocument/2006/relationships/image" Target="../media/image127.png"/><Relationship Id="rId3" Type="http://schemas.openxmlformats.org/officeDocument/2006/relationships/image" Target="../media/image71.jpeg"/><Relationship Id="rId12" Type="http://schemas.openxmlformats.org/officeDocument/2006/relationships/image" Target="../media/image78.jpeg"/><Relationship Id="rId17" Type="http://schemas.openxmlformats.org/officeDocument/2006/relationships/image" Target="../media/image83.jpeg"/><Relationship Id="rId25" Type="http://schemas.openxmlformats.org/officeDocument/2006/relationships/image" Target="../media/image91.jpeg"/><Relationship Id="rId33" Type="http://schemas.openxmlformats.org/officeDocument/2006/relationships/image" Target="../media/image97.jpeg"/><Relationship Id="rId38" Type="http://schemas.openxmlformats.org/officeDocument/2006/relationships/image" Target="../media/image102.jpeg"/><Relationship Id="rId46" Type="http://schemas.microsoft.com/office/2007/relationships/hdphoto" Target="../media/hdphoto15.wdp"/><Relationship Id="rId59" Type="http://schemas.openxmlformats.org/officeDocument/2006/relationships/image" Target="../media/image118.jpeg"/><Relationship Id="rId67" Type="http://schemas.microsoft.com/office/2007/relationships/hdphoto" Target="../media/hdphoto22.wdp"/><Relationship Id="rId20" Type="http://schemas.openxmlformats.org/officeDocument/2006/relationships/image" Target="../media/image86.jpeg"/><Relationship Id="rId41" Type="http://schemas.openxmlformats.org/officeDocument/2006/relationships/image" Target="../media/image105.jpeg"/><Relationship Id="rId54" Type="http://schemas.openxmlformats.org/officeDocument/2006/relationships/image" Target="../media/image115.jpeg"/><Relationship Id="rId62" Type="http://schemas.openxmlformats.org/officeDocument/2006/relationships/image" Target="../media/image120.jpeg"/><Relationship Id="rId70" Type="http://schemas.openxmlformats.org/officeDocument/2006/relationships/image" Target="../media/image126.png"/><Relationship Id="rId75" Type="http://schemas.microsoft.com/office/2007/relationships/hdphoto" Target="../media/hdphoto25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15" Type="http://schemas.openxmlformats.org/officeDocument/2006/relationships/image" Target="../media/image81.jpeg"/><Relationship Id="rId23" Type="http://schemas.openxmlformats.org/officeDocument/2006/relationships/image" Target="../media/image89.jpeg"/><Relationship Id="rId28" Type="http://schemas.openxmlformats.org/officeDocument/2006/relationships/image" Target="../media/image94.png"/><Relationship Id="rId36" Type="http://schemas.openxmlformats.org/officeDocument/2006/relationships/image" Target="../media/image100.jpeg"/><Relationship Id="rId49" Type="http://schemas.microsoft.com/office/2007/relationships/hdphoto" Target="../media/hdphoto16.wdp"/><Relationship Id="rId57" Type="http://schemas.openxmlformats.org/officeDocument/2006/relationships/image" Target="../media/image117.png"/><Relationship Id="rId10" Type="http://schemas.microsoft.com/office/2007/relationships/hdphoto" Target="../media/hdphoto12.wdp"/><Relationship Id="rId31" Type="http://schemas.openxmlformats.org/officeDocument/2006/relationships/image" Target="../media/image96.png"/><Relationship Id="rId44" Type="http://schemas.openxmlformats.org/officeDocument/2006/relationships/image" Target="../media/image108.jpeg"/><Relationship Id="rId52" Type="http://schemas.microsoft.com/office/2007/relationships/hdphoto" Target="../media/hdphoto17.wdp"/><Relationship Id="rId60" Type="http://schemas.openxmlformats.org/officeDocument/2006/relationships/image" Target="../media/image119.png"/><Relationship Id="rId65" Type="http://schemas.openxmlformats.org/officeDocument/2006/relationships/image" Target="../media/image122.png"/><Relationship Id="rId73" Type="http://schemas.microsoft.com/office/2007/relationships/hdphoto" Target="../media/hdphoto24.wdp"/><Relationship Id="rId78" Type="http://schemas.openxmlformats.org/officeDocument/2006/relationships/image" Target="../media/image130.jpeg"/><Relationship Id="rId4" Type="http://schemas.openxmlformats.org/officeDocument/2006/relationships/image" Target="../media/image72.jpeg"/><Relationship Id="rId9" Type="http://schemas.openxmlformats.org/officeDocument/2006/relationships/image" Target="../media/image76.png"/><Relationship Id="rId13" Type="http://schemas.openxmlformats.org/officeDocument/2006/relationships/image" Target="../media/image79.jpeg"/><Relationship Id="rId18" Type="http://schemas.openxmlformats.org/officeDocument/2006/relationships/image" Target="../media/image84.jpeg"/><Relationship Id="rId39" Type="http://schemas.openxmlformats.org/officeDocument/2006/relationships/image" Target="../media/image103.jpeg"/><Relationship Id="rId34" Type="http://schemas.openxmlformats.org/officeDocument/2006/relationships/image" Target="../media/image98.jpeg"/><Relationship Id="rId50" Type="http://schemas.openxmlformats.org/officeDocument/2006/relationships/image" Target="../media/image112.jpeg"/><Relationship Id="rId55" Type="http://schemas.openxmlformats.org/officeDocument/2006/relationships/image" Target="../media/image116.png"/><Relationship Id="rId76" Type="http://schemas.openxmlformats.org/officeDocument/2006/relationships/image" Target="../media/image129.png"/><Relationship Id="rId7" Type="http://schemas.openxmlformats.org/officeDocument/2006/relationships/image" Target="../media/image75.png"/><Relationship Id="rId71" Type="http://schemas.microsoft.com/office/2007/relationships/hdphoto" Target="../media/hdphoto23.wdp"/><Relationship Id="rId2" Type="http://schemas.openxmlformats.org/officeDocument/2006/relationships/image" Target="../media/image70.jpeg"/><Relationship Id="rId29" Type="http://schemas.microsoft.com/office/2007/relationships/hdphoto" Target="../media/hdphoto1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microsoft.com/office/2007/relationships/hdphoto" Target="../media/hdphoto27.wdp"/><Relationship Id="rId7" Type="http://schemas.openxmlformats.org/officeDocument/2006/relationships/image" Target="../media/image134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microsoft.com/office/2007/relationships/hdphoto" Target="../media/hdphoto28.wdp"/><Relationship Id="rId4" Type="http://schemas.openxmlformats.org/officeDocument/2006/relationships/image" Target="../media/image1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13" Type="http://schemas.openxmlformats.org/officeDocument/2006/relationships/image" Target="../media/image159.jpeg"/><Relationship Id="rId18" Type="http://schemas.openxmlformats.org/officeDocument/2006/relationships/image" Target="../media/image164.jpeg"/><Relationship Id="rId26" Type="http://schemas.microsoft.com/office/2007/relationships/hdphoto" Target="../media/hdphoto9.wdp"/><Relationship Id="rId3" Type="http://schemas.openxmlformats.org/officeDocument/2006/relationships/image" Target="../media/image150.jpeg"/><Relationship Id="rId21" Type="http://schemas.openxmlformats.org/officeDocument/2006/relationships/image" Target="../media/image134.png"/><Relationship Id="rId7" Type="http://schemas.openxmlformats.org/officeDocument/2006/relationships/image" Target="../media/image154.jpeg"/><Relationship Id="rId12" Type="http://schemas.openxmlformats.org/officeDocument/2006/relationships/image" Target="../media/image158.jpeg"/><Relationship Id="rId17" Type="http://schemas.openxmlformats.org/officeDocument/2006/relationships/image" Target="../media/image163.jpeg"/><Relationship Id="rId25" Type="http://schemas.openxmlformats.org/officeDocument/2006/relationships/image" Target="../media/image62.png"/><Relationship Id="rId2" Type="http://schemas.openxmlformats.org/officeDocument/2006/relationships/image" Target="../media/image149.jpeg"/><Relationship Id="rId16" Type="http://schemas.openxmlformats.org/officeDocument/2006/relationships/image" Target="../media/image162.jpeg"/><Relationship Id="rId20" Type="http://schemas.openxmlformats.org/officeDocument/2006/relationships/image" Target="../media/image55.png"/><Relationship Id="rId29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jpeg"/><Relationship Id="rId11" Type="http://schemas.openxmlformats.org/officeDocument/2006/relationships/image" Target="../media/image51.jpeg"/><Relationship Id="rId24" Type="http://schemas.openxmlformats.org/officeDocument/2006/relationships/image" Target="../media/image166.jpeg"/><Relationship Id="rId5" Type="http://schemas.openxmlformats.org/officeDocument/2006/relationships/image" Target="../media/image152.jpeg"/><Relationship Id="rId15" Type="http://schemas.openxmlformats.org/officeDocument/2006/relationships/image" Target="../media/image161.jpeg"/><Relationship Id="rId23" Type="http://schemas.openxmlformats.org/officeDocument/2006/relationships/image" Target="../media/image165.jpeg"/><Relationship Id="rId28" Type="http://schemas.openxmlformats.org/officeDocument/2006/relationships/image" Target="../media/image168.jpeg"/><Relationship Id="rId10" Type="http://schemas.openxmlformats.org/officeDocument/2006/relationships/image" Target="../media/image157.jpeg"/><Relationship Id="rId19" Type="http://schemas.openxmlformats.org/officeDocument/2006/relationships/image" Target="../media/image38.png"/><Relationship Id="rId31" Type="http://schemas.microsoft.com/office/2007/relationships/hdphoto" Target="../media/hdphoto2.wdp"/><Relationship Id="rId4" Type="http://schemas.openxmlformats.org/officeDocument/2006/relationships/image" Target="../media/image151.jpeg"/><Relationship Id="rId9" Type="http://schemas.openxmlformats.org/officeDocument/2006/relationships/image" Target="../media/image156.jpeg"/><Relationship Id="rId14" Type="http://schemas.openxmlformats.org/officeDocument/2006/relationships/image" Target="../media/image160.jpeg"/><Relationship Id="rId22" Type="http://schemas.microsoft.com/office/2007/relationships/hdphoto" Target="../media/hdphoto29.wdp"/><Relationship Id="rId27" Type="http://schemas.openxmlformats.org/officeDocument/2006/relationships/image" Target="../media/image167.jpeg"/><Relationship Id="rId30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3">
            <a:extLst>
              <a:ext uri="{FF2B5EF4-FFF2-40B4-BE49-F238E27FC236}">
                <a16:creationId xmlns:a16="http://schemas.microsoft.com/office/drawing/2014/main" id="{D8FDEFA1-090F-6997-CEBA-AFAF3BEA22E7}"/>
              </a:ext>
            </a:extLst>
          </p:cNvPr>
          <p:cNvSpPr txBox="1">
            <a:spLocks/>
          </p:cNvSpPr>
          <p:nvPr/>
        </p:nvSpPr>
        <p:spPr>
          <a:xfrm>
            <a:off x="1839510" y="2379087"/>
            <a:ext cx="10101554" cy="1836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dirty="0" smtClean="0">
                <a:latin typeface="Aptos Display"/>
              </a:rPr>
              <a:t>«Чтобы память сохранилась на века:</a:t>
            </a:r>
            <a:br>
              <a:rPr lang="ru-RU" dirty="0" smtClean="0">
                <a:latin typeface="Aptos Display"/>
              </a:rPr>
            </a:br>
            <a:r>
              <a:rPr lang="ru-RU" dirty="0" smtClean="0">
                <a:latin typeface="Aptos Display"/>
              </a:rPr>
              <a:t>боевой </a:t>
            </a:r>
            <a:r>
              <a:rPr lang="ru-RU" dirty="0">
                <a:latin typeface="Aptos Display"/>
              </a:rPr>
              <a:t>путь </a:t>
            </a:r>
            <a:r>
              <a:rPr lang="ru-RU" dirty="0" smtClean="0">
                <a:latin typeface="Aptos Display"/>
              </a:rPr>
              <a:t>защитников полуострова Ханко </a:t>
            </a:r>
            <a:r>
              <a:rPr lang="en-US" dirty="0" smtClean="0">
                <a:latin typeface="Aptos Display"/>
              </a:rPr>
              <a:t/>
            </a:r>
            <a:br>
              <a:rPr lang="en-US" dirty="0" smtClean="0">
                <a:latin typeface="Aptos Display"/>
              </a:rPr>
            </a:br>
            <a:r>
              <a:rPr lang="ru-RU" dirty="0" smtClean="0">
                <a:latin typeface="Aptos Display"/>
              </a:rPr>
              <a:t>и города Ленинграда в документальных свидетельствах личного фонда Крутько </a:t>
            </a:r>
            <a:r>
              <a:rPr lang="ru-RU" dirty="0">
                <a:latin typeface="Aptos Display"/>
              </a:rPr>
              <a:t>Федора </a:t>
            </a:r>
            <a:r>
              <a:rPr lang="ru-RU" dirty="0" smtClean="0">
                <a:latin typeface="Aptos Display"/>
              </a:rPr>
              <a:t>Кузьмича» </a:t>
            </a:r>
          </a:p>
          <a:p>
            <a:pPr marL="0" indent="0" algn="ctr">
              <a:buNone/>
            </a:pPr>
            <a:endParaRPr lang="ru-RU" dirty="0">
              <a:latin typeface="Aptos Display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0775" y="369328"/>
            <a:ext cx="7830671" cy="56576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Aptos Display"/>
              </a:rPr>
              <a:t>Санкт-Петербургское государственное казенное учреждение </a:t>
            </a:r>
            <a:br>
              <a:rPr lang="ru-RU" sz="1800" dirty="0" smtClean="0">
                <a:latin typeface="Aptos Display"/>
              </a:rPr>
            </a:br>
            <a:r>
              <a:rPr lang="ru-RU" sz="1800" dirty="0" smtClean="0">
                <a:latin typeface="Aptos Display"/>
              </a:rPr>
              <a:t>«Центральный государственный архив Санкт-Петербурга»</a:t>
            </a:r>
            <a:endParaRPr lang="ru-RU" sz="1800" dirty="0">
              <a:latin typeface="Aptos Display"/>
            </a:endParaRPr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7096125" y="4991100"/>
            <a:ext cx="4657466" cy="11525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Aptos Display"/>
              </a:rPr>
              <a:t>Кудрявцева Татьяна Александровна,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Aptos Display"/>
              </a:rPr>
              <a:t>заведующий отделом ИПС и ААТ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1600" dirty="0">
                <a:latin typeface="Aptos Display"/>
              </a:rPr>
              <a:t>Амосова Ирина Анатольевна,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600" dirty="0">
                <a:latin typeface="Aptos Display"/>
              </a:rPr>
              <a:t>главный архивист отдела ИПС и ААТ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1600" dirty="0">
              <a:latin typeface="Aptos Displ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020" y="1199936"/>
            <a:ext cx="1408179" cy="83174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94600" y="2413511"/>
            <a:ext cx="9540000" cy="6847"/>
          </a:xfrm>
          <a:prstGeom prst="line">
            <a:avLst/>
          </a:prstGeom>
          <a:ln w="9525">
            <a:solidFill>
              <a:schemeClr val="tx1"/>
            </a:solidFill>
            <a:prstDash val="lgDash"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185075" y="4582867"/>
            <a:ext cx="9540000" cy="6847"/>
          </a:xfrm>
          <a:prstGeom prst="line">
            <a:avLst/>
          </a:prstGeom>
          <a:ln w="9525">
            <a:solidFill>
              <a:schemeClr val="tx1"/>
            </a:solidFill>
            <a:prstDash val="lgDash"/>
          </a:ln>
          <a:scene3d>
            <a:camera prst="orthographicFront">
              <a:rot lat="0" lon="6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38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186012" y="127703"/>
            <a:ext cx="3988022" cy="3002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917807" y="127703"/>
            <a:ext cx="4105834" cy="3091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2373" b="2856"/>
          <a:stretch/>
        </p:blipFill>
        <p:spPr>
          <a:xfrm>
            <a:off x="5394252" y="2873227"/>
            <a:ext cx="6658903" cy="3746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262925" y="2258515"/>
            <a:ext cx="3746823" cy="4976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49249">
            <a:off x="1919558" y="2590793"/>
            <a:ext cx="2874297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680126">
            <a:off x="8561467" y="2950707"/>
            <a:ext cx="3780000" cy="2846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5233290" y="-422126"/>
            <a:ext cx="3351338" cy="4450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5130974" y="2844300"/>
            <a:ext cx="3805517" cy="2865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28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250"/>
                            </p:stCondLst>
                            <p:childTnLst>
                              <p:par>
                                <p:cTn id="23" presetID="1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0138" y="1891386"/>
            <a:ext cx="3888000" cy="2305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960" y="1100119"/>
            <a:ext cx="5829154" cy="38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026" y="3304515"/>
            <a:ext cx="4380780" cy="2921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2797519" y="32599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Передача документов Крутько Ф.К. в архив</a:t>
            </a:r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51683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747" y="741266"/>
            <a:ext cx="9651710" cy="5429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061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546" y="620041"/>
            <a:ext cx="2978320" cy="39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0018" y="4372400"/>
            <a:ext cx="2978320" cy="2196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0928" y="1109219"/>
            <a:ext cx="3960000" cy="2981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12" y="4284936"/>
            <a:ext cx="3092182" cy="2284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Объект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6037" y="1869229"/>
            <a:ext cx="3960000" cy="2980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Объект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8609" y="1869230"/>
            <a:ext cx="3960000" cy="298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Объект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61705" y="3098526"/>
            <a:ext cx="3960000" cy="298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656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957" y="1123501"/>
            <a:ext cx="6996888" cy="5268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5"/>
          <p:cNvSpPr txBox="1">
            <a:spLocks/>
          </p:cNvSpPr>
          <p:nvPr/>
        </p:nvSpPr>
        <p:spPr>
          <a:xfrm>
            <a:off x="2299581" y="344097"/>
            <a:ext cx="9596672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Учетная книга участников обороны полуострова Ханко</a:t>
            </a:r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24118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657" y="1217755"/>
            <a:ext cx="3951290" cy="5415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083363" y="1646525"/>
            <a:ext cx="3129864" cy="2282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5"/>
          <p:cNvSpPr txBox="1">
            <a:spLocks/>
          </p:cNvSpPr>
          <p:nvPr/>
        </p:nvSpPr>
        <p:spPr>
          <a:xfrm>
            <a:off x="2916635" y="316937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Дудин Михаил Александрович</a:t>
            </a:r>
            <a:endParaRPr lang="ru-RU" sz="2800" i="1" dirty="0">
              <a:latin typeface="Aptos Display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19" b="2798"/>
          <a:stretch/>
        </p:blipFill>
        <p:spPr>
          <a:xfrm rot="16200000">
            <a:off x="760272" y="2464373"/>
            <a:ext cx="5415421" cy="2922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47723" y="4142481"/>
            <a:ext cx="2841732" cy="2139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658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381" y="506992"/>
            <a:ext cx="7777670" cy="5857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04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093" y="318907"/>
            <a:ext cx="4755728" cy="5963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3"/>
          <a:srcRect l="10684" t="18355" r="2507" b="11513"/>
          <a:stretch/>
        </p:blipFill>
        <p:spPr>
          <a:xfrm>
            <a:off x="1962101" y="1322609"/>
            <a:ext cx="3041608" cy="175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01" y="3428668"/>
            <a:ext cx="5616306" cy="1730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Объект 1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5926" y="1935232"/>
            <a:ext cx="4959319" cy="373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818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0" y="964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Aptos Display"/>
              </a:rPr>
              <a:t>Кабанов Сергей Иванович – командующий </a:t>
            </a:r>
            <a:br>
              <a:rPr lang="ru-RU" sz="2800" dirty="0" smtClean="0">
                <a:latin typeface="Aptos Display"/>
              </a:rPr>
            </a:br>
            <a:r>
              <a:rPr lang="ru-RU" sz="2800" dirty="0" err="1" smtClean="0">
                <a:latin typeface="Aptos Display"/>
              </a:rPr>
              <a:t>военно</a:t>
            </a:r>
            <a:r>
              <a:rPr lang="en-US" sz="2800" dirty="0" smtClean="0">
                <a:latin typeface="Aptos Display"/>
              </a:rPr>
              <a:t>-</a:t>
            </a:r>
            <a:r>
              <a:rPr lang="ru-RU" sz="2800" dirty="0" smtClean="0">
                <a:latin typeface="Aptos Display"/>
              </a:rPr>
              <a:t>морской базой на полуострове Ханко </a:t>
            </a:r>
            <a:endParaRPr lang="ru-RU" sz="2800" dirty="0">
              <a:latin typeface="Aptos Display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485" y="1594084"/>
            <a:ext cx="3566165" cy="46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3296" y="2167756"/>
            <a:ext cx="4644000" cy="3496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934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163" t="4138" r="1719" b="1482"/>
          <a:stretch/>
        </p:blipFill>
        <p:spPr>
          <a:xfrm>
            <a:off x="7530516" y="957651"/>
            <a:ext cx="3770845" cy="2795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21" y="957651"/>
            <a:ext cx="3766538" cy="2835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148" y="3898765"/>
            <a:ext cx="3694111" cy="2781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15" y="3898764"/>
            <a:ext cx="3695781" cy="2782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5"/>
          <p:cNvSpPr txBox="1">
            <a:spLocks/>
          </p:cNvSpPr>
          <p:nvPr/>
        </p:nvSpPr>
        <p:spPr>
          <a:xfrm>
            <a:off x="2849773" y="238899"/>
            <a:ext cx="7921783" cy="12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Фотографии из </a:t>
            </a:r>
            <a:r>
              <a:rPr lang="ru-RU" sz="2800" dirty="0">
                <a:latin typeface="Aptos Display"/>
              </a:rPr>
              <a:t>коллекции Крутько Ф.К.</a:t>
            </a:r>
            <a:endParaRPr lang="ru-RU" sz="2800" i="1" dirty="0">
              <a:latin typeface="Aptos Display"/>
            </a:endParaRPr>
          </a:p>
          <a:p>
            <a:pPr algn="ctr"/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62018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904" y="1595438"/>
            <a:ext cx="6476837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5"/>
          <p:cNvSpPr txBox="1">
            <a:spLocks/>
          </p:cNvSpPr>
          <p:nvPr/>
        </p:nvSpPr>
        <p:spPr>
          <a:xfrm>
            <a:off x="2888054" y="488952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Крутько Федор Кузьмич (1917-1987)</a:t>
            </a:r>
            <a:endParaRPr lang="ru-RU" sz="2800" i="1" dirty="0">
              <a:latin typeface="Aptos Display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714" y="1595438"/>
            <a:ext cx="3157286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270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grayscl/>
          </a:blip>
          <a:srcRect l="3296" t="52202" r="51196" b="5311"/>
          <a:stretch/>
        </p:blipFill>
        <p:spPr>
          <a:xfrm rot="16200000">
            <a:off x="8375104" y="3291254"/>
            <a:ext cx="2772000" cy="386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296" t="3443" r="51196" b="50363"/>
          <a:stretch/>
        </p:blipFill>
        <p:spPr>
          <a:xfrm rot="16200000">
            <a:off x="3321975" y="3148937"/>
            <a:ext cx="2669776" cy="4051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26695" y="794214"/>
            <a:ext cx="3817700" cy="27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97429" y="794213"/>
            <a:ext cx="3918867" cy="27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96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9" t="9484" r="12972"/>
          <a:stretch/>
        </p:blipFill>
        <p:spPr>
          <a:xfrm>
            <a:off x="1865141" y="1980303"/>
            <a:ext cx="68079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0" t="8973" r="12800"/>
          <a:stretch/>
        </p:blipFill>
        <p:spPr>
          <a:xfrm>
            <a:off x="6097084" y="4359999"/>
            <a:ext cx="66824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7" t="8640" r="13245"/>
          <a:stretch/>
        </p:blipFill>
        <p:spPr>
          <a:xfrm>
            <a:off x="7849102" y="3189661"/>
            <a:ext cx="657099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0" t="8667" r="12507" b="-1"/>
          <a:stretch/>
        </p:blipFill>
        <p:spPr>
          <a:xfrm>
            <a:off x="6944235" y="1999729"/>
            <a:ext cx="670336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5" t="6139" r="15074"/>
          <a:stretch/>
        </p:blipFill>
        <p:spPr>
          <a:xfrm>
            <a:off x="2699408" y="1974881"/>
            <a:ext cx="65229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63" t="7343" r="10877" b="-1"/>
          <a:stretch/>
        </p:blipFill>
        <p:spPr>
          <a:xfrm>
            <a:off x="2024756" y="798117"/>
            <a:ext cx="68651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6" t="4780" r="13237"/>
          <a:stretch/>
        </p:blipFill>
        <p:spPr>
          <a:xfrm>
            <a:off x="5241143" y="1999729"/>
            <a:ext cx="631057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4" t="7553" r="15369"/>
          <a:stretch/>
        </p:blipFill>
        <p:spPr>
          <a:xfrm>
            <a:off x="3523804" y="1988112"/>
            <a:ext cx="662267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8" t="7149" r="10387" b="-1"/>
          <a:stretch/>
        </p:blipFill>
        <p:spPr>
          <a:xfrm>
            <a:off x="1578013" y="4359999"/>
            <a:ext cx="71933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3" t="5147" r="9037"/>
          <a:stretch/>
        </p:blipFill>
        <p:spPr>
          <a:xfrm>
            <a:off x="11362399" y="811643"/>
            <a:ext cx="71672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3" t="10225" r="9834"/>
          <a:stretch/>
        </p:blipFill>
        <p:spPr>
          <a:xfrm>
            <a:off x="9784143" y="809518"/>
            <a:ext cx="712976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7944" r="12651" b="-1"/>
          <a:stretch/>
        </p:blipFill>
        <p:spPr>
          <a:xfrm>
            <a:off x="10613967" y="802590"/>
            <a:ext cx="66509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8430" r="12008" b="1"/>
          <a:stretch/>
        </p:blipFill>
        <p:spPr>
          <a:xfrm>
            <a:off x="6937693" y="3189661"/>
            <a:ext cx="70769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6" t="6409" r="10367"/>
          <a:stretch/>
        </p:blipFill>
        <p:spPr>
          <a:xfrm>
            <a:off x="11442549" y="1980303"/>
            <a:ext cx="68391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1" t="10587" r="11392"/>
          <a:stretch/>
        </p:blipFill>
        <p:spPr>
          <a:xfrm>
            <a:off x="10479024" y="1982078"/>
            <a:ext cx="71815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1" t="7325" r="9004"/>
          <a:stretch/>
        </p:blipFill>
        <p:spPr>
          <a:xfrm>
            <a:off x="8667582" y="1982921"/>
            <a:ext cx="716417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5332" r="13103"/>
          <a:stretch/>
        </p:blipFill>
        <p:spPr>
          <a:xfrm>
            <a:off x="6996734" y="5530337"/>
            <a:ext cx="63414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t="8644" r="12531"/>
          <a:stretch/>
        </p:blipFill>
        <p:spPr>
          <a:xfrm>
            <a:off x="8954457" y="809518"/>
            <a:ext cx="70935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7137" r="7305"/>
          <a:stretch/>
        </p:blipFill>
        <p:spPr>
          <a:xfrm>
            <a:off x="7848257" y="5554823"/>
            <a:ext cx="71496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7755" r="11737"/>
          <a:stretch/>
        </p:blipFill>
        <p:spPr>
          <a:xfrm>
            <a:off x="7796848" y="1988112"/>
            <a:ext cx="70682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0" t="8669" r="11541"/>
          <a:stretch/>
        </p:blipFill>
        <p:spPr>
          <a:xfrm>
            <a:off x="6045034" y="1980303"/>
            <a:ext cx="70083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6" t="5684" r="8565" b="-1"/>
          <a:stretch/>
        </p:blipFill>
        <p:spPr>
          <a:xfrm>
            <a:off x="11373184" y="3189661"/>
            <a:ext cx="716597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2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0" t="8257" r="11103"/>
          <a:stretch/>
        </p:blipFill>
        <p:spPr>
          <a:xfrm>
            <a:off x="3408681" y="4359999"/>
            <a:ext cx="69335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7505" r="9232"/>
          <a:stretch/>
        </p:blipFill>
        <p:spPr>
          <a:xfrm>
            <a:off x="9564622" y="1982921"/>
            <a:ext cx="73930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8" cstate="print">
            <a:grayscl/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32" t="8238" r="12088"/>
          <a:stretch/>
        </p:blipFill>
        <p:spPr>
          <a:xfrm>
            <a:off x="11422443" y="4359999"/>
            <a:ext cx="658551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3" t="8574" r="10373"/>
          <a:stretch/>
        </p:blipFill>
        <p:spPr>
          <a:xfrm>
            <a:off x="8142487" y="809518"/>
            <a:ext cx="66965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1" cstate="print">
            <a:grayscl/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79" t="7409" r="10134"/>
          <a:stretch/>
        </p:blipFill>
        <p:spPr>
          <a:xfrm>
            <a:off x="9573768" y="3189661"/>
            <a:ext cx="70730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t="8544" r="10041"/>
          <a:stretch/>
        </p:blipFill>
        <p:spPr>
          <a:xfrm>
            <a:off x="10443225" y="3189661"/>
            <a:ext cx="73466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" t="5918" r="9282"/>
          <a:stretch/>
        </p:blipFill>
        <p:spPr>
          <a:xfrm>
            <a:off x="3384452" y="3189661"/>
            <a:ext cx="747957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3" t="10659" r="10676" b="256"/>
          <a:stretch/>
        </p:blipFill>
        <p:spPr>
          <a:xfrm>
            <a:off x="3803939" y="799059"/>
            <a:ext cx="73636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1" t="7626" r="10954"/>
          <a:stretch/>
        </p:blipFill>
        <p:spPr>
          <a:xfrm>
            <a:off x="4364493" y="1988112"/>
            <a:ext cx="705829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4" t="7390" r="7035"/>
          <a:stretch/>
        </p:blipFill>
        <p:spPr>
          <a:xfrm>
            <a:off x="10460736" y="4359999"/>
            <a:ext cx="74980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5" t="8468" r="13083"/>
          <a:stretch/>
        </p:blipFill>
        <p:spPr>
          <a:xfrm>
            <a:off x="11403078" y="5554823"/>
            <a:ext cx="66889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2" t="8669" r="10679"/>
          <a:stretch/>
        </p:blipFill>
        <p:spPr>
          <a:xfrm>
            <a:off x="4324450" y="4359999"/>
            <a:ext cx="692132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4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7179" r="8445"/>
          <a:stretch/>
        </p:blipFill>
        <p:spPr>
          <a:xfrm>
            <a:off x="7839212" y="4359999"/>
            <a:ext cx="71528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4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4" t="6871" r="15298"/>
          <a:stretch/>
        </p:blipFill>
        <p:spPr>
          <a:xfrm>
            <a:off x="1626041" y="3189661"/>
            <a:ext cx="66595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4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6" t="8360" r="9985"/>
          <a:stretch/>
        </p:blipFill>
        <p:spPr>
          <a:xfrm>
            <a:off x="2482973" y="4359999"/>
            <a:ext cx="70714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1" t="6835" r="12678"/>
          <a:stretch/>
        </p:blipFill>
        <p:spPr>
          <a:xfrm>
            <a:off x="2494971" y="3189661"/>
            <a:ext cx="68277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0" t="5532" r="13994"/>
          <a:stretch/>
        </p:blipFill>
        <p:spPr>
          <a:xfrm>
            <a:off x="8723376" y="4359999"/>
            <a:ext cx="65916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45" cstate="print">
            <a:grayscl/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44" t="9315" r="14196"/>
          <a:stretch/>
        </p:blipFill>
        <p:spPr>
          <a:xfrm>
            <a:off x="9619487" y="5563967"/>
            <a:ext cx="64922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4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8" t="9452" r="9772"/>
          <a:stretch/>
        </p:blipFill>
        <p:spPr>
          <a:xfrm>
            <a:off x="4668448" y="804007"/>
            <a:ext cx="72007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48" cstate="print">
            <a:grayscl/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6" t="5772" r="11459"/>
          <a:stretch/>
        </p:blipFill>
        <p:spPr>
          <a:xfrm>
            <a:off x="6065188" y="3189661"/>
            <a:ext cx="67929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5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9" t="6789" r="9491"/>
          <a:stretch/>
        </p:blipFill>
        <p:spPr>
          <a:xfrm>
            <a:off x="5204309" y="4359999"/>
            <a:ext cx="716559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51" cstate="print">
            <a:grayscl/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9379" r="15746"/>
          <a:stretch/>
        </p:blipFill>
        <p:spPr>
          <a:xfrm>
            <a:off x="1253324" y="5554823"/>
            <a:ext cx="64051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5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2" t="7289" r="9000"/>
          <a:stretch/>
        </p:blipFill>
        <p:spPr>
          <a:xfrm>
            <a:off x="10483105" y="5563967"/>
            <a:ext cx="75044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5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5" t="8772" r="10575"/>
          <a:stretch/>
        </p:blipFill>
        <p:spPr>
          <a:xfrm>
            <a:off x="6965170" y="4359999"/>
            <a:ext cx="69727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55" cstate="print">
            <a:grayscl/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98" t="6740" r="9164"/>
          <a:stretch/>
        </p:blipFill>
        <p:spPr>
          <a:xfrm>
            <a:off x="8702160" y="5554823"/>
            <a:ext cx="74175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57" cstate="print">
            <a:grayscl/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6" t="9200" r="10533" b="-1"/>
          <a:stretch/>
        </p:blipFill>
        <p:spPr>
          <a:xfrm>
            <a:off x="1984902" y="5554823"/>
            <a:ext cx="683932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5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1" t="9466" r="9766"/>
          <a:stretch/>
        </p:blipFill>
        <p:spPr>
          <a:xfrm>
            <a:off x="4309115" y="3189661"/>
            <a:ext cx="750922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60" cstate="print">
            <a:grayscl/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29" t="6553" r="10774" b="1"/>
          <a:stretch/>
        </p:blipFill>
        <p:spPr>
          <a:xfrm>
            <a:off x="5194843" y="5530337"/>
            <a:ext cx="70623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6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3" t="11601" r="12864"/>
          <a:stretch/>
        </p:blipFill>
        <p:spPr>
          <a:xfrm>
            <a:off x="3546303" y="5554823"/>
            <a:ext cx="69260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63" cstate="print">
            <a:grayscl/>
            <a:extLst>
              <a:ext uri="{BEBA8EAE-BF5A-486C-A8C5-ECC9F3942E4B}">
                <a14:imgProps xmlns:a14="http://schemas.microsoft.com/office/drawing/2010/main">
                  <a14:imgLayer r:embed="rId6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35" t="7718" r="6004"/>
          <a:stretch/>
        </p:blipFill>
        <p:spPr>
          <a:xfrm>
            <a:off x="7257580" y="809518"/>
            <a:ext cx="753924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6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8" t="6621" r="10311"/>
          <a:stretch/>
        </p:blipFill>
        <p:spPr>
          <a:xfrm>
            <a:off x="9566198" y="4359999"/>
            <a:ext cx="719519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66" cstate="print">
            <a:grayscl/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55" t="7829" r="7237"/>
          <a:stretch/>
        </p:blipFill>
        <p:spPr>
          <a:xfrm>
            <a:off x="2886460" y="805523"/>
            <a:ext cx="765318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6" t="6586" r="9364"/>
          <a:stretch/>
        </p:blipFill>
        <p:spPr>
          <a:xfrm>
            <a:off x="6389978" y="799059"/>
            <a:ext cx="723512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6" t="10372" r="10807"/>
          <a:stretch/>
        </p:blipFill>
        <p:spPr>
          <a:xfrm>
            <a:off x="4334012" y="5554823"/>
            <a:ext cx="683102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70" cstate="print">
            <a:extLst>
              <a:ext uri="{BEBA8EAE-BF5A-486C-A8C5-ECC9F3942E4B}">
                <a14:imgProps xmlns:a14="http://schemas.microsoft.com/office/drawing/2010/main">
                  <a14:imgLayer r:embed="rId7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33" t="10974" r="10839"/>
          <a:stretch/>
        </p:blipFill>
        <p:spPr>
          <a:xfrm>
            <a:off x="5514629" y="809518"/>
            <a:ext cx="73684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72" cstate="print">
            <a:extLst>
              <a:ext uri="{BEBA8EAE-BF5A-486C-A8C5-ECC9F3942E4B}">
                <a14:imgProps xmlns:a14="http://schemas.microsoft.com/office/drawing/2010/main">
                  <a14:imgLayer r:embed="rId7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" t="5889" r="10157"/>
          <a:stretch/>
        </p:blipFill>
        <p:spPr>
          <a:xfrm>
            <a:off x="6045407" y="5530337"/>
            <a:ext cx="756180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74" cstate="print">
            <a:extLst>
              <a:ext uri="{BEBA8EAE-BF5A-486C-A8C5-ECC9F3942E4B}">
                <a14:imgProps xmlns:a14="http://schemas.microsoft.com/office/drawing/2010/main">
                  <a14:imgLayer r:embed="rId7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65" t="8080" r="9563"/>
          <a:stretch/>
        </p:blipFill>
        <p:spPr>
          <a:xfrm>
            <a:off x="8685444" y="3189661"/>
            <a:ext cx="700673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76" cstate="print">
            <a:extLst>
              <a:ext uri="{BEBA8EAE-BF5A-486C-A8C5-ECC9F3942E4B}">
                <a14:imgProps xmlns:a14="http://schemas.microsoft.com/office/drawing/2010/main">
                  <a14:imgLayer r:embed="rId77">
                    <a14:imgEffect>
                      <a14:colorTemperature colorTemp="59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17" t="7437" r="14093"/>
          <a:stretch/>
        </p:blipFill>
        <p:spPr>
          <a:xfrm>
            <a:off x="5237348" y="3189661"/>
            <a:ext cx="63996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7192" r="12825"/>
          <a:stretch/>
        </p:blipFill>
        <p:spPr>
          <a:xfrm>
            <a:off x="2766543" y="5554823"/>
            <a:ext cx="693965" cy="108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08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020" t="5440" r="3963" b="4380"/>
          <a:stretch/>
        </p:blipFill>
        <p:spPr>
          <a:xfrm>
            <a:off x="6244253" y="1303794"/>
            <a:ext cx="2995686" cy="4031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5547" t="2809" r="6072" b="7938"/>
          <a:stretch/>
        </p:blipFill>
        <p:spPr>
          <a:xfrm>
            <a:off x="9415477" y="1269024"/>
            <a:ext cx="2516990" cy="4108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Объект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/>
          <a:stretch/>
        </p:blipFill>
        <p:spPr>
          <a:xfrm>
            <a:off x="2285110" y="3594226"/>
            <a:ext cx="3783606" cy="2749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110" y="570809"/>
            <a:ext cx="3783606" cy="2848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85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+Видео_альбом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8960" y="733424"/>
            <a:ext cx="10092269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8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6909" y="1731250"/>
            <a:ext cx="4124325" cy="3630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603" y="1484507"/>
            <a:ext cx="5477620" cy="4124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1165" y="2572861"/>
            <a:ext cx="4320000" cy="3252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7543" y="2530322"/>
            <a:ext cx="4320000" cy="3337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2797519" y="32599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Коллекция писем Крутько Ф.К.</a:t>
            </a:r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59034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4219" y="1502371"/>
            <a:ext cx="4320000" cy="3252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7462" y="3021456"/>
            <a:ext cx="2542435" cy="3202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85012" y="2107461"/>
            <a:ext cx="4320000" cy="3252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7460" y="1282790"/>
            <a:ext cx="2542436" cy="191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795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21559" y="65264"/>
            <a:ext cx="8162544" cy="81381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Aptos Display"/>
              </a:rPr>
              <a:t>Коллекция открыток Крутько Ф.К.</a:t>
            </a:r>
            <a:endParaRPr lang="ru-RU" sz="2800" dirty="0">
              <a:latin typeface="Aptos Display"/>
            </a:endParaRPr>
          </a:p>
        </p:txBody>
      </p:sp>
      <p:pic>
        <p:nvPicPr>
          <p:cNvPr id="4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76" y="3695541"/>
            <a:ext cx="3636000" cy="2737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020" y="2241255"/>
            <a:ext cx="2726581" cy="34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75199" y="2469471"/>
            <a:ext cx="3456000" cy="2999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876" y="873679"/>
            <a:ext cx="3636000" cy="2737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08" y="879080"/>
            <a:ext cx="8598482" cy="5554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727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37928" y="-30482"/>
            <a:ext cx="12314266" cy="6995738"/>
            <a:chOff x="-37928" y="-30482"/>
            <a:chExt cx="12314266" cy="6995738"/>
          </a:xfrm>
        </p:grpSpPr>
        <p:pic>
          <p:nvPicPr>
            <p:cNvPr id="3" name="Объект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355"/>
            <a:stretch/>
          </p:blipFill>
          <p:spPr>
            <a:xfrm rot="5400000">
              <a:off x="1594767" y="4872387"/>
              <a:ext cx="2163363" cy="1995079"/>
            </a:xfrm>
            <a:prstGeom prst="rect">
              <a:avLst/>
            </a:prstGeom>
          </p:spPr>
        </p:pic>
        <p:pic>
          <p:nvPicPr>
            <p:cNvPr id="4" name="Объект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8875" y="4073842"/>
              <a:ext cx="2745202" cy="1983805"/>
            </a:xfrm>
            <a:prstGeom prst="rect">
              <a:avLst/>
            </a:prstGeom>
          </p:spPr>
        </p:pic>
        <p:pic>
          <p:nvPicPr>
            <p:cNvPr id="5" name="Объект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928" y="2006867"/>
              <a:ext cx="2745202" cy="2066976"/>
            </a:xfrm>
            <a:prstGeom prst="rect">
              <a:avLst/>
            </a:prstGeom>
          </p:spPr>
        </p:pic>
        <p:pic>
          <p:nvPicPr>
            <p:cNvPr id="6" name="Объект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58"/>
            <a:stretch/>
          </p:blipFill>
          <p:spPr>
            <a:xfrm rot="16200000">
              <a:off x="426838" y="5401541"/>
              <a:ext cx="1123229" cy="1976905"/>
            </a:xfrm>
            <a:prstGeom prst="rect">
              <a:avLst/>
            </a:prstGeom>
          </p:spPr>
        </p:pic>
        <p:pic>
          <p:nvPicPr>
            <p:cNvPr id="7" name="Объект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425" y="-30482"/>
              <a:ext cx="2826441" cy="2037030"/>
            </a:xfrm>
            <a:prstGeom prst="rect">
              <a:avLst/>
            </a:prstGeom>
          </p:spPr>
        </p:pic>
        <p:pic>
          <p:nvPicPr>
            <p:cNvPr id="8" name="Объект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763749" y="-30481"/>
              <a:ext cx="2765299" cy="2007859"/>
            </a:xfrm>
            <a:prstGeom prst="rect">
              <a:avLst/>
            </a:prstGeom>
          </p:spPr>
        </p:pic>
        <p:pic>
          <p:nvPicPr>
            <p:cNvPr id="9" name="Объект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5328553" y="1845909"/>
              <a:ext cx="3054895" cy="2160872"/>
            </a:xfrm>
            <a:prstGeom prst="rect">
              <a:avLst/>
            </a:prstGeom>
          </p:spPr>
        </p:pic>
        <p:pic>
          <p:nvPicPr>
            <p:cNvPr id="10" name="Объект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061886" y="2456864"/>
              <a:ext cx="2522922" cy="3461886"/>
            </a:xfrm>
            <a:prstGeom prst="rect">
              <a:avLst/>
            </a:prstGeom>
          </p:spPr>
        </p:pic>
        <p:pic>
          <p:nvPicPr>
            <p:cNvPr id="11" name="Объект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74275">
              <a:off x="2546515" y="1710445"/>
              <a:ext cx="2761870" cy="2536283"/>
            </a:xfrm>
            <a:prstGeom prst="rect">
              <a:avLst/>
            </a:prstGeom>
          </p:spPr>
        </p:pic>
        <p:pic>
          <p:nvPicPr>
            <p:cNvPr id="12" name="Объект 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0358" y="-30482"/>
              <a:ext cx="2845656" cy="3900100"/>
            </a:xfrm>
            <a:prstGeom prst="rect">
              <a:avLst/>
            </a:prstGeom>
          </p:spPr>
        </p:pic>
        <p:pic>
          <p:nvPicPr>
            <p:cNvPr id="13" name="Объект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1899" y="3720000"/>
              <a:ext cx="3754439" cy="3245256"/>
            </a:xfrm>
            <a:prstGeom prst="rect">
              <a:avLst/>
            </a:prstGeom>
          </p:spPr>
        </p:pic>
        <p:pic>
          <p:nvPicPr>
            <p:cNvPr id="14" name="Объект 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353379" y="320351"/>
              <a:ext cx="2840071" cy="2138406"/>
            </a:xfrm>
            <a:prstGeom prst="rect">
              <a:avLst/>
            </a:prstGeom>
          </p:spPr>
        </p:pic>
        <p:pic>
          <p:nvPicPr>
            <p:cNvPr id="15" name="Объект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609331" y="4250335"/>
              <a:ext cx="3081989" cy="2320556"/>
            </a:xfrm>
            <a:prstGeom prst="rect">
              <a:avLst/>
            </a:prstGeom>
          </p:spPr>
        </p:pic>
        <p:pic>
          <p:nvPicPr>
            <p:cNvPr id="16" name="Объект 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4294" y="-30482"/>
              <a:ext cx="2580532" cy="1906421"/>
            </a:xfrm>
            <a:prstGeom prst="rect">
              <a:avLst/>
            </a:prstGeom>
          </p:spPr>
        </p:pic>
        <p:pic>
          <p:nvPicPr>
            <p:cNvPr id="17" name="Объект 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71107" y="2547357"/>
              <a:ext cx="2355904" cy="1773857"/>
            </a:xfrm>
            <a:prstGeom prst="rect">
              <a:avLst/>
            </a:prstGeom>
          </p:spPr>
        </p:pic>
        <p:pic>
          <p:nvPicPr>
            <p:cNvPr id="18" name="Объект 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7232" y="3996386"/>
              <a:ext cx="2356898" cy="2955222"/>
            </a:xfrm>
            <a:prstGeom prst="rect">
              <a:avLst/>
            </a:prstGeom>
          </p:spPr>
        </p:pic>
        <p:pic>
          <p:nvPicPr>
            <p:cNvPr id="19" name="Объект 5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566"/>
            <a:stretch/>
          </p:blipFill>
          <p:spPr>
            <a:xfrm rot="5400000">
              <a:off x="3312989" y="5140315"/>
              <a:ext cx="1503707" cy="2118879"/>
            </a:xfrm>
            <a:prstGeom prst="rect">
              <a:avLst/>
            </a:prstGeom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137549">
            <a:off x="2499760" y="3416657"/>
            <a:ext cx="3420000" cy="2575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Объект 1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313254">
            <a:off x="9091211" y="1036261"/>
            <a:ext cx="2514231" cy="1893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Объект 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4143">
            <a:off x="1545559" y="4442715"/>
            <a:ext cx="2459920" cy="185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56772">
            <a:off x="7299534" y="3587932"/>
            <a:ext cx="3299047" cy="2483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Объект 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6816" y="3358830"/>
            <a:ext cx="3420000" cy="2575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5">
            <a:grayscl/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163" t="4138" r="1719" b="1482"/>
          <a:stretch/>
        </p:blipFill>
        <p:spPr>
          <a:xfrm>
            <a:off x="5517650" y="620234"/>
            <a:ext cx="2865209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7569">
            <a:off x="1597240" y="949830"/>
            <a:ext cx="2820938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33" y="4612764"/>
            <a:ext cx="2820937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615">
            <a:off x="9044662" y="4301289"/>
            <a:ext cx="2820937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706" y="473142"/>
            <a:ext cx="4208335" cy="5758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26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7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0775" y="369328"/>
            <a:ext cx="7830671" cy="56576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Aptos Display"/>
              </a:rPr>
              <a:t>Санкт-Петербургское государственное казенное учреждение </a:t>
            </a:r>
            <a:br>
              <a:rPr lang="ru-RU" sz="1800" dirty="0" smtClean="0">
                <a:latin typeface="Aptos Display"/>
              </a:rPr>
            </a:br>
            <a:r>
              <a:rPr lang="ru-RU" sz="1800" dirty="0" smtClean="0">
                <a:latin typeface="Aptos Display"/>
              </a:rPr>
              <a:t>«Центральный государственный архив Санкт-Петербурга»</a:t>
            </a:r>
            <a:endParaRPr lang="ru-RU" sz="1800" dirty="0">
              <a:latin typeface="Aptos Display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855" y="1103897"/>
            <a:ext cx="1408179" cy="8317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83294" y="6049222"/>
            <a:ext cx="119930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>
                  <a:noFill/>
                </a:ln>
                <a:solidFill>
                  <a:schemeClr val="tx1"/>
                </a:solidFill>
                <a:latin typeface="Aptos Display"/>
              </a:rPr>
              <a:t>2025 год</a:t>
            </a:r>
            <a:endParaRPr lang="ru-RU" sz="2000" b="0" cap="none" spc="0" dirty="0">
              <a:ln w="0">
                <a:noFill/>
              </a:ln>
              <a:solidFill>
                <a:schemeClr val="tx1"/>
              </a:solidFill>
              <a:latin typeface="Aptos Display"/>
            </a:endParaRP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D8FDEFA1-090F-6997-CEBA-AFAF3BEA22E7}"/>
              </a:ext>
            </a:extLst>
          </p:cNvPr>
          <p:cNvSpPr txBox="1">
            <a:spLocks/>
          </p:cNvSpPr>
          <p:nvPr/>
        </p:nvSpPr>
        <p:spPr>
          <a:xfrm>
            <a:off x="1601383" y="2936206"/>
            <a:ext cx="10163122" cy="31130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2400" dirty="0" smtClean="0">
                <a:latin typeface="Aptos Display"/>
              </a:rPr>
              <a:t>«Чтобы память сохранилась на века:</a:t>
            </a:r>
            <a:br>
              <a:rPr lang="ru-RU" sz="2400" dirty="0" smtClean="0">
                <a:latin typeface="Aptos Display"/>
              </a:rPr>
            </a:br>
            <a:r>
              <a:rPr lang="ru-RU" sz="2400" dirty="0" smtClean="0">
                <a:latin typeface="Aptos Display"/>
              </a:rPr>
              <a:t>боевой </a:t>
            </a:r>
            <a:r>
              <a:rPr lang="ru-RU" sz="2400" dirty="0">
                <a:latin typeface="Aptos Display"/>
              </a:rPr>
              <a:t>путь </a:t>
            </a:r>
            <a:r>
              <a:rPr lang="ru-RU" sz="2400" dirty="0" smtClean="0">
                <a:latin typeface="Aptos Display"/>
              </a:rPr>
              <a:t>защитников полуострова Ханко и города Ленинграда </a:t>
            </a:r>
            <a:br>
              <a:rPr lang="ru-RU" sz="2400" dirty="0" smtClean="0">
                <a:latin typeface="Aptos Display"/>
              </a:rPr>
            </a:br>
            <a:r>
              <a:rPr lang="ru-RU" sz="2400" dirty="0" smtClean="0">
                <a:latin typeface="Aptos Display"/>
              </a:rPr>
              <a:t>в документальных свидетельствах личного фонда </a:t>
            </a:r>
            <a:br>
              <a:rPr lang="ru-RU" sz="2400" dirty="0" smtClean="0">
                <a:latin typeface="Aptos Display"/>
              </a:rPr>
            </a:br>
            <a:r>
              <a:rPr lang="ru-RU" sz="2400" dirty="0" smtClean="0">
                <a:latin typeface="Aptos Display"/>
              </a:rPr>
              <a:t>Крутько </a:t>
            </a:r>
            <a:r>
              <a:rPr lang="ru-RU" sz="2400" dirty="0">
                <a:latin typeface="Aptos Display"/>
              </a:rPr>
              <a:t>Федора </a:t>
            </a:r>
            <a:r>
              <a:rPr lang="ru-RU" sz="2400" dirty="0" smtClean="0">
                <a:latin typeface="Aptos Display"/>
              </a:rPr>
              <a:t>Кузьмича» </a:t>
            </a:r>
          </a:p>
          <a:p>
            <a:pPr marL="0" indent="0" algn="ctr">
              <a:buNone/>
            </a:pPr>
            <a:endParaRPr lang="ru-RU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46059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5"/>
          <p:cNvSpPr txBox="1">
            <a:spLocks/>
          </p:cNvSpPr>
          <p:nvPr/>
        </p:nvSpPr>
        <p:spPr>
          <a:xfrm>
            <a:off x="2797519" y="32599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Биографические документы Крутько Ф.К.</a:t>
            </a:r>
            <a:endParaRPr lang="ru-RU" sz="2800" i="1" dirty="0">
              <a:latin typeface="Aptos Display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grayscl/>
          </a:blip>
          <a:srcRect r="3112"/>
          <a:stretch/>
        </p:blipFill>
        <p:spPr>
          <a:xfrm rot="16200000">
            <a:off x="2646298" y="3605484"/>
            <a:ext cx="2389181" cy="3675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959" y="932507"/>
            <a:ext cx="3709663" cy="3406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86198" y="315405"/>
            <a:ext cx="3316221" cy="4550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046628" y="2713883"/>
            <a:ext cx="3360831" cy="4463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45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32" y="1018229"/>
            <a:ext cx="4885814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5"/>
          <p:cNvSpPr txBox="1">
            <a:spLocks/>
          </p:cNvSpPr>
          <p:nvPr/>
        </p:nvSpPr>
        <p:spPr>
          <a:xfrm>
            <a:off x="2417275" y="235456"/>
            <a:ext cx="9134947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Оборона полуострова Ханко</a:t>
            </a:r>
            <a:endParaRPr lang="ru-RU" sz="2800" i="1" dirty="0">
              <a:latin typeface="Aptos Display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186" y="1018229"/>
            <a:ext cx="38250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23" y="3534486"/>
            <a:ext cx="38250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7519" y="3704560"/>
            <a:ext cx="3091862" cy="2327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96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945" y="2597345"/>
            <a:ext cx="4483596" cy="3875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2797519" y="32599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Крутько Ф.К. - участник обороны Ленинграда </a:t>
            </a:r>
            <a:endParaRPr lang="ru-RU" sz="2800" i="1" dirty="0">
              <a:latin typeface="Aptos Display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9435" t="8960" r="9832" b="7188"/>
          <a:stretch/>
        </p:blipFill>
        <p:spPr>
          <a:xfrm rot="16200000">
            <a:off x="6121524" y="258175"/>
            <a:ext cx="4957305" cy="6539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54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552" y="3284061"/>
            <a:ext cx="2155500" cy="2836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 rotWithShape="1">
          <a:blip r:embed="rId3"/>
          <a:srcRect t="3221" r="6064" b="8460"/>
          <a:stretch/>
        </p:blipFill>
        <p:spPr>
          <a:xfrm>
            <a:off x="6270459" y="2196856"/>
            <a:ext cx="3160891" cy="204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5"/>
          <p:cNvSpPr txBox="1">
            <a:spLocks/>
          </p:cNvSpPr>
          <p:nvPr/>
        </p:nvSpPr>
        <p:spPr>
          <a:xfrm>
            <a:off x="2797519" y="32599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Боевые </a:t>
            </a:r>
            <a:r>
              <a:rPr lang="ru-RU" sz="2800" dirty="0">
                <a:latin typeface="Aptos Display"/>
              </a:rPr>
              <a:t>награды Крутько Ф.К.</a:t>
            </a:r>
            <a:endParaRPr lang="ru-RU" sz="2800" i="1" dirty="0">
              <a:latin typeface="Aptos Display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38" y="1278415"/>
            <a:ext cx="3538848" cy="4842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916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622" y="927014"/>
            <a:ext cx="3729131" cy="2807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324" y="3379796"/>
            <a:ext cx="2440727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47" y="930613"/>
            <a:ext cx="3724350" cy="2804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" r="5637" b="6810"/>
          <a:stretch/>
        </p:blipFill>
        <p:spPr>
          <a:xfrm rot="5400000">
            <a:off x="9103557" y="3882574"/>
            <a:ext cx="3240000" cy="2234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88"/>
          <a:stretch/>
        </p:blipFill>
        <p:spPr>
          <a:xfrm rot="5400000">
            <a:off x="6120028" y="926055"/>
            <a:ext cx="1748648" cy="1750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5"/>
          <p:cNvSpPr txBox="1">
            <a:spLocks/>
          </p:cNvSpPr>
          <p:nvPr/>
        </p:nvSpPr>
        <p:spPr>
          <a:xfrm>
            <a:off x="2801775" y="195060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Работа в СПТУ № 65</a:t>
            </a:r>
            <a:endParaRPr lang="ru-RU" sz="2800" i="1" dirty="0">
              <a:latin typeface="Aptos Display"/>
            </a:endParaRPr>
          </a:p>
        </p:txBody>
      </p:sp>
      <p:pic>
        <p:nvPicPr>
          <p:cNvPr id="3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9435" y="3210469"/>
            <a:ext cx="3889836" cy="292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76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8984" y="1373595"/>
            <a:ext cx="3398737" cy="255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7668" y="3155147"/>
            <a:ext cx="3847834" cy="289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5078" y="3155147"/>
            <a:ext cx="3847834" cy="289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885" y="3953547"/>
            <a:ext cx="3419236" cy="2574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181" y="953750"/>
            <a:ext cx="4248000" cy="1436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5"/>
          <p:cNvSpPr txBox="1">
            <a:spLocks/>
          </p:cNvSpPr>
          <p:nvPr/>
        </p:nvSpPr>
        <p:spPr>
          <a:xfrm>
            <a:off x="2768186" y="296187"/>
            <a:ext cx="7921783" cy="6065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Клуб боевой славы «Подвиг»</a:t>
            </a:r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20535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CAAC8A"/>
              </a:clrFrom>
              <a:clrTo>
                <a:srgbClr val="CAAC8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t="9478" r="5408" b="6667"/>
          <a:stretch/>
        </p:blipFill>
        <p:spPr>
          <a:xfrm>
            <a:off x="3388561" y="1463464"/>
            <a:ext cx="5580000" cy="3883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b="4417"/>
          <a:stretch/>
        </p:blipFill>
        <p:spPr>
          <a:xfrm>
            <a:off x="1799659" y="2414356"/>
            <a:ext cx="7663470" cy="4073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000" y="1358921"/>
            <a:ext cx="5435705" cy="4092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5"/>
          <p:cNvSpPr txBox="1">
            <a:spLocks/>
          </p:cNvSpPr>
          <p:nvPr/>
        </p:nvSpPr>
        <p:spPr>
          <a:xfrm>
            <a:off x="2715768" y="201168"/>
            <a:ext cx="8003535" cy="8559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Aptos Display"/>
              </a:rPr>
              <a:t>Музей боевой славы</a:t>
            </a:r>
            <a:r>
              <a:rPr lang="en-US" sz="2800" dirty="0" smtClean="0">
                <a:latin typeface="Aptos Display"/>
              </a:rPr>
              <a:t> </a:t>
            </a:r>
            <a:r>
              <a:rPr lang="ru-RU" sz="2800" dirty="0" smtClean="0">
                <a:latin typeface="Aptos Display"/>
              </a:rPr>
              <a:t/>
            </a:r>
            <a:br>
              <a:rPr lang="ru-RU" sz="2800" dirty="0" smtClean="0">
                <a:latin typeface="Aptos Display"/>
              </a:rPr>
            </a:br>
            <a:r>
              <a:rPr lang="en-US" sz="2800" dirty="0" smtClean="0">
                <a:latin typeface="Aptos Display"/>
              </a:rPr>
              <a:t>63-</a:t>
            </a:r>
            <a:r>
              <a:rPr lang="ru-RU" sz="2800" dirty="0" smtClean="0">
                <a:latin typeface="Aptos Display"/>
              </a:rPr>
              <a:t>й гвардейской стрелковой дивизии</a:t>
            </a:r>
            <a:endParaRPr lang="ru-RU" sz="2800" i="1" dirty="0">
              <a:latin typeface="Apto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137788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120</Words>
  <Application>Microsoft Office PowerPoint</Application>
  <PresentationFormat>Широкоэкранный</PresentationFormat>
  <Paragraphs>24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Aptos Display</vt:lpstr>
      <vt:lpstr>Arial</vt:lpstr>
      <vt:lpstr>Calibri</vt:lpstr>
      <vt:lpstr>Calibri Light</vt:lpstr>
      <vt:lpstr>Тема Office</vt:lpstr>
      <vt:lpstr>Санкт-Петербургское государственное казенное учреждение  «Центральный государственный архив Санкт-Петербурга»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Кабанов Сергей Иванович – командующий  военно-морской базой на полуострове Ханко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Коллекция открыток Крутько Ф.К.</vt:lpstr>
      <vt:lpstr>Презентация PowerPoint</vt:lpstr>
      <vt:lpstr>Санкт-Петербургское государственное казенное учреждение  «Центральный государственный архив Санкт-Петербурга»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Санкт-Петербургское государственное казенное учреждение «Центральный государственный архив Санкт-Петербурга»</dc:title>
  <dc:creator>Рощупкина Любовь Вячеславовна</dc:creator>
  <cp:lastModifiedBy>Титова Елена Владимировна</cp:lastModifiedBy>
  <cp:revision>225</cp:revision>
  <dcterms:created xsi:type="dcterms:W3CDTF">2025-03-10T07:11:20Z</dcterms:created>
  <dcterms:modified xsi:type="dcterms:W3CDTF">2025-10-06T05:42:58Z</dcterms:modified>
</cp:coreProperties>
</file>