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media/image1.tif" ContentType="image/tiff"/>
  <Override PartName="/ppt/media/image9.jpeg" ContentType="image/jpeg"/>
  <Override PartName="/ppt/media/image2.tif" ContentType="image/tiff"/>
  <Override PartName="/ppt/media/image6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7.jpeg" ContentType="image/jpeg"/>
  <Override PartName="/ppt/media/image8.jpeg" ContentType="image/jpeg"/>
  <Override PartName="/ppt/media/image10.jpeg" ContentType="image/jpeg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0" y="228600"/>
            <a:ext cx="2850840" cy="6638040"/>
            <a:chOff x="0" y="228600"/>
            <a:chExt cx="2850840" cy="6638040"/>
          </a:xfrm>
        </p:grpSpPr>
        <p:sp>
          <p:nvSpPr>
            <p:cNvPr id="1" name="CustomShape 2"/>
            <p:cNvSpPr/>
            <p:nvPr/>
          </p:nvSpPr>
          <p:spPr>
            <a:xfrm>
              <a:off x="0" y="2575080"/>
              <a:ext cx="100080" cy="62532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CustomShape 3"/>
            <p:cNvSpPr/>
            <p:nvPr/>
          </p:nvSpPr>
          <p:spPr>
            <a:xfrm>
              <a:off x="128520" y="3156480"/>
              <a:ext cx="645840" cy="232164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4"/>
            <p:cNvSpPr/>
            <p:nvPr/>
          </p:nvSpPr>
          <p:spPr>
            <a:xfrm>
              <a:off x="807120" y="5447160"/>
              <a:ext cx="608760" cy="141948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5"/>
            <p:cNvSpPr/>
            <p:nvPr/>
          </p:nvSpPr>
          <p:spPr>
            <a:xfrm>
              <a:off x="959760" y="6503760"/>
              <a:ext cx="170640" cy="36288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100800" y="3201120"/>
              <a:ext cx="821160" cy="332784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22320" y="228600"/>
              <a:ext cx="105480" cy="292716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78120" y="2944080"/>
              <a:ext cx="77400" cy="493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769680" y="5478840"/>
              <a:ext cx="189360" cy="102420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775440" y="1398960"/>
              <a:ext cx="2075400" cy="404748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922680" y="6530040"/>
              <a:ext cx="161280" cy="33660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" name="CustomShape 12"/>
            <p:cNvSpPr/>
            <p:nvPr/>
          </p:nvSpPr>
          <p:spPr>
            <a:xfrm>
              <a:off x="769680" y="5359320"/>
              <a:ext cx="36720" cy="22104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" name="CustomShape 13"/>
            <p:cNvSpPr/>
            <p:nvPr/>
          </p:nvSpPr>
          <p:spPr>
            <a:xfrm>
              <a:off x="849960" y="6244560"/>
              <a:ext cx="237960" cy="62172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" name="Group 14"/>
          <p:cNvGrpSpPr/>
          <p:nvPr/>
        </p:nvGrpSpPr>
        <p:grpSpPr>
          <a:xfrm>
            <a:off x="27360" y="-720"/>
            <a:ext cx="2355840" cy="6853320"/>
            <a:chOff x="27360" y="-720"/>
            <a:chExt cx="2355840" cy="6853320"/>
          </a:xfrm>
        </p:grpSpPr>
        <p:sp>
          <p:nvSpPr>
            <p:cNvPr id="14" name="CustomShape 15"/>
            <p:cNvSpPr/>
            <p:nvPr/>
          </p:nvSpPr>
          <p:spPr>
            <a:xfrm>
              <a:off x="27360" y="-720"/>
              <a:ext cx="493560" cy="440028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" name="CustomShape 16"/>
            <p:cNvSpPr/>
            <p:nvPr/>
          </p:nvSpPr>
          <p:spPr>
            <a:xfrm>
              <a:off x="550440" y="4316400"/>
              <a:ext cx="422640" cy="158004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CustomShape 17"/>
            <p:cNvSpPr/>
            <p:nvPr/>
          </p:nvSpPr>
          <p:spPr>
            <a:xfrm>
              <a:off x="1006200" y="5862600"/>
              <a:ext cx="430200" cy="99000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" name="CustomShape 18"/>
            <p:cNvSpPr/>
            <p:nvPr/>
          </p:nvSpPr>
          <p:spPr>
            <a:xfrm>
              <a:off x="521640" y="4364280"/>
              <a:ext cx="551160" cy="223524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CustomShape 19"/>
            <p:cNvSpPr/>
            <p:nvPr/>
          </p:nvSpPr>
          <p:spPr>
            <a:xfrm>
              <a:off x="468000" y="1289160"/>
              <a:ext cx="173520" cy="302652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CustomShape 20"/>
            <p:cNvSpPr/>
            <p:nvPr/>
          </p:nvSpPr>
          <p:spPr>
            <a:xfrm>
              <a:off x="1111680" y="6571440"/>
              <a:ext cx="133560" cy="28080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" name="CustomShape 21"/>
            <p:cNvSpPr/>
            <p:nvPr/>
          </p:nvSpPr>
          <p:spPr>
            <a:xfrm>
              <a:off x="502560" y="4107600"/>
              <a:ext cx="81720" cy="51084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" name="CustomShape 22"/>
            <p:cNvSpPr/>
            <p:nvPr/>
          </p:nvSpPr>
          <p:spPr>
            <a:xfrm>
              <a:off x="973800" y="3145680"/>
              <a:ext cx="1409400" cy="271620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" name="CustomShape 23"/>
            <p:cNvSpPr/>
            <p:nvPr/>
          </p:nvSpPr>
          <p:spPr>
            <a:xfrm>
              <a:off x="1073520" y="6600240"/>
              <a:ext cx="119880" cy="25236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" name="CustomShape 24"/>
            <p:cNvSpPr/>
            <p:nvPr/>
          </p:nvSpPr>
          <p:spPr>
            <a:xfrm>
              <a:off x="973800" y="5897160"/>
              <a:ext cx="137160" cy="67356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" name="CustomShape 25"/>
            <p:cNvSpPr/>
            <p:nvPr/>
          </p:nvSpPr>
          <p:spPr>
            <a:xfrm>
              <a:off x="973800" y="5772600"/>
              <a:ext cx="37440" cy="2271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" name="CustomShape 26"/>
            <p:cNvSpPr/>
            <p:nvPr/>
          </p:nvSpPr>
          <p:spPr>
            <a:xfrm>
              <a:off x="1006200" y="6322680"/>
              <a:ext cx="209880" cy="52992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" name="CustomShape 27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" name="CustomShape 28"/>
          <p:cNvSpPr/>
          <p:nvPr/>
        </p:nvSpPr>
        <p:spPr>
          <a:xfrm>
            <a:off x="0" y="4323960"/>
            <a:ext cx="1743840" cy="777960"/>
          </a:xfrm>
          <a:custGeom>
            <a:avLst/>
            <a:gdLst/>
            <a:ah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" name="PlaceHolder 29"/>
          <p:cNvSpPr>
            <a:spLocks noGrp="1"/>
          </p:cNvSpPr>
          <p:nvPr>
            <p:ph type="title"/>
          </p:nvPr>
        </p:nvSpPr>
        <p:spPr>
          <a:xfrm>
            <a:off x="2593080" y="691560"/>
            <a:ext cx="891108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9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1"/>
          <p:cNvGrpSpPr/>
          <p:nvPr/>
        </p:nvGrpSpPr>
        <p:grpSpPr>
          <a:xfrm>
            <a:off x="0" y="228600"/>
            <a:ext cx="2850840" cy="6638040"/>
            <a:chOff x="0" y="228600"/>
            <a:chExt cx="2850840" cy="6638040"/>
          </a:xfrm>
        </p:grpSpPr>
        <p:sp>
          <p:nvSpPr>
            <p:cNvPr id="67" name="CustomShape 2"/>
            <p:cNvSpPr/>
            <p:nvPr/>
          </p:nvSpPr>
          <p:spPr>
            <a:xfrm>
              <a:off x="0" y="2575080"/>
              <a:ext cx="100080" cy="625320"/>
            </a:xfrm>
            <a:custGeom>
              <a:avLst/>
              <a:gdLst/>
              <a:ah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" name="CustomShape 3"/>
            <p:cNvSpPr/>
            <p:nvPr/>
          </p:nvSpPr>
          <p:spPr>
            <a:xfrm>
              <a:off x="128520" y="3156480"/>
              <a:ext cx="645840" cy="2321640"/>
            </a:xfrm>
            <a:custGeom>
              <a:avLst/>
              <a:gdLst/>
              <a:ah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9" name="CustomShape 4"/>
            <p:cNvSpPr/>
            <p:nvPr/>
          </p:nvSpPr>
          <p:spPr>
            <a:xfrm>
              <a:off x="807120" y="5447160"/>
              <a:ext cx="608760" cy="1419480"/>
            </a:xfrm>
            <a:custGeom>
              <a:avLst/>
              <a:gdLst/>
              <a:ah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0" name="CustomShape 5"/>
            <p:cNvSpPr/>
            <p:nvPr/>
          </p:nvSpPr>
          <p:spPr>
            <a:xfrm>
              <a:off x="959760" y="6503760"/>
              <a:ext cx="170640" cy="362880"/>
            </a:xfrm>
            <a:custGeom>
              <a:avLst/>
              <a:gdLst/>
              <a:ah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" name="CustomShape 6"/>
            <p:cNvSpPr/>
            <p:nvPr/>
          </p:nvSpPr>
          <p:spPr>
            <a:xfrm>
              <a:off x="100800" y="3201120"/>
              <a:ext cx="821160" cy="3327840"/>
            </a:xfrm>
            <a:custGeom>
              <a:avLst/>
              <a:gdLst/>
              <a:ah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CustomShape 7"/>
            <p:cNvSpPr/>
            <p:nvPr/>
          </p:nvSpPr>
          <p:spPr>
            <a:xfrm>
              <a:off x="22320" y="228600"/>
              <a:ext cx="105480" cy="2927160"/>
            </a:xfrm>
            <a:custGeom>
              <a:avLst/>
              <a:gdLst/>
              <a:ah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CustomShape 8"/>
            <p:cNvSpPr/>
            <p:nvPr/>
          </p:nvSpPr>
          <p:spPr>
            <a:xfrm>
              <a:off x="78120" y="2944080"/>
              <a:ext cx="77400" cy="49320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CustomShape 9"/>
            <p:cNvSpPr/>
            <p:nvPr/>
          </p:nvSpPr>
          <p:spPr>
            <a:xfrm>
              <a:off x="769680" y="5478840"/>
              <a:ext cx="189360" cy="1024200"/>
            </a:xfrm>
            <a:custGeom>
              <a:avLst/>
              <a:gdLst/>
              <a:ah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CustomShape 10"/>
            <p:cNvSpPr/>
            <p:nvPr/>
          </p:nvSpPr>
          <p:spPr>
            <a:xfrm>
              <a:off x="775440" y="1398960"/>
              <a:ext cx="2075400" cy="4047480"/>
            </a:xfrm>
            <a:custGeom>
              <a:avLst/>
              <a:gdLst/>
              <a:ah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CustomShape 11"/>
            <p:cNvSpPr/>
            <p:nvPr/>
          </p:nvSpPr>
          <p:spPr>
            <a:xfrm>
              <a:off x="922680" y="6530040"/>
              <a:ext cx="161280" cy="336600"/>
            </a:xfrm>
            <a:custGeom>
              <a:avLst/>
              <a:gdLst/>
              <a:ah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CustomShape 12"/>
            <p:cNvSpPr/>
            <p:nvPr/>
          </p:nvSpPr>
          <p:spPr>
            <a:xfrm>
              <a:off x="769680" y="5359320"/>
              <a:ext cx="36720" cy="22104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CustomShape 13"/>
            <p:cNvSpPr/>
            <p:nvPr/>
          </p:nvSpPr>
          <p:spPr>
            <a:xfrm>
              <a:off x="849960" y="6244560"/>
              <a:ext cx="237960" cy="621720"/>
            </a:xfrm>
            <a:custGeom>
              <a:avLst/>
              <a:gdLst/>
              <a:ah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79" name="Group 14"/>
          <p:cNvGrpSpPr/>
          <p:nvPr/>
        </p:nvGrpSpPr>
        <p:grpSpPr>
          <a:xfrm>
            <a:off x="27360" y="-720"/>
            <a:ext cx="2355840" cy="6853320"/>
            <a:chOff x="27360" y="-720"/>
            <a:chExt cx="2355840" cy="6853320"/>
          </a:xfrm>
        </p:grpSpPr>
        <p:sp>
          <p:nvSpPr>
            <p:cNvPr id="80" name="CustomShape 15"/>
            <p:cNvSpPr/>
            <p:nvPr/>
          </p:nvSpPr>
          <p:spPr>
            <a:xfrm>
              <a:off x="27360" y="-720"/>
              <a:ext cx="493560" cy="4400280"/>
            </a:xfrm>
            <a:custGeom>
              <a:avLst/>
              <a:gdLst/>
              <a:ah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1" name="CustomShape 16"/>
            <p:cNvSpPr/>
            <p:nvPr/>
          </p:nvSpPr>
          <p:spPr>
            <a:xfrm>
              <a:off x="550440" y="4316400"/>
              <a:ext cx="422640" cy="1580040"/>
            </a:xfrm>
            <a:custGeom>
              <a:avLst/>
              <a:gdLst/>
              <a:ah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2" name="CustomShape 17"/>
            <p:cNvSpPr/>
            <p:nvPr/>
          </p:nvSpPr>
          <p:spPr>
            <a:xfrm>
              <a:off x="1006200" y="5862600"/>
              <a:ext cx="430200" cy="990000"/>
            </a:xfrm>
            <a:custGeom>
              <a:avLst/>
              <a:gdLst/>
              <a:ah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3" name="CustomShape 18"/>
            <p:cNvSpPr/>
            <p:nvPr/>
          </p:nvSpPr>
          <p:spPr>
            <a:xfrm>
              <a:off x="521640" y="4364280"/>
              <a:ext cx="551160" cy="2235240"/>
            </a:xfrm>
            <a:custGeom>
              <a:avLst/>
              <a:gdLst/>
              <a:ah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4" name="CustomShape 19"/>
            <p:cNvSpPr/>
            <p:nvPr/>
          </p:nvSpPr>
          <p:spPr>
            <a:xfrm>
              <a:off x="468000" y="1289160"/>
              <a:ext cx="173520" cy="3026520"/>
            </a:xfrm>
            <a:custGeom>
              <a:avLst/>
              <a:gdLst/>
              <a:ah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5" name="CustomShape 20"/>
            <p:cNvSpPr/>
            <p:nvPr/>
          </p:nvSpPr>
          <p:spPr>
            <a:xfrm>
              <a:off x="1111680" y="6571440"/>
              <a:ext cx="133560" cy="280800"/>
            </a:xfrm>
            <a:custGeom>
              <a:avLst/>
              <a:gdLst/>
              <a:ah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CustomShape 21"/>
            <p:cNvSpPr/>
            <p:nvPr/>
          </p:nvSpPr>
          <p:spPr>
            <a:xfrm>
              <a:off x="502560" y="4107600"/>
              <a:ext cx="81720" cy="510840"/>
            </a:xfrm>
            <a:custGeom>
              <a:avLst/>
              <a:gdLst/>
              <a:ah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CustomShape 22"/>
            <p:cNvSpPr/>
            <p:nvPr/>
          </p:nvSpPr>
          <p:spPr>
            <a:xfrm>
              <a:off x="973800" y="3145680"/>
              <a:ext cx="1409400" cy="2716200"/>
            </a:xfrm>
            <a:custGeom>
              <a:avLst/>
              <a:gdLst/>
              <a:ah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CustomShape 23"/>
            <p:cNvSpPr/>
            <p:nvPr/>
          </p:nvSpPr>
          <p:spPr>
            <a:xfrm>
              <a:off x="1073520" y="6600240"/>
              <a:ext cx="119880" cy="252360"/>
            </a:xfrm>
            <a:custGeom>
              <a:avLst/>
              <a:gdLst/>
              <a:ah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CustomShape 24"/>
            <p:cNvSpPr/>
            <p:nvPr/>
          </p:nvSpPr>
          <p:spPr>
            <a:xfrm>
              <a:off x="973800" y="5897160"/>
              <a:ext cx="137160" cy="673560"/>
            </a:xfrm>
            <a:custGeom>
              <a:avLst/>
              <a:gdLst/>
              <a:ah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CustomShape 25"/>
            <p:cNvSpPr/>
            <p:nvPr/>
          </p:nvSpPr>
          <p:spPr>
            <a:xfrm>
              <a:off x="973800" y="5772600"/>
              <a:ext cx="37440" cy="227160"/>
            </a:xfrm>
            <a:custGeom>
              <a:avLst/>
              <a:gdLst/>
              <a:ah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CustomShape 26"/>
            <p:cNvSpPr/>
            <p:nvPr/>
          </p:nvSpPr>
          <p:spPr>
            <a:xfrm>
              <a:off x="1006200" y="6322680"/>
              <a:ext cx="209880" cy="529920"/>
            </a:xfrm>
            <a:custGeom>
              <a:avLst/>
              <a:gdLst/>
              <a:ah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2" name="CustomShape 27"/>
          <p:cNvSpPr/>
          <p:nvPr/>
        </p:nvSpPr>
        <p:spPr>
          <a:xfrm>
            <a:off x="0" y="0"/>
            <a:ext cx="182160" cy="68572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00" dir="5400000" dist="2556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3" name="CustomShape 28"/>
          <p:cNvSpPr/>
          <p:nvPr/>
        </p:nvSpPr>
        <p:spPr>
          <a:xfrm flipV="1">
            <a:off x="-3600" y="712800"/>
            <a:ext cx="1587960" cy="506520"/>
          </a:xfrm>
          <a:custGeom>
            <a:avLst/>
            <a:gd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PlaceHolder 2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95" name="PlaceHolder 3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tif"/><Relationship Id="rId2" Type="http://schemas.openxmlformats.org/officeDocument/2006/relationships/image" Target="../media/image2.tif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1587600" y="762120"/>
            <a:ext cx="10094040" cy="374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73000"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262626"/>
                </a:solidFill>
                <a:latin typeface="Arial"/>
              </a:rPr>
              <a:t>Личный фонд </a:t>
            </a:r>
            <a:br/>
            <a:r>
              <a:rPr b="1" lang="ru-RU" sz="4400" spc="-1" strike="noStrike">
                <a:solidFill>
                  <a:srgbClr val="262626"/>
                </a:solidFill>
                <a:latin typeface="Arial"/>
              </a:rPr>
              <a:t>Петра Алексеевича Садикова, </a:t>
            </a:r>
            <a:br/>
            <a:r>
              <a:rPr b="1" lang="ru-RU" sz="4400" spc="-1" strike="noStrike">
                <a:solidFill>
                  <a:srgbClr val="262626"/>
                </a:solidFill>
                <a:latin typeface="Arial"/>
              </a:rPr>
              <a:t>научного сотрудника </a:t>
            </a:r>
            <a:br/>
            <a:r>
              <a:rPr b="1" lang="ru-RU" sz="4400" spc="-1" strike="noStrike">
                <a:solidFill>
                  <a:srgbClr val="262626"/>
                </a:solidFill>
                <a:latin typeface="Arial"/>
              </a:rPr>
              <a:t>Ленинградского отделения института истории АН СССР (1890-1942).</a:t>
            </a:r>
            <a:br/>
            <a:endParaRPr b="0" lang="ru-RU" sz="44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2766960" y="5587920"/>
            <a:ext cx="8914680" cy="95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61000"/>
          </a:bodyPr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1" lang="ru-RU" sz="2500" spc="-1" strike="noStrike">
                <a:solidFill>
                  <a:srgbClr val="595959"/>
                </a:solidFill>
                <a:latin typeface="Arial"/>
              </a:rPr>
              <a:t>Санкт-Петербургский институт истории РАН, </a:t>
            </a:r>
            <a:endParaRPr b="0" lang="ru-RU" sz="25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1" lang="ru-RU" sz="2500" spc="-1" strike="noStrike">
                <a:solidFill>
                  <a:srgbClr val="595959"/>
                </a:solidFill>
                <a:latin typeface="Arial"/>
              </a:rPr>
              <a:t>научный сотрудник отдела источниковедения Агеева Н.А. </a:t>
            </a:r>
            <a:endParaRPr b="0" lang="ru-RU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2593080" y="624240"/>
            <a:ext cx="8911080" cy="12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2"/>
          <p:cNvSpPr/>
          <p:nvPr/>
        </p:nvSpPr>
        <p:spPr>
          <a:xfrm>
            <a:off x="3312000" y="1152000"/>
            <a:ext cx="7488000" cy="377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1656000" y="624240"/>
            <a:ext cx="4637160" cy="6158880"/>
          </a:xfrm>
          <a:prstGeom prst="rect">
            <a:avLst/>
          </a:prstGeom>
          <a:ln>
            <a:noFill/>
          </a:ln>
        </p:spPr>
      </p:pic>
      <p:sp>
        <p:nvSpPr>
          <p:cNvPr id="154" name="TextShape 3"/>
          <p:cNvSpPr txBox="1"/>
          <p:nvPr/>
        </p:nvSpPr>
        <p:spPr>
          <a:xfrm>
            <a:off x="6984000" y="1224000"/>
            <a:ext cx="4392000" cy="2376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spAutoFit/>
          </a:bodyPr>
          <a:p>
            <a:r>
              <a:rPr b="1" lang="ru-RU" sz="2400" spc="-1" strike="noStrike">
                <a:latin typeface="Arial"/>
              </a:rPr>
              <a:t>«Прошлое Беломорско-Балтийского водного пути»</a:t>
            </a:r>
            <a:endParaRPr b="1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6840000" y="288000"/>
            <a:ext cx="5066640" cy="401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Историк, </a:t>
            </a:r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академик АН СССР</a:t>
            </a:r>
            <a:br/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Николай Петрович </a:t>
            </a:r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Лихачев </a:t>
            </a:r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(1862-1936)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35" name="Объект 3" descr=""/>
          <p:cNvPicPr/>
          <p:nvPr/>
        </p:nvPicPr>
        <p:blipFill>
          <a:blip r:embed="rId1"/>
          <a:stretch/>
        </p:blipFill>
        <p:spPr>
          <a:xfrm>
            <a:off x="7238880" y="172440"/>
            <a:ext cx="4622040" cy="6539400"/>
          </a:xfrm>
          <a:prstGeom prst="rect">
            <a:avLst/>
          </a:prstGeom>
          <a:ln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1800000" y="288000"/>
            <a:ext cx="5039640" cy="6434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7201080" y="624240"/>
            <a:ext cx="4850640" cy="346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88000"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Мемориальная доска с именами ученых, погибших во время блокады Ленинграда.</a:t>
            </a:r>
            <a:br/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СПбИИ РАН.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38" name="Объект 3" descr=""/>
          <p:cNvPicPr/>
          <p:nvPr/>
        </p:nvPicPr>
        <p:blipFill>
          <a:blip r:embed="rId1"/>
          <a:stretch/>
        </p:blipFill>
        <p:spPr>
          <a:xfrm>
            <a:off x="1471680" y="228600"/>
            <a:ext cx="4896360" cy="6503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5158440" y="509760"/>
            <a:ext cx="6626520" cy="195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r">
              <a:lnSpc>
                <a:spcPct val="100000"/>
              </a:lnSpc>
            </a:pPr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Санкт-Петербургский институт истории РАН, </a:t>
            </a:r>
            <a:br/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Петрозаводская ул., 7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40" name="Объект 3" descr=""/>
          <p:cNvPicPr/>
          <p:nvPr/>
        </p:nvPicPr>
        <p:blipFill>
          <a:blip r:embed="rId1"/>
          <a:stretch/>
        </p:blipFill>
        <p:spPr>
          <a:xfrm>
            <a:off x="2237400" y="2451960"/>
            <a:ext cx="5648760" cy="4221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1805400" y="573480"/>
            <a:ext cx="4505760" cy="261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r>
              <a:rPr b="1" lang="ru-RU" sz="4000" spc="-1" strike="noStrike">
                <a:solidFill>
                  <a:srgbClr val="262626"/>
                </a:solidFill>
                <a:latin typeface="Century Gothic"/>
              </a:rPr>
              <a:t>Петр Алексеевич Садиков </a:t>
            </a:r>
            <a:br/>
            <a:r>
              <a:rPr b="1" lang="ru-RU" sz="4000" spc="-1" strike="noStrike">
                <a:solidFill>
                  <a:srgbClr val="262626"/>
                </a:solidFill>
                <a:latin typeface="Century Gothic"/>
              </a:rPr>
              <a:t>(1890-1942)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142" name="Picture 2" descr="Picture background"/>
          <p:cNvPicPr/>
          <p:nvPr/>
        </p:nvPicPr>
        <p:blipFill>
          <a:blip r:embed="rId1"/>
          <a:stretch/>
        </p:blipFill>
        <p:spPr>
          <a:xfrm>
            <a:off x="7023960" y="573480"/>
            <a:ext cx="5040360" cy="5745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6972480" y="624240"/>
            <a:ext cx="4838040" cy="290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64000"/>
          </a:bodyPr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262626"/>
                </a:solidFill>
                <a:latin typeface="Century Gothic"/>
              </a:rPr>
              <a:t>П.А. Садиков. Очерки по истории опричнины. </a:t>
            </a:r>
            <a:br/>
            <a:r>
              <a:rPr b="1" lang="ru-RU" sz="4000" spc="-1" strike="noStrike">
                <a:solidFill>
                  <a:srgbClr val="262626"/>
                </a:solidFill>
                <a:latin typeface="Century Gothic"/>
              </a:rPr>
              <a:t>Изд-во АН СССР. М., Л. 1950.</a:t>
            </a:r>
            <a:endParaRPr b="0" lang="ru-RU" sz="4000" spc="-1" strike="noStrike">
              <a:latin typeface="Arial"/>
            </a:endParaRPr>
          </a:p>
        </p:txBody>
      </p:sp>
      <p:pic>
        <p:nvPicPr>
          <p:cNvPr id="144" name="Объект 3" descr=""/>
          <p:cNvPicPr/>
          <p:nvPr/>
        </p:nvPicPr>
        <p:blipFill>
          <a:blip r:embed="rId1"/>
          <a:stretch/>
        </p:blipFill>
        <p:spPr>
          <a:xfrm>
            <a:off x="1523880" y="204840"/>
            <a:ext cx="5028480" cy="6678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1816560" y="504000"/>
            <a:ext cx="9559080" cy="12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262626"/>
                </a:solidFill>
                <a:latin typeface="Century Gothic"/>
              </a:rPr>
              <a:t>Выписки на тему история опричнины.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46" name="Объект 3" descr=""/>
          <p:cNvPicPr/>
          <p:nvPr/>
        </p:nvPicPr>
        <p:blipFill>
          <a:blip r:embed="rId1"/>
          <a:stretch/>
        </p:blipFill>
        <p:spPr>
          <a:xfrm>
            <a:off x="2736000" y="1944000"/>
            <a:ext cx="6305400" cy="4462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Объект 3" descr=""/>
          <p:cNvPicPr/>
          <p:nvPr/>
        </p:nvPicPr>
        <p:blipFill>
          <a:blip r:embed="rId1"/>
          <a:stretch/>
        </p:blipFill>
        <p:spPr>
          <a:xfrm rot="10800000">
            <a:off x="3035880" y="177840"/>
            <a:ext cx="8316720" cy="6261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1572480" y="446400"/>
            <a:ext cx="5710320" cy="91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1" lang="ru-RU" sz="3400" spc="-1" strike="noStrike">
                <a:solidFill>
                  <a:srgbClr val="262626"/>
                </a:solidFill>
                <a:latin typeface="Century Gothic"/>
              </a:rPr>
              <a:t>Рукописи П.А. Садикова.</a:t>
            </a:r>
            <a:endParaRPr b="0" lang="ru-RU" sz="3400" spc="-1" strike="noStrike">
              <a:latin typeface="Arial"/>
            </a:endParaRPr>
          </a:p>
        </p:txBody>
      </p:sp>
      <p:pic>
        <p:nvPicPr>
          <p:cNvPr id="149" name="Объект 3" descr=""/>
          <p:cNvPicPr/>
          <p:nvPr/>
        </p:nvPicPr>
        <p:blipFill>
          <a:blip r:embed="rId1"/>
          <a:stretch/>
        </p:blipFill>
        <p:spPr>
          <a:xfrm rot="16200000">
            <a:off x="6743160" y="1441440"/>
            <a:ext cx="5967360" cy="449280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4" descr=""/>
          <p:cNvPicPr/>
          <p:nvPr/>
        </p:nvPicPr>
        <p:blipFill>
          <a:blip r:embed="rId2"/>
          <a:stretch/>
        </p:blipFill>
        <p:spPr>
          <a:xfrm rot="10800000">
            <a:off x="1330200" y="2222640"/>
            <a:ext cx="5908320" cy="4448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131</TotalTime>
  <Application>LibreOffice/6.3.2.2$Windows_x86 LibreOffice_project/98b30e735bda24bc04ab42594c85f7fd8be07b9c</Application>
  <Words>48</Words>
  <Paragraphs>9</Paragraphs>
  <Company>SPecialiST RePack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2025-10-03T18:18:24Z</dcterms:created>
  <dc:creator>natali.ageeva@outlook.com</dc:creator>
  <dc:description/>
  <dc:language>ru-RU</dc:language>
  <cp:lastModifiedBy/>
  <dcterms:modified xsi:type="dcterms:W3CDTF">2025-10-06T17:10:14Z</dcterms:modified>
  <cp:revision>14</cp:revision>
  <dc:subject/>
  <dc:title>Личный фонд  Петра Алексеевича Садикова,  научного сотрудника  Ленинградского отделения института истории АН СССР (1890-1942).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10</vt:i4>
  </property>
</Properties>
</file>