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8" r:id="rId2"/>
  </p:sldMasterIdLst>
  <p:notesMasterIdLst>
    <p:notesMasterId r:id="rId27"/>
  </p:notesMasterIdLst>
  <p:sldIdLst>
    <p:sldId id="373" r:id="rId3"/>
    <p:sldId id="369" r:id="rId4"/>
    <p:sldId id="374" r:id="rId5"/>
    <p:sldId id="377" r:id="rId6"/>
    <p:sldId id="394" r:id="rId7"/>
    <p:sldId id="382" r:id="rId8"/>
    <p:sldId id="385" r:id="rId9"/>
    <p:sldId id="380" r:id="rId10"/>
    <p:sldId id="383" r:id="rId11"/>
    <p:sldId id="387" r:id="rId12"/>
    <p:sldId id="406" r:id="rId13"/>
    <p:sldId id="407" r:id="rId14"/>
    <p:sldId id="408" r:id="rId15"/>
    <p:sldId id="409" r:id="rId16"/>
    <p:sldId id="391" r:id="rId17"/>
    <p:sldId id="410" r:id="rId18"/>
    <p:sldId id="411" r:id="rId19"/>
    <p:sldId id="418" r:id="rId20"/>
    <p:sldId id="412" r:id="rId21"/>
    <p:sldId id="413" r:id="rId22"/>
    <p:sldId id="414" r:id="rId23"/>
    <p:sldId id="415" r:id="rId24"/>
    <p:sldId id="402" r:id="rId25"/>
    <p:sldId id="41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2703"/>
    <a:srgbClr val="961608"/>
    <a:srgbClr val="547252"/>
    <a:srgbClr val="79937A"/>
    <a:srgbClr val="AD9861"/>
    <a:srgbClr val="B39E67"/>
    <a:srgbClr val="9999F9"/>
    <a:srgbClr val="657D66"/>
    <a:srgbClr val="586C59"/>
    <a:srgbClr val="8BC1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5369" autoAdjust="0"/>
  </p:normalViewPr>
  <p:slideViewPr>
    <p:cSldViewPr snapToGrid="0">
      <p:cViewPr varScale="1">
        <p:scale>
          <a:sx n="107" d="100"/>
          <a:sy n="107" d="100"/>
        </p:scale>
        <p:origin x="151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75737-94FE-4C61-9B50-654C8DC61E7A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B49D0-839E-4CB9-ACBF-5F584410C1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409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2932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942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9D0-839E-4CB9-ACBF-5F584410C1F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46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57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90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613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297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07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251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21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2253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2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773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51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26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879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974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06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2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530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4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630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994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557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584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4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5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4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11" Type="http://schemas.microsoft.com/office/2007/relationships/hdphoto" Target="../media/hdphoto11.wdp"/><Relationship Id="rId5" Type="http://schemas.openxmlformats.org/officeDocument/2006/relationships/image" Target="../media/image33.jpeg"/><Relationship Id="rId10" Type="http://schemas.openxmlformats.org/officeDocument/2006/relationships/image" Target="../media/image36.jpeg"/><Relationship Id="rId4" Type="http://schemas.openxmlformats.org/officeDocument/2006/relationships/image" Target="../media/image32.jpeg"/><Relationship Id="rId9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microsoft.com/office/2007/relationships/hdphoto" Target="../media/hdphoto2.wdp"/><Relationship Id="rId4" Type="http://schemas.openxmlformats.org/officeDocument/2006/relationships/image" Target="../media/image11.jpe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jpeg"/><Relationship Id="rId7" Type="http://schemas.microsoft.com/office/2007/relationships/hdphoto" Target="../media/hdphoto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21.jpeg"/><Relationship Id="rId4" Type="http://schemas.openxmlformats.org/officeDocument/2006/relationships/image" Target="../media/image4.png"/><Relationship Id="rId9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9" r="12972"/>
          <a:stretch/>
        </p:blipFill>
        <p:spPr bwMode="auto">
          <a:xfrm>
            <a:off x="0" y="-42441"/>
            <a:ext cx="9144000" cy="690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97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5" r="12643"/>
          <a:stretch/>
        </p:blipFill>
        <p:spPr bwMode="auto">
          <a:xfrm>
            <a:off x="0" y="-27273"/>
            <a:ext cx="9144000" cy="6885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46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2633"/>
          <a:stretch/>
        </p:blipFill>
        <p:spPr bwMode="auto">
          <a:xfrm>
            <a:off x="0" y="-17003"/>
            <a:ext cx="9144000" cy="687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269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2" r="12414"/>
          <a:stretch/>
        </p:blipFill>
        <p:spPr bwMode="auto">
          <a:xfrm>
            <a:off x="0" y="-2456"/>
            <a:ext cx="9144000" cy="6860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26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8" r="12611"/>
          <a:stretch/>
        </p:blipFill>
        <p:spPr bwMode="auto">
          <a:xfrm>
            <a:off x="0" y="-29235"/>
            <a:ext cx="9144000" cy="688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9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4" r="12631"/>
          <a:stretch/>
        </p:blipFill>
        <p:spPr bwMode="auto">
          <a:xfrm>
            <a:off x="0" y="-28039"/>
            <a:ext cx="9144000" cy="688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87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t="14750" r="24383" b="23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\\Starhanova\журавлева архив\МЕРОПРИЯТИЯ\Семинар ЦГАЛИ СПб\Копии\Р1842-1-10\Р1842-1-10_л.7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" t="3705" r="1896" b="6834"/>
          <a:stretch/>
        </p:blipFill>
        <p:spPr bwMode="auto">
          <a:xfrm>
            <a:off x="4983468" y="3968520"/>
            <a:ext cx="4008131" cy="2700866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\\Starhanova\журавлева архив\МЕРОПРИЯТИЯ\Семинар ЦГАЛИ СПб\Копии\Р1842-1-10\Р1842-1-10_л.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79" t="2315" r="1498" b="7253"/>
          <a:stretch/>
        </p:blipFill>
        <p:spPr bwMode="auto">
          <a:xfrm>
            <a:off x="160905" y="207053"/>
            <a:ext cx="4419603" cy="3154552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\\Starhanova\журавлева архив\МЕРОПРИЯТИЯ\Семинар ЦГАЛИ СПб\Копии\Р1842-1-10\Р1842-1-10_л.8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" t="10700" r="49980" b="12038"/>
          <a:stretch/>
        </p:blipFill>
        <p:spPr bwMode="auto">
          <a:xfrm>
            <a:off x="7340600" y="619599"/>
            <a:ext cx="1650999" cy="3131406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\\Starhanova\журавлева архив\МЕРОПРИЯТИЯ\Семинар ЦГАЛИ СПб\Копии\Р1842-1-10\Р1842-1-10_л.82_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86" t="2933" r="9448" b="9883"/>
          <a:stretch/>
        </p:blipFill>
        <p:spPr bwMode="auto">
          <a:xfrm>
            <a:off x="4800597" y="153811"/>
            <a:ext cx="2379135" cy="3621942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\\Starhanova\журавлева архив\МЕРОПРИЯТИЯ\Семинар ЦГАЛИ СПб\Копии\Р1842-1-10\Р1842-1-10_л.86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7" t="11530" r="2477" b="2708"/>
          <a:stretch/>
        </p:blipFill>
        <p:spPr bwMode="auto">
          <a:xfrm>
            <a:off x="160905" y="3869267"/>
            <a:ext cx="4536218" cy="2899373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ъект 2"/>
          <p:cNvSpPr txBox="1">
            <a:spLocks/>
          </p:cNvSpPr>
          <p:nvPr/>
        </p:nvSpPr>
        <p:spPr>
          <a:xfrm>
            <a:off x="365440" y="2738300"/>
            <a:ext cx="4748363" cy="103745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документов из фонда «Письма с </a:t>
            </a:r>
            <a:r>
              <a:rPr lang="ru-RU" sz="18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 Великой Отечественной </a:t>
            </a: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войны».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Р-1842. Оп. 1. Д. 10. </a:t>
            </a:r>
            <a:r>
              <a:rPr lang="ru-RU" sz="1800" b="1" dirty="0" err="1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77, </a:t>
            </a:r>
            <a:r>
              <a:rPr lang="ru-RU" sz="18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0, 81, 86.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7127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kern="0" dirty="0" smtClean="0">
              <a:solidFill>
                <a:prstClr val="white"/>
              </a:solidFill>
              <a:latin typeface="Italiano Decor" panose="020B0500000000000000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0" r="12835"/>
          <a:stretch/>
        </p:blipFill>
        <p:spPr bwMode="auto">
          <a:xfrm>
            <a:off x="0" y="-43644"/>
            <a:ext cx="9144000" cy="690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08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kern="0" dirty="0" smtClean="0">
              <a:solidFill>
                <a:prstClr val="white"/>
              </a:solidFill>
              <a:latin typeface="Italiano Decor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6" r="12746"/>
          <a:stretch/>
        </p:blipFill>
        <p:spPr bwMode="auto">
          <a:xfrm>
            <a:off x="0" y="-32309"/>
            <a:ext cx="9144000" cy="689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82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kern="0" dirty="0" smtClean="0">
              <a:solidFill>
                <a:prstClr val="white"/>
              </a:solidFill>
              <a:latin typeface="Italiano Decor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r="12619"/>
          <a:stretch/>
        </p:blipFill>
        <p:spPr bwMode="auto">
          <a:xfrm>
            <a:off x="0" y="-30257"/>
            <a:ext cx="9144000" cy="688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27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kern="0" dirty="0" smtClean="0">
              <a:solidFill>
                <a:prstClr val="white"/>
              </a:solidFill>
              <a:latin typeface="Italiano Decor" panose="020B0500000000000000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2" r="12784"/>
          <a:stretch/>
        </p:blipFill>
        <p:spPr bwMode="auto">
          <a:xfrm>
            <a:off x="0" y="-84832"/>
            <a:ext cx="9144000" cy="694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86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6" r="12983"/>
          <a:stretch/>
        </p:blipFill>
        <p:spPr bwMode="auto">
          <a:xfrm>
            <a:off x="6246" y="-61727"/>
            <a:ext cx="9137753" cy="691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20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kern="0" dirty="0" smtClean="0">
              <a:solidFill>
                <a:prstClr val="white"/>
              </a:solidFill>
              <a:latin typeface="Italiano Decor" panose="020B0500000000000000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8" r="12709"/>
          <a:stretch/>
        </p:blipFill>
        <p:spPr bwMode="auto">
          <a:xfrm>
            <a:off x="0" y="-19028"/>
            <a:ext cx="9144000" cy="687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89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kern="0" dirty="0" smtClean="0">
              <a:solidFill>
                <a:prstClr val="white"/>
              </a:solidFill>
              <a:latin typeface="Italiano Decor" panose="020B0500000000000000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1" r="12594"/>
          <a:stretch/>
        </p:blipFill>
        <p:spPr bwMode="auto">
          <a:xfrm>
            <a:off x="-1" y="0"/>
            <a:ext cx="9203547" cy="692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44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kern="0" dirty="0" smtClean="0">
              <a:solidFill>
                <a:prstClr val="white"/>
              </a:solidFill>
              <a:latin typeface="Italiano Decor" panose="020B0500000000000000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 r="12974"/>
          <a:stretch/>
        </p:blipFill>
        <p:spPr bwMode="auto">
          <a:xfrm>
            <a:off x="0" y="-51589"/>
            <a:ext cx="9144000" cy="690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70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t="14750" r="24383" b="23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34682" y="4632750"/>
            <a:ext cx="2172964" cy="2095990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 сотрудников ГБУТО ГА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Тобольске за 2015–2025 гг. на тему ВОВ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3451" t="8225" r="32085" b="5234"/>
          <a:stretch/>
        </p:blipFill>
        <p:spPr>
          <a:xfrm>
            <a:off x="134682" y="104754"/>
            <a:ext cx="2986650" cy="4218642"/>
          </a:xfrm>
          <a:prstGeom prst="rect">
            <a:avLst/>
          </a:prstGeom>
          <a:ln w="38100" cap="sq">
            <a:solidFill>
              <a:srgbClr val="96160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33986" t="12131" r="32625" b="3869"/>
          <a:stretch/>
        </p:blipFill>
        <p:spPr>
          <a:xfrm>
            <a:off x="2420677" y="3070187"/>
            <a:ext cx="2616525" cy="3702823"/>
          </a:xfrm>
          <a:prstGeom prst="rect">
            <a:avLst/>
          </a:prstGeom>
          <a:ln w="38100" cap="sq">
            <a:solidFill>
              <a:srgbClr val="96160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36293" t="7777" r="35276" b="21295"/>
          <a:stretch/>
        </p:blipFill>
        <p:spPr>
          <a:xfrm>
            <a:off x="3326032" y="126910"/>
            <a:ext cx="2353102" cy="3302090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33721" t="8081" r="32495" b="5568"/>
          <a:stretch/>
        </p:blipFill>
        <p:spPr>
          <a:xfrm>
            <a:off x="5938333" y="126910"/>
            <a:ext cx="3049022" cy="4383610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/>
          <a:srcRect l="34003" t="14698" r="33200" b="4662"/>
          <a:stretch/>
        </p:blipFill>
        <p:spPr>
          <a:xfrm>
            <a:off x="5187124" y="3477054"/>
            <a:ext cx="1832549" cy="2534548"/>
          </a:xfrm>
          <a:prstGeom prst="rect">
            <a:avLst/>
          </a:prstGeom>
          <a:ln w="38100" cap="sq">
            <a:solidFill>
              <a:srgbClr val="96160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/>
          <a:srcRect l="33469" t="46270" r="32609" b="7140"/>
          <a:stretch/>
        </p:blipFill>
        <p:spPr>
          <a:xfrm>
            <a:off x="6347413" y="4677216"/>
            <a:ext cx="2639942" cy="2039522"/>
          </a:xfrm>
          <a:prstGeom prst="rect">
            <a:avLst/>
          </a:prstGeom>
          <a:ln w="38100" cap="sq">
            <a:solidFill>
              <a:srgbClr val="96160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488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kern="0" dirty="0" smtClean="0">
              <a:solidFill>
                <a:prstClr val="white"/>
              </a:solidFill>
              <a:latin typeface="Italiano Decor" panose="020B0500000000000000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3" r="12779"/>
          <a:stretch/>
        </p:blipFill>
        <p:spPr bwMode="auto">
          <a:xfrm>
            <a:off x="0" y="-50881"/>
            <a:ext cx="9144000" cy="690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746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t="14750" r="24383" b="23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\\Starhanova\журавлева архив\МЕРОПРИЯТИЯ\Семинар ЦГАЛИ СПб\Копии\Давыдов\Р28-2-1\Р28-2-1_л.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" t="2673" r="2003" b="4093"/>
          <a:stretch/>
        </p:blipFill>
        <p:spPr bwMode="auto">
          <a:xfrm>
            <a:off x="143934" y="175113"/>
            <a:ext cx="4792512" cy="3141133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\\Starhanova\журавлева архив\МЕРОПРИЯТИЯ\Семинар ЦГАЛИ СПб\Копии\Давыдов\Р28-2-6\Р28-2-6_л.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" t="1976" r="2183" b="3064"/>
          <a:stretch/>
        </p:blipFill>
        <p:spPr bwMode="auto">
          <a:xfrm>
            <a:off x="3907021" y="1612900"/>
            <a:ext cx="5084579" cy="3632200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5147732" y="130100"/>
            <a:ext cx="3911600" cy="1265510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Служебная книжка военнослужащего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Николая Ильича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Давыдова.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Р-28. Оп. 2. Д. 1. Л. 1. 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" t="3355" r="2187" b="3579"/>
          <a:stretch/>
        </p:blipFill>
        <p:spPr bwMode="auto">
          <a:xfrm>
            <a:off x="143934" y="3619364"/>
            <a:ext cx="4859130" cy="2730635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5943599" y="5382394"/>
            <a:ext cx="3115733" cy="138499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Фотоальбом Николая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Ильича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Давыдова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(123 фото). 1945–1950 гг.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Р-28. Оп. 2. Д.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57200" y="5867884"/>
            <a:ext cx="5291666" cy="89950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Справка, выданная  Н.И. Давыдову в октябре </a:t>
            </a:r>
            <a:r>
              <a:rPr lang="ru-RU" sz="16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1945 </a:t>
            </a: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об участии в боях за освобождение города Прага.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Р-28. Оп. 2. Д. </a:t>
            </a: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6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endParaRPr lang="ru-RU" sz="1600" b="1" dirty="0">
              <a:solidFill>
                <a:srgbClr val="7127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7127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15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t="14750" r="24383" b="23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4092717" y="207054"/>
            <a:ext cx="2379134" cy="2180546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мастера вождения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танков, выданное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Рафальскому</a:t>
            </a:r>
            <a:endParaRPr lang="ru-RU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1949 г. Ф. Р-28. Оп. 3. Д. 2. 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1об.–2 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\\Starhanova\журавлева архив\МЕРОПРИЯТИЯ\Семинар ЦГАЛИ СПб\Копии\Рафальский\Р28-3-2\Р28-3-2_л.1об-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" t="2634" r="2286" b="4062"/>
          <a:stretch/>
        </p:blipFill>
        <p:spPr bwMode="auto">
          <a:xfrm>
            <a:off x="4160450" y="2632025"/>
            <a:ext cx="4799610" cy="3056468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\\Starhanova\журавлева архив\МЕРОПРИЯТИЯ\Семинар ЦГАЛИ СПб\Копии\Рафальский\Р28-3-3\Р28-3-3_л.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" t="1948" r="3268" b="3834"/>
          <a:stretch/>
        </p:blipFill>
        <p:spPr bwMode="auto">
          <a:xfrm>
            <a:off x="143934" y="130100"/>
            <a:ext cx="3843866" cy="5558393"/>
          </a:xfrm>
          <a:prstGeom prst="rect">
            <a:avLst/>
          </a:prstGeom>
          <a:ln w="38100" cap="sq">
            <a:solidFill>
              <a:srgbClr val="71270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\\Starhanova\журавлева архив\МЕРОПРИЯТИЯ\Семинар ЦГАЛИ СПб\Копии\Рафальский\Р28-3-2\Р28-3-2_л.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2" t="3718" r="5299" b="5594"/>
          <a:stretch/>
        </p:blipFill>
        <p:spPr bwMode="auto">
          <a:xfrm>
            <a:off x="6622006" y="130100"/>
            <a:ext cx="2420393" cy="3019500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76200" y="5851435"/>
            <a:ext cx="6654800" cy="89950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А.Н. </a:t>
            </a:r>
            <a:r>
              <a:rPr lang="ru-RU" sz="1400" b="1" dirty="0" err="1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Рафальскому</a:t>
            </a:r>
            <a:r>
              <a:rPr lang="ru-RU" sz="14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«За отличные боевые действия при овладении столицей Германии Берлином, городом Дрезден и за освобождение столицы Чехословакии – города Прага». Ф. Р-28. Оп. 3. Д. 3. Л. 1.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7127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26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t="14750" r="24383" b="23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215264" y="5240232"/>
            <a:ext cx="3522133" cy="1363134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Фронтовые фото Геннадия Яковлевича Шишкина. 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1941– 1944 гг.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Р-28. Оп. 3. </a:t>
            </a:r>
            <a:r>
              <a:rPr lang="ru-RU" sz="1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Д.д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31, 34, 36. 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\\Starhanova\журавлева архив\МЕРОПРИЯТИЯ\Семинар ЦГАЛИ СПб\Копии\Шишкин\Р28-1-36 госпиталь\Р28_1_36_00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6" t="2831" r="2378" b="3473"/>
          <a:stretch/>
        </p:blipFill>
        <p:spPr bwMode="auto">
          <a:xfrm>
            <a:off x="4011926" y="207053"/>
            <a:ext cx="4954274" cy="3086480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\\Starhanova\журавлева архив\МЕРОПРИЯТИЯ\Семинар ЦГАЛИ СПб\Копии\Шишкин\Р28-1-34 фото\Р28_1_34_00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3" t="5605" r="3829" b="6658"/>
          <a:stretch/>
        </p:blipFill>
        <p:spPr bwMode="auto">
          <a:xfrm>
            <a:off x="274531" y="207053"/>
            <a:ext cx="3462866" cy="4778545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\\Starhanova\журавлева архив\МЕРОПРИЯТИЯ\Семинар ЦГАЛИ СПб\Копии\Шишкин\Р28-1-31\Р28_1_31_000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5" t="3393" r="2884" b="3501"/>
          <a:stretch/>
        </p:blipFill>
        <p:spPr bwMode="auto">
          <a:xfrm>
            <a:off x="4011926" y="3519092"/>
            <a:ext cx="4954274" cy="3167648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97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t="14750" r="24383" b="23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\\Starhanova\журавлева архив\МЕРОПРИЯТИЯ\Семинар ЦГАЛИ СПб\Копии\Шишкин\Р28-1-19 боевой путь\Р28_1_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" t="2552" r="8274" b="19808"/>
          <a:stretch/>
        </p:blipFill>
        <p:spPr bwMode="auto">
          <a:xfrm>
            <a:off x="95215" y="139320"/>
            <a:ext cx="8953571" cy="2421467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106985" y="2662387"/>
            <a:ext cx="5955386" cy="972751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боевого пути 370-й стрелковой дивизии, </a:t>
            </a:r>
            <a:endParaRPr lang="ru-RU" sz="1800" b="1" dirty="0" smtClean="0">
              <a:solidFill>
                <a:srgbClr val="7127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служил капитан Шишкин Геннадий Яковлевич (копия</a:t>
            </a: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Ф. Р-28. Оп. 3. Д. 19.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7127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\\Starhanova\журавлева архив\МЕРОПРИЯТИЯ\Семинар ЦГАЛИ СПб\Копии\Шишкин\IMG_20250909_0923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381" y="2318893"/>
            <a:ext cx="2838033" cy="4248071"/>
          </a:xfrm>
          <a:prstGeom prst="rect">
            <a:avLst/>
          </a:prstGeom>
          <a:ln w="38100" cap="sq">
            <a:solidFill>
              <a:srgbClr val="71270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95215" y="6049433"/>
            <a:ext cx="5955385" cy="75353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архивов и частных лиц на запросы клуба «Поиск».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Р-28. Оп. 3. Д.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Л. 2; Д. 7. Л. 2; Д. 9. Л. 35.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\\Starhanova\журавлева архив\МЕРОПРИЯТИЯ\Семинар ЦГАЛИ СПб\Копии\Шишкин\IMG_20250909_0926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5" y="3762728"/>
            <a:ext cx="3122118" cy="2165134"/>
          </a:xfrm>
          <a:prstGeom prst="rect">
            <a:avLst/>
          </a:prstGeom>
          <a:ln w="38100" cap="sq">
            <a:solidFill>
              <a:srgbClr val="71270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Starhanova\журавлева архив\МЕРОПРИЯТИЯ\Семинар ЦГАЛИ СПб\Копии\Шишкин\IMG_20250909_09280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" t="7071"/>
          <a:stretch/>
        </p:blipFill>
        <p:spPr bwMode="auto">
          <a:xfrm>
            <a:off x="3342228" y="3740394"/>
            <a:ext cx="3219635" cy="2209801"/>
          </a:xfrm>
          <a:prstGeom prst="rect">
            <a:avLst/>
          </a:prstGeom>
          <a:ln w="38100" cap="sq">
            <a:solidFill>
              <a:srgbClr val="71270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22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kern="0" dirty="0" smtClean="0">
              <a:solidFill>
                <a:prstClr val="white"/>
              </a:solidFill>
              <a:latin typeface="Italiano Decor" panose="020B0500000000000000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t="14750" r="24383" b="23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169333" y="2361131"/>
            <a:ext cx="6654800" cy="89950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А.Н. </a:t>
            </a:r>
            <a:r>
              <a:rPr lang="ru-RU" sz="1400" b="1" dirty="0" err="1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Рафальскому</a:t>
            </a:r>
            <a:r>
              <a:rPr lang="ru-RU" sz="14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«За отличные боевые действия при овладении столицей Германии Берлином, городом Дрезден и за освобождение столицы Чехословакии – города Прага». Ф. Р-28. Оп. 3. Д. 3. Л. 1.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7127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\\Starhanova\журавлева архив\МЕРОПРИЯТИЯ\Семинар ЦГАЛИ СПб\Копии\Шишкин\Р28-1-49\Р28_1_49_00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" t="2580" r="3544" b="3498"/>
          <a:stretch/>
        </p:blipFill>
        <p:spPr bwMode="auto">
          <a:xfrm>
            <a:off x="169334" y="141573"/>
            <a:ext cx="7010400" cy="4523590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7281333" y="136798"/>
            <a:ext cx="1819047" cy="3554669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клуба </a:t>
            </a:r>
            <a:r>
              <a:rPr lang="ru-RU" sz="1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«Поиск» 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Георгий Яковлевич Шишкин во время различных мероприятий.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1979 г., 1985 г.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</a:t>
            </a:r>
            <a:r>
              <a:rPr lang="ru-RU" sz="1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Р-28. Оп. 3. </a:t>
            </a:r>
            <a:r>
              <a:rPr lang="ru-RU" sz="18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Дд</a:t>
            </a:r>
            <a:r>
              <a:rPr lang="ru-RU" sz="1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40, 48, 49. </a:t>
            </a:r>
            <a:endParaRPr lang="ru-RU" sz="1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 descr="\\Starhanova\журавлева архив\МЕРОПРИЯТИЯ\Семинар ЦГАЛИ СПб\Копии\Шишкин\Р28-1-40\Р28_1_40_00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" t="5847" r="2567" b="4680"/>
          <a:stretch/>
        </p:blipFill>
        <p:spPr bwMode="auto">
          <a:xfrm>
            <a:off x="4817533" y="4216400"/>
            <a:ext cx="4172227" cy="2495739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\\Starhanova\журавлева архив\МЕРОПРИЯТИЯ\Семинар ЦГАЛИ СПб\Копии\Шишкин\Р28-1-48 поисковый отряд\Р28_1_48_000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4519" r="9157" b="20112"/>
          <a:stretch/>
        </p:blipFill>
        <p:spPr bwMode="auto">
          <a:xfrm>
            <a:off x="354452" y="4359739"/>
            <a:ext cx="4217549" cy="2341553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5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t="14750" r="24383" b="23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6790267" y="4089400"/>
            <a:ext cx="2235200" cy="2648138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Караул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могил советских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воинов братского захоронения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городе </a:t>
            </a:r>
            <a:r>
              <a:rPr lang="ru-RU" sz="1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Любенау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(ГДР). 1985 г.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Р-28. Оп. 1. </a:t>
            </a:r>
            <a:endParaRPr lang="ru-RU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 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\\Starhanova\журавлева архив\МЕРОПРИЯТИЯ\Семинар ЦГАЛИ СПб\Копии\Шишкин\Р28-1-23 караул\Р28_1_23_0002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41" t="5161" r="4085" b="6751"/>
          <a:stretch/>
        </p:blipFill>
        <p:spPr bwMode="auto">
          <a:xfrm>
            <a:off x="3818467" y="207053"/>
            <a:ext cx="5032518" cy="3674884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\\Starhanova\журавлева архив\МЕРОПРИЯТИЯ\Семинар ЦГАЛИ СПб\Рисунок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3" b="12993"/>
          <a:stretch/>
        </p:blipFill>
        <p:spPr bwMode="auto">
          <a:xfrm>
            <a:off x="3628292" y="4102099"/>
            <a:ext cx="3015823" cy="2622740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\\Starhanova\журавлева архив\МЕРОПРИЯТИЯ\Семинар ЦГАЛИ СПб\Копии\Шишкин\Р28-1-24 школьники у надгробия\Р28_1_24_000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" t="2961" r="3610" b="2487"/>
          <a:stretch/>
        </p:blipFill>
        <p:spPr bwMode="auto">
          <a:xfrm>
            <a:off x="237066" y="207053"/>
            <a:ext cx="3285066" cy="4756015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93134" y="5060173"/>
            <a:ext cx="3869266" cy="167736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Школьники г. </a:t>
            </a:r>
            <a:r>
              <a:rPr lang="ru-RU" sz="1600" b="1" dirty="0" err="1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Любенау</a:t>
            </a: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(ГДР)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могилы Г.Я. </a:t>
            </a: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Шишкина и надгробие «Капитан Шишкин Г.Я. Погиб в бою за Советскую Родину. 1945 г.» на братском захоронении. 1985 г.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</a:t>
            </a:r>
            <a:r>
              <a:rPr lang="ru-RU" sz="16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Р-28. Оп. 1. Д. </a:t>
            </a: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22, 24.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7127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5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809785" y="207053"/>
            <a:ext cx="33855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taliano Decor" panose="020B0500000000000000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t="14750" r="24383" b="23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4713132" y="4802735"/>
            <a:ext cx="4177272" cy="1931351"/>
          </a:xfrm>
          <a:prstGeom prst="roundRect">
            <a:avLst/>
          </a:prstGeom>
          <a:solidFill>
            <a:schemeClr val="accent3">
              <a:lumMod val="60000"/>
              <a:lumOff val="40000"/>
              <a:alpha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 Г.Я. Шишкина в  </a:t>
            </a:r>
            <a:r>
              <a:rPr lang="ru-RU" sz="18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монументе «</a:t>
            </a:r>
            <a:r>
              <a:rPr lang="ru-RU" sz="1800" b="1" dirty="0" err="1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Тоболяков</a:t>
            </a:r>
            <a:r>
              <a:rPr lang="ru-RU" sz="18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бессмертный полк», созданном по заказу Администрации города Тобольска екатеринбургским </a:t>
            </a: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скульптором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С.В. </a:t>
            </a:r>
            <a:r>
              <a:rPr lang="ru-RU" sz="1800" b="1" dirty="0" err="1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Титлиновым</a:t>
            </a:r>
            <a:r>
              <a:rPr lang="ru-RU" sz="1800" b="1" dirty="0">
                <a:solidFill>
                  <a:srgbClr val="7127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2020 году. </a:t>
            </a:r>
            <a:endParaRPr lang="ru-RU" sz="1600" b="1" dirty="0">
              <a:solidFill>
                <a:srgbClr val="7127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b="28722"/>
          <a:stretch/>
        </p:blipFill>
        <p:spPr bwMode="auto">
          <a:xfrm>
            <a:off x="640936" y="178503"/>
            <a:ext cx="2546645" cy="3192293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8" t="8519" r="8436" b="4389"/>
          <a:stretch/>
        </p:blipFill>
        <p:spPr bwMode="auto">
          <a:xfrm>
            <a:off x="182276" y="3589233"/>
            <a:ext cx="4389725" cy="3136307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3666145" y="170204"/>
            <a:ext cx="5224259" cy="4499633"/>
            <a:chOff x="3107266" y="274757"/>
            <a:chExt cx="5665670" cy="4736758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97" t="17904" r="18741" b="8188"/>
            <a:stretch/>
          </p:blipFill>
          <p:spPr bwMode="auto">
            <a:xfrm>
              <a:off x="3107266" y="274757"/>
              <a:ext cx="5665670" cy="4736758"/>
            </a:xfrm>
            <a:prstGeom prst="rect">
              <a:avLst/>
            </a:prstGeom>
            <a:ln w="38100" cap="sq">
              <a:solidFill>
                <a:schemeClr val="bg2">
                  <a:lumMod val="75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6810998" y="490927"/>
              <a:ext cx="332966" cy="474748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1446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Оранжевый и красный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Оранжевый и красный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10233</TotalTime>
  <Words>521</Words>
  <Application>Microsoft Office PowerPoint</Application>
  <PresentationFormat>Экран (4:3)</PresentationFormat>
  <Paragraphs>67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Italiano Decor</vt:lpstr>
      <vt:lpstr>Times New Roman</vt:lpstr>
      <vt:lpstr>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RePack by Diakov</cp:lastModifiedBy>
  <cp:revision>605</cp:revision>
  <dcterms:created xsi:type="dcterms:W3CDTF">2013-11-19T05:52:05Z</dcterms:created>
  <dcterms:modified xsi:type="dcterms:W3CDTF">2025-09-15T02:52:28Z</dcterms:modified>
</cp:coreProperties>
</file>