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391" r:id="rId3"/>
    <p:sldId id="396" r:id="rId4"/>
    <p:sldId id="397" r:id="rId5"/>
    <p:sldId id="398" r:id="rId6"/>
    <p:sldId id="399" r:id="rId7"/>
    <p:sldId id="400" r:id="rId8"/>
    <p:sldId id="401" r:id="rId9"/>
    <p:sldId id="395" r:id="rId10"/>
    <p:sldId id="297" r:id="rId11"/>
    <p:sldId id="402" r:id="rId12"/>
    <p:sldId id="403" r:id="rId13"/>
    <p:sldId id="404" r:id="rId14"/>
    <p:sldId id="338" r:id="rId15"/>
    <p:sldId id="32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A4FF560-F05E-462C-8839-BAEDDA0C68BA}">
          <p14:sldIdLst>
            <p14:sldId id="259"/>
            <p14:sldId id="391"/>
            <p14:sldId id="396"/>
            <p14:sldId id="397"/>
            <p14:sldId id="398"/>
            <p14:sldId id="399"/>
            <p14:sldId id="400"/>
            <p14:sldId id="401"/>
            <p14:sldId id="395"/>
            <p14:sldId id="297"/>
            <p14:sldId id="402"/>
            <p14:sldId id="403"/>
            <p14:sldId id="404"/>
            <p14:sldId id="338"/>
            <p14:sldId id="32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5590"/>
    <a:srgbClr val="CC3300"/>
    <a:srgbClr val="FF9900"/>
    <a:srgbClr val="63C349"/>
    <a:srgbClr val="5647C5"/>
    <a:srgbClr val="FF7C80"/>
    <a:srgbClr val="21BD15"/>
    <a:srgbClr val="2B67AF"/>
    <a:srgbClr val="49CCF5"/>
    <a:srgbClr val="957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09797-E2DE-4A8F-8426-6D906BB9F78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11588-8625-4B27-9B48-87287BD600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6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11588-8625-4B27-9B48-87287BD6000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4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93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8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9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71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3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93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70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00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13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85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2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D75AE-0652-4E75-B7BE-C6FE49BCDF0A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865F3-87E6-4C8F-B7FB-6B0199285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746" y="548680"/>
            <a:ext cx="9143999" cy="177328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245590"/>
                </a:solidFill>
              </a:rPr>
              <a:t/>
            </a:r>
            <a:br>
              <a:rPr lang="ru-RU" sz="2400" b="1" dirty="0" smtClean="0">
                <a:solidFill>
                  <a:srgbClr val="245590"/>
                </a:solidFill>
              </a:rPr>
            </a:br>
            <a:r>
              <a:rPr lang="ru-RU" sz="2400" b="1" dirty="0">
                <a:solidFill>
                  <a:srgbClr val="245590"/>
                </a:solidFill>
              </a:rPr>
              <a:t/>
            </a:r>
            <a:br>
              <a:rPr lang="ru-RU" sz="2400" b="1" dirty="0">
                <a:solidFill>
                  <a:srgbClr val="245590"/>
                </a:solidFill>
              </a:rPr>
            </a:br>
            <a:r>
              <a:rPr lang="ru-RU" sz="2000" b="1" dirty="0" smtClean="0">
                <a:solidFill>
                  <a:srgbClr val="245590"/>
                </a:solidFill>
              </a:rPr>
              <a:t>Министерство культуры Омской области</a:t>
            </a:r>
            <a:br>
              <a:rPr lang="ru-RU" sz="2000" b="1" dirty="0" smtClean="0">
                <a:solidFill>
                  <a:srgbClr val="245590"/>
                </a:solidFill>
              </a:rPr>
            </a:br>
            <a:r>
              <a:rPr lang="ru-RU" sz="2000" b="1" dirty="0" smtClean="0">
                <a:solidFill>
                  <a:srgbClr val="245590"/>
                </a:solidFill>
              </a:rPr>
              <a:t>Бюджетное учреждение Омской области </a:t>
            </a:r>
            <a:br>
              <a:rPr lang="ru-RU" sz="2000" b="1" dirty="0" smtClean="0">
                <a:solidFill>
                  <a:srgbClr val="245590"/>
                </a:solidFill>
              </a:rPr>
            </a:br>
            <a:r>
              <a:rPr lang="ru-RU" sz="2000" b="1" dirty="0" smtClean="0">
                <a:solidFill>
                  <a:srgbClr val="245590"/>
                </a:solidFill>
              </a:rPr>
              <a:t>«Исторический архив Омской области»</a:t>
            </a:r>
            <a:endParaRPr lang="ru-RU" sz="2000" b="1" dirty="0">
              <a:solidFill>
                <a:srgbClr val="24559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547" y="2492896"/>
            <a:ext cx="85849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Коллекция документов </a:t>
            </a:r>
            <a:endParaRPr lang="ru-RU" sz="32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личного </a:t>
            </a:r>
            <a:r>
              <a:rPr lang="ru-RU" sz="3200" b="1" dirty="0">
                <a:solidFill>
                  <a:schemeClr val="tx2"/>
                </a:solidFill>
              </a:rPr>
              <a:t>происхождения </a:t>
            </a:r>
            <a:endParaRPr lang="ru-RU" sz="3200" dirty="0">
              <a:solidFill>
                <a:schemeClr val="tx2"/>
              </a:solidFill>
            </a:endParaRPr>
          </a:p>
          <a:p>
            <a:pPr algn="ctr"/>
            <a:r>
              <a:rPr lang="ru-RU" sz="3200" b="1" dirty="0">
                <a:solidFill>
                  <a:schemeClr val="tx2"/>
                </a:solidFill>
              </a:rPr>
              <a:t>Исторического архива Омской области участников Великой Отечественной войны, принимавших участие в обороне Ленинграда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-1" y="6521760"/>
            <a:ext cx="9143999" cy="372990"/>
          </a:xfrm>
          <a:prstGeom prst="roundRect">
            <a:avLst/>
          </a:prstGeom>
          <a:solidFill>
            <a:srgbClr val="49CCF5">
              <a:alpha val="21000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 smtClean="0">
                <a:solidFill>
                  <a:srgbClr val="245590"/>
                </a:solidFill>
              </a:rPr>
              <a:t>https://iaoo.ru/</a:t>
            </a:r>
            <a:endParaRPr lang="ru-RU" sz="1200" b="1" dirty="0">
              <a:solidFill>
                <a:srgbClr val="24559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195" y="6570635"/>
            <a:ext cx="279648" cy="25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600351"/>
            <a:ext cx="209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7" y="6590826"/>
            <a:ext cx="27622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69325" y="6525190"/>
            <a:ext cx="20113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245590"/>
                </a:solidFill>
              </a:rPr>
              <a:t>https://vk.com/omskarchive</a:t>
            </a:r>
            <a:endParaRPr lang="ru-RU" sz="1200" b="1" dirty="0">
              <a:solidFill>
                <a:srgbClr val="24559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318" y="6525728"/>
            <a:ext cx="18852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245590"/>
                </a:solidFill>
              </a:rPr>
              <a:t>https://ok.ru/omskarchive</a:t>
            </a:r>
            <a:endParaRPr lang="ru-RU" sz="1200" b="1" dirty="0">
              <a:solidFill>
                <a:srgbClr val="24559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6632"/>
            <a:ext cx="1133872" cy="10452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44133" y="6522903"/>
            <a:ext cx="18485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245590"/>
                </a:solidFill>
              </a:rPr>
              <a:t>https://t.me/omskarchive</a:t>
            </a:r>
            <a:endParaRPr lang="ru-RU" sz="1200" b="1" dirty="0">
              <a:solidFill>
                <a:srgbClr val="245590"/>
              </a:solidFill>
            </a:endParaRPr>
          </a:p>
        </p:txBody>
      </p:sp>
      <p:pic>
        <p:nvPicPr>
          <p:cNvPr id="14" name="Picture 2" descr="https://logos-download.com/wp-content/uploads/2016/07/Telegram_5.x_version_2019_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778" y="6584242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13444" y="5373216"/>
            <a:ext cx="3877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245590"/>
                </a:solidFill>
              </a:rPr>
              <a:t>Храпова</a:t>
            </a:r>
            <a:r>
              <a:rPr lang="ru-RU" b="1" dirty="0" smtClean="0">
                <a:solidFill>
                  <a:srgbClr val="245590"/>
                </a:solidFill>
              </a:rPr>
              <a:t> Наталья </a:t>
            </a:r>
            <a:r>
              <a:rPr lang="ru-RU" b="1" dirty="0" smtClean="0">
                <a:solidFill>
                  <a:srgbClr val="245590"/>
                </a:solidFill>
              </a:rPr>
              <a:t>Святославовна,</a:t>
            </a:r>
          </a:p>
          <a:p>
            <a:r>
              <a:rPr lang="ru-RU" b="1" dirty="0" smtClean="0">
                <a:solidFill>
                  <a:srgbClr val="245590"/>
                </a:solidFill>
              </a:rPr>
              <a:t>начальник отдела использования и публикации документов</a:t>
            </a:r>
            <a:endParaRPr lang="ru-RU" b="1" dirty="0" smtClean="0">
              <a:solidFill>
                <a:srgbClr val="245590"/>
              </a:solidFill>
            </a:endParaRPr>
          </a:p>
          <a:p>
            <a:endParaRPr lang="ru-RU" b="1" dirty="0">
              <a:solidFill>
                <a:srgbClr val="245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07904" y="116633"/>
            <a:ext cx="5328592" cy="151216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Официальный сайт Исторического архива Омской области (</a:t>
            </a:r>
            <a:r>
              <a:rPr lang="en-US" b="1" dirty="0" smtClean="0">
                <a:solidFill>
                  <a:schemeClr val="accent1"/>
                </a:solidFill>
              </a:rPr>
              <a:t>https</a:t>
            </a:r>
            <a:r>
              <a:rPr lang="en-US" b="1" dirty="0">
                <a:solidFill>
                  <a:schemeClr val="accent1"/>
                </a:solidFill>
              </a:rPr>
              <a:t>://iaoo.ru</a:t>
            </a:r>
            <a:r>
              <a:rPr lang="en-US" b="1" dirty="0" smtClean="0">
                <a:solidFill>
                  <a:schemeClr val="accent1"/>
                </a:solidFill>
              </a:rPr>
              <a:t>/</a:t>
            </a:r>
            <a:r>
              <a:rPr lang="ru-RU" b="1" dirty="0" smtClean="0">
                <a:solidFill>
                  <a:schemeClr val="accent1"/>
                </a:solidFill>
              </a:rPr>
              <a:t>)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4654438" cy="290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39"/>
            <a:ext cx="4067944" cy="614342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72816"/>
            <a:ext cx="4756349" cy="18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4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960440" cy="10801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П</a:t>
            </a:r>
            <a:r>
              <a:rPr lang="ru-RU" sz="2400" b="1" dirty="0" smtClean="0">
                <a:solidFill>
                  <a:schemeClr val="tx2"/>
                </a:solidFill>
              </a:rPr>
              <a:t>исьма </a:t>
            </a:r>
            <a:r>
              <a:rPr lang="ru-RU" sz="2400" b="1" dirty="0">
                <a:solidFill>
                  <a:schemeClr val="tx2"/>
                </a:solidFill>
              </a:rPr>
              <a:t>жене и сыну Боярова </a:t>
            </a:r>
            <a:r>
              <a:rPr lang="ru-RU" sz="2400" b="1" dirty="0" smtClean="0">
                <a:solidFill>
                  <a:schemeClr val="tx2"/>
                </a:solidFill>
              </a:rPr>
              <a:t>И.С. 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3"/>
            <a:ext cx="5472608" cy="35478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12136"/>
            <a:ext cx="3102317" cy="20274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473398"/>
            <a:ext cx="4283968" cy="4240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r="2737"/>
          <a:stretch/>
        </p:blipFill>
        <p:spPr>
          <a:xfrm>
            <a:off x="4644008" y="116632"/>
            <a:ext cx="4390845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79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Документы личного происхождения </a:t>
            </a:r>
            <a:r>
              <a:rPr lang="ru-RU" dirty="0" err="1" smtClean="0">
                <a:solidFill>
                  <a:schemeClr val="tx2"/>
                </a:solidFill>
              </a:rPr>
              <a:t>Иванкович</a:t>
            </a:r>
            <a:r>
              <a:rPr lang="ru-RU" dirty="0" smtClean="0">
                <a:solidFill>
                  <a:schemeClr val="tx2"/>
                </a:solidFill>
              </a:rPr>
              <a:t> Ф.А.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628800"/>
            <a:ext cx="4572000" cy="3679678"/>
          </a:xfr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r="15485"/>
          <a:stretch/>
        </p:blipFill>
        <p:spPr bwMode="auto">
          <a:xfrm>
            <a:off x="1979712" y="2478512"/>
            <a:ext cx="3791173" cy="42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2"/>
          <a:stretch/>
        </p:blipFill>
        <p:spPr bwMode="auto">
          <a:xfrm>
            <a:off x="207021" y="1001903"/>
            <a:ext cx="2318613" cy="350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419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Парк «Патриот» и электронная «Стена Памяти»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4952628" cy="33123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61048"/>
            <a:ext cx="4256705" cy="28107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227" y="1484784"/>
            <a:ext cx="3275856" cy="218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6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88640"/>
            <a:ext cx="3661976" cy="6419401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025285" cy="519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296156"/>
            <a:ext cx="4104456" cy="352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46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2060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245590"/>
                </a:solidFill>
              </a:rPr>
              <a:t>Дополнительная информация:</a:t>
            </a:r>
            <a:endParaRPr lang="ru-RU" b="1" dirty="0">
              <a:solidFill>
                <a:srgbClr val="245590"/>
              </a:solidFill>
            </a:endParaRPr>
          </a:p>
        </p:txBody>
      </p:sp>
      <p:pic>
        <p:nvPicPr>
          <p:cNvPr id="2052" name="Рисунок 3" descr="5f2ed28908dc2f1024574149fc16bc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7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4" descr="qr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33639"/>
            <a:ext cx="2088232" cy="202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5" descr="image 27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64186"/>
            <a:ext cx="2016224" cy="211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6" descr="imag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164186"/>
            <a:ext cx="2016224" cy="203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771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3038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430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5553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175250" algn="ctr"/>
                <a:tab pos="8534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75250" algn="ctr"/>
                <a:tab pos="8534400" algn="l"/>
              </a:tabLst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А ЭТО МОЙ КОМП\Храпова\Выставки\!!!_ВОВ_Выставка в Центре\Интернет-выставка\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41396"/>
            <a:ext cx="5685467" cy="287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288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Архивная коллекция </a:t>
            </a:r>
            <a:br>
              <a:rPr lang="ru-RU" sz="2400" b="1" dirty="0" smtClean="0"/>
            </a:br>
            <a:r>
              <a:rPr lang="ru-RU" sz="2400" b="1" dirty="0" smtClean="0"/>
              <a:t>«364-я </a:t>
            </a:r>
            <a:r>
              <a:rPr lang="ru-RU" sz="2400" b="1" dirty="0"/>
              <a:t>ТОСНЕНСКАЯ КРАСНОЗНАМЕННАЯ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СТРЕЛКОВАЯ </a:t>
            </a:r>
            <a:r>
              <a:rPr lang="ru-RU" sz="2400" b="1" dirty="0" smtClean="0"/>
              <a:t>ДИВИЗИЯ»</a:t>
            </a:r>
            <a:br>
              <a:rPr lang="ru-RU" sz="2400" b="1" dirty="0" smtClean="0"/>
            </a:br>
            <a:r>
              <a:rPr lang="ru-RU" sz="2400" b="1" dirty="0" smtClean="0"/>
              <a:t>(Ф. П-9690, 1813 единиц хранения)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098" name="Picture 2" descr="D:\А ЭТО МОЙ КОМП\Храпова\ВОВ_Парк Патриот\Оськин\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41168"/>
            <a:ext cx="2554994" cy="165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А ЭТО МОЙ КОМП\Храпова\ВОВ_Парк Патриот\Оськин\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941168"/>
            <a:ext cx="2290881" cy="16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А ЭТО МОЙ КОМП\Храпова\ВОВ_Парк Патриот\Оськин\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60846"/>
            <a:ext cx="2952328" cy="194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А ЭТО МОЙ КОМП\Храпова\ВОВ_Парк Патриот\Оськин\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4045704"/>
            <a:ext cx="1440160" cy="261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890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96944" cy="1656184"/>
          </a:xfrm>
        </p:spPr>
        <p:txBody>
          <a:bodyPr>
            <a:noAutofit/>
          </a:bodyPr>
          <a:lstStyle/>
          <a:p>
            <a:r>
              <a:rPr lang="ru-RU" sz="2800" dirty="0" smtClean="0"/>
              <a:t>Документы </a:t>
            </a:r>
            <a:r>
              <a:rPr lang="ru-RU" sz="2800" dirty="0" smtClean="0"/>
              <a:t>личного происхождения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Оськина Алексея Егоровича – художника, </a:t>
            </a:r>
            <a:r>
              <a:rPr lang="ru-RU" sz="2800" dirty="0" smtClean="0"/>
              <a:t>фотографа, летописца </a:t>
            </a:r>
            <a:r>
              <a:rPr lang="ru-RU" sz="2800" dirty="0" smtClean="0"/>
              <a:t>364-й </a:t>
            </a:r>
            <a:r>
              <a:rPr lang="ru-RU" sz="2800" dirty="0" err="1" smtClean="0"/>
              <a:t>Тосненской</a:t>
            </a:r>
            <a:r>
              <a:rPr lang="ru-RU" sz="2800" dirty="0" smtClean="0"/>
              <a:t> Краснознаменной стрелковой дивизии </a:t>
            </a:r>
            <a:br>
              <a:rPr lang="ru-RU" sz="2800" dirty="0" smtClean="0"/>
            </a:br>
            <a:r>
              <a:rPr lang="ru-RU" sz="2800" dirty="0" smtClean="0"/>
              <a:t>(Ф. </a:t>
            </a:r>
            <a:r>
              <a:rPr lang="ru-RU" sz="2800" dirty="0" smtClean="0"/>
              <a:t>П-74,</a:t>
            </a:r>
            <a:r>
              <a:rPr lang="ru-RU" sz="2800" dirty="0" smtClean="0"/>
              <a:t>79 единиц хранения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80928"/>
            <a:ext cx="2571414" cy="367935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15119"/>
            <a:ext cx="2592288" cy="3736186"/>
          </a:xfrm>
          <a:prstGeom prst="rect">
            <a:avLst/>
          </a:prstGeom>
        </p:spPr>
      </p:pic>
      <p:pic>
        <p:nvPicPr>
          <p:cNvPr id="1026" name="Picture 2" descr="D:\А ЭТО МОЙ КОМП\Храпова\ВОВ_Парк Патриот\Оськин\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382796"/>
            <a:ext cx="2779713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А ЭТО МОЙ КОМП\Храпова\ВОВ_Парк Патриот\Оськин\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857" y="4491554"/>
            <a:ext cx="2971800" cy="195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29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Документы из архивной коллекции </a:t>
            </a:r>
            <a:br>
              <a:rPr lang="ru-RU" sz="3200" dirty="0" smtClean="0"/>
            </a:br>
            <a:r>
              <a:rPr lang="ru-RU" sz="3200" dirty="0" smtClean="0"/>
              <a:t>Оськина Алексея Егоровича – художника, летописца 364-й </a:t>
            </a:r>
            <a:r>
              <a:rPr lang="ru-RU" sz="3200" dirty="0" err="1" smtClean="0"/>
              <a:t>Тосненской</a:t>
            </a:r>
            <a:r>
              <a:rPr lang="ru-RU" sz="3200" dirty="0" smtClean="0"/>
              <a:t> Краснознаменной стрелковой дивизии </a:t>
            </a:r>
            <a:br>
              <a:rPr lang="ru-RU" sz="3200" dirty="0" smtClean="0"/>
            </a:br>
            <a:r>
              <a:rPr lang="ru-RU" sz="3200" dirty="0" smtClean="0"/>
              <a:t>(Ф. П-74)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48128"/>
            <a:ext cx="2877385" cy="43099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964" y="3068960"/>
            <a:ext cx="2766521" cy="34998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262" y="2132856"/>
            <a:ext cx="2810375" cy="348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64088" y="129747"/>
            <a:ext cx="3538736" cy="79695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Выставки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8" y="116632"/>
            <a:ext cx="4984893" cy="604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3428933" cy="546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11" y="3715569"/>
            <a:ext cx="4944701" cy="2951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54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90" y="247019"/>
            <a:ext cx="3490092" cy="6237312"/>
          </a:xfrm>
          <a:prstGeom prst="rect">
            <a:avLst/>
          </a:prstGeom>
        </p:spPr>
      </p:pic>
      <p:pic>
        <p:nvPicPr>
          <p:cNvPr id="5122" name="Picture 2" descr="https://kultura55.ru/sites/default/files/styles/gallery_watermark/public/dsc_4878_6.jpg?itok=wove7D0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7283"/>
            <a:ext cx="4571465" cy="304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kultura55.ru/sites/default/files/styles/gallery_watermark/public/dsc_4886_6.jpg?itok=fTZuDr2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46" y="3431676"/>
            <a:ext cx="4682077" cy="311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kultura55.ru/sites/default/files/styles/gallery_watermark/public/dsc_4911_3.jpg?itok=pYPQtAl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972444"/>
            <a:ext cx="389563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71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9073008" cy="625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867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09254"/>
            <a:ext cx="6103486" cy="41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А ЭТО МОЙ КОМП\Храпова\Выставки\!!!_ВОВ_Выставка в Центре\Интернет-выставка\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168352" cy="25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А ЭТО МОЙ КОМП\Храпова\Выставки\!!!_ВОВ_Выставка в Центре\Интернет-выставка\0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2488375" cy="379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1988"/>
            <a:ext cx="2026364" cy="28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D:\А ЭТО МОЙ КОМП\Храпова\Выставки\!!!_ВОВ_Выставка в Центре\ГИАОО_Ф_П-9690_Оп_2_Д_405\ГИАОО_Ф_П-9690_Оп_2_Д_405_карта_цв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121310"/>
            <a:ext cx="3282534" cy="244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273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D:\А ЭТО МОЙ КОМП\Храпова\Выставки\!!!_ВОВ_Выставка в Центре\Интернет-выставка\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696" y="3830726"/>
            <a:ext cx="3898900" cy="281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А ЭТО МОЙ КОМП\Храпова\Выставки\!!!_ВОВ_Выставка в Центре\Интернет-выставка\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188640"/>
            <a:ext cx="2517867" cy="346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А ЭТО МОЙ КОМП\Храпова\Выставки\!!!_ВОВ_Выставка в Центре\Интернет-выставка\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5" y="3933056"/>
            <a:ext cx="3663950" cy="271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А ЭТО МОЙ КОМП\Храпова\Выставки\!!!_ВОВ_Выставка в Центре\Интернет-выставка\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06877"/>
            <a:ext cx="3600400" cy="259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7535" y="573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Командование </a:t>
            </a:r>
            <a:r>
              <a:rPr lang="ru-RU" dirty="0"/>
              <a:t>дивизии при подготовке войск к форсированию р. Одер. Апрель 1945 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63247" y="908719"/>
            <a:ext cx="23762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После ожесточенных боев. На переднем плане командир дивизии полковник И.А. Воробьев (слева) и командующий артиллерией дивизии М.М. </a:t>
            </a:r>
            <a:r>
              <a:rPr lang="ru-RU" dirty="0" err="1"/>
              <a:t>Барташук</a:t>
            </a:r>
            <a:r>
              <a:rPr lang="ru-RU" dirty="0"/>
              <a:t>. Берлин. Май 1945 г.</a:t>
            </a:r>
          </a:p>
        </p:txBody>
      </p:sp>
    </p:spTree>
    <p:extLst>
      <p:ext uri="{BB962C8B-B14F-4D97-AF65-F5344CB8AC3E}">
        <p14:creationId xmlns:p14="http://schemas.microsoft.com/office/powerpoint/2010/main" val="3093749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3707</TotalTime>
  <Words>115</Words>
  <Application>Microsoft Office PowerPoint</Application>
  <PresentationFormat>Экран (4:3)</PresentationFormat>
  <Paragraphs>27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Министерство культуры Омской области Бюджетное учреждение Омской области  «Исторический архив Омской области»</vt:lpstr>
      <vt:lpstr>Архивная коллекция  «364-я ТОСНЕНСКАЯ КРАСНОЗНАМЕННАЯ  СТРЕЛКОВАЯ ДИВИЗИЯ» (Ф. П-9690, 1813 единиц хранения) </vt:lpstr>
      <vt:lpstr>Документы личного происхождения Оськина Алексея Егоровича – художника, фотографа, летописца 364-й Тосненской Краснознаменной стрелковой дивизии  (Ф. П-74,79 единиц хранения)</vt:lpstr>
      <vt:lpstr>Документы из архивной коллекции  Оськина Алексея Егоровича – художника, летописца 364-й Тосненской Краснознаменной стрелковой дивизии  (Ф. П-74)</vt:lpstr>
      <vt:lpstr>Выставки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Письма жене и сыну Боярова И.С. </vt:lpstr>
      <vt:lpstr>Документы личного происхождения Иванкович Ф.А.</vt:lpstr>
      <vt:lpstr>Парк «Патриот» и электронная «Стена Памяти»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учреждение культуры Омской области  «Исторический архив Омской области»</dc:title>
  <dc:creator>Тимченко Юлия Валерьевна</dc:creator>
  <cp:lastModifiedBy>Храпова Наталья Святославовна</cp:lastModifiedBy>
  <cp:revision>213</cp:revision>
  <dcterms:created xsi:type="dcterms:W3CDTF">2023-05-17T10:24:14Z</dcterms:created>
  <dcterms:modified xsi:type="dcterms:W3CDTF">2025-09-23T11:19:17Z</dcterms:modified>
</cp:coreProperties>
</file>