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0" r:id="rId4"/>
    <p:sldId id="271" r:id="rId5"/>
    <p:sldId id="269" r:id="rId6"/>
    <p:sldId id="272" r:id="rId7"/>
    <p:sldId id="262" r:id="rId8"/>
    <p:sldId id="260" r:id="rId9"/>
    <p:sldId id="257" r:id="rId10"/>
    <p:sldId id="261" r:id="rId11"/>
    <p:sldId id="259" r:id="rId12"/>
    <p:sldId id="273" r:id="rId13"/>
    <p:sldId id="274" r:id="rId14"/>
    <p:sldId id="263" r:id="rId15"/>
    <p:sldId id="275" r:id="rId16"/>
    <p:sldId id="264" r:id="rId17"/>
    <p:sldId id="265" r:id="rId18"/>
    <p:sldId id="266" r:id="rId19"/>
    <p:sldId id="267" r:id="rId20"/>
    <p:sldId id="26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3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8248-155D-483E-A11E-0FB6A3EBF3AF}" type="datetimeFigureOut">
              <a:rPr lang="ru-RU" smtClean="0"/>
              <a:t>30.09.2025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4E8D2-21C4-4B0D-8279-838A815B82D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5775" y="340360"/>
            <a:ext cx="11288395" cy="1574800"/>
          </a:xfrm>
        </p:spPr>
        <p:txBody>
          <a:bodyPr>
            <a:normAutofit/>
          </a:bodyPr>
          <a:lstStyle/>
          <a:p>
            <a:r>
              <a:rPr lang="ru-RU" sz="2400" dirty="0"/>
              <a:t>Фотографические альбомы блокадного времени, посвященные деятельности медиков и связистов, трудившихся на территории Герценовского института из собрания музея РГПУ им. А. И. Герцена и из коллекции РОСФОТО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77781" y="3429000"/>
            <a:ext cx="5289099" cy="3014346"/>
          </a:xfrm>
        </p:spPr>
        <p:txBody>
          <a:bodyPr>
            <a:normAutofit/>
          </a:bodyPr>
          <a:lstStyle/>
          <a:p>
            <a:r>
              <a:rPr lang="ru-RU" dirty="0"/>
              <a:t>Директор музея РГПУ им А.И. Герцена</a:t>
            </a:r>
          </a:p>
          <a:p>
            <a:r>
              <a:rPr lang="ru-RU" dirty="0"/>
              <a:t>Колосова Екатерина Матвеевна</a:t>
            </a:r>
          </a:p>
          <a:p>
            <a:r>
              <a:rPr lang="ru-RU" dirty="0"/>
              <a:t>Научный сотрудник ГМВЦ РОСФОТО </a:t>
            </a:r>
            <a:r>
              <a:rPr lang="ru-RU" dirty="0" err="1"/>
              <a:t>Старилова</a:t>
            </a:r>
            <a:r>
              <a:rPr lang="ru-RU" dirty="0"/>
              <a:t> Людмила Ивановна</a:t>
            </a:r>
          </a:p>
          <a:p>
            <a:endParaRPr lang="ru-RU" dirty="0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485775" y="2139315"/>
            <a:ext cx="5900277" cy="43040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965" y="614680"/>
            <a:ext cx="10770235" cy="887095"/>
          </a:xfrm>
        </p:spPr>
        <p:txBody>
          <a:bodyPr/>
          <a:lstStyle/>
          <a:p>
            <a:r>
              <a:rPr lang="ru-RU" dirty="0"/>
              <a:t>Предположительно...</a:t>
            </a:r>
          </a:p>
        </p:txBody>
      </p:sp>
      <p:pic>
        <p:nvPicPr>
          <p:cNvPr id="3" name="Изображение 2" descr="281_007"/>
          <p:cNvPicPr>
            <a:picLocks noChangeAspect="1"/>
          </p:cNvPicPr>
          <p:nvPr/>
        </p:nvPicPr>
        <p:blipFill>
          <a:blip r:embed="rId2"/>
          <a:srcRect l="12629" t="4604" r="25721" b="7719"/>
          <a:stretch>
            <a:fillRect/>
          </a:stretch>
        </p:blipFill>
        <p:spPr>
          <a:xfrm>
            <a:off x="5334000" y="1987550"/>
            <a:ext cx="6296660" cy="4376420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6" t="4431" r="26329" b="6957"/>
          <a:stretch>
            <a:fillRect/>
          </a:stretch>
        </p:blipFill>
        <p:spPr>
          <a:xfrm>
            <a:off x="466090" y="1510665"/>
            <a:ext cx="5944235" cy="43103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195" y="1"/>
            <a:ext cx="10468036" cy="1747520"/>
          </a:xfrm>
        </p:spPr>
        <p:txBody>
          <a:bodyPr>
            <a:normAutofit/>
          </a:bodyPr>
          <a:lstStyle/>
          <a:p>
            <a:r>
              <a:rPr lang="ru-RU" sz="3200" dirty="0"/>
              <a:t>Та же женщина на других фотографиях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3" t="24126" r="25817" b="23989"/>
          <a:stretch>
            <a:fillRect/>
          </a:stretch>
        </p:blipFill>
        <p:spPr>
          <a:xfrm>
            <a:off x="5487448" y="1895379"/>
            <a:ext cx="6489287" cy="43436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7C4303-F906-FAA0-6A32-7ECC9ADA47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" y="1327130"/>
            <a:ext cx="5842891" cy="4203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9" t="65879" r="68771" b="16634"/>
          <a:stretch>
            <a:fillRect/>
          </a:stretch>
        </p:blipFill>
        <p:spPr>
          <a:xfrm>
            <a:off x="2124521" y="3630295"/>
            <a:ext cx="2203761" cy="29603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BE784-D317-B6AE-5C34-ADEE0AE6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6" y="365761"/>
            <a:ext cx="11606980" cy="1056640"/>
          </a:xfrm>
        </p:spPr>
        <p:txBody>
          <a:bodyPr/>
          <a:lstStyle/>
          <a:p>
            <a:r>
              <a:rPr lang="ru-RU" dirty="0"/>
              <a:t>Альбомы из музея  РГПУ им. А.И. Герцена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053020-CC28-6C2E-47CA-39EC5F29A8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" t="12317" r="5076" b="6676"/>
          <a:stretch>
            <a:fillRect/>
          </a:stretch>
        </p:blipFill>
        <p:spPr>
          <a:xfrm>
            <a:off x="465408" y="1637599"/>
            <a:ext cx="5630592" cy="41516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C550B4-C952-44D0-8EEA-A7493B60D3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" t="5711" b="3894"/>
          <a:stretch>
            <a:fillRect/>
          </a:stretch>
        </p:blipFill>
        <p:spPr>
          <a:xfrm>
            <a:off x="6268695" y="1637599"/>
            <a:ext cx="5559511" cy="41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90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30934-28BD-4F08-2EB7-97B292B5E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399681"/>
            <a:ext cx="10857271" cy="1078600"/>
          </a:xfrm>
        </p:spPr>
        <p:txBody>
          <a:bodyPr>
            <a:normAutofit fontScale="90000"/>
          </a:bodyPr>
          <a:lstStyle/>
          <a:p>
            <a:r>
              <a:rPr lang="ru-RU" dirty="0"/>
              <a:t>Альбомы из музея  РГПУ им. А.И. Герцена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084E96-2F73-FBDA-E8BA-A05C14FF18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" t="6033" r="2154" b="4490"/>
          <a:stretch>
            <a:fillRect/>
          </a:stretch>
        </p:blipFill>
        <p:spPr>
          <a:xfrm>
            <a:off x="378233" y="1656042"/>
            <a:ext cx="5872568" cy="42454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F9B863-AC73-1E65-CFB9-0059D45231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" t="3016" r="4" b="4491"/>
          <a:stretch>
            <a:fillRect/>
          </a:stretch>
        </p:blipFill>
        <p:spPr>
          <a:xfrm>
            <a:off x="6460846" y="1656042"/>
            <a:ext cx="5352921" cy="424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32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6415" y="764540"/>
            <a:ext cx="7169785" cy="1008380"/>
          </a:xfrm>
        </p:spPr>
        <p:txBody>
          <a:bodyPr>
            <a:normAutofit fontScale="90000"/>
          </a:bodyPr>
          <a:lstStyle/>
          <a:p>
            <a:r>
              <a:rPr lang="en-US" altLang="en-US" dirty="0" err="1"/>
              <a:t>Ах</a:t>
            </a:r>
            <a:r>
              <a:rPr lang="ru-RU" altLang="en-US" dirty="0"/>
              <a:t>А</a:t>
            </a:r>
            <a:r>
              <a:rPr lang="en-US" altLang="en-US" dirty="0" err="1"/>
              <a:t>ян</a:t>
            </a:r>
            <a:r>
              <a:rPr lang="en-US" altLang="ru-RU" dirty="0"/>
              <a:t> </a:t>
            </a:r>
            <a:r>
              <a:rPr lang="en-US" altLang="en-US" dirty="0" err="1"/>
              <a:t>Андрей</a:t>
            </a:r>
            <a:r>
              <a:rPr lang="en-US" altLang="ru-RU" dirty="0"/>
              <a:t> (</a:t>
            </a:r>
            <a:r>
              <a:rPr lang="en-US" altLang="en-US" dirty="0" err="1"/>
              <a:t>Андроник</a:t>
            </a:r>
            <a:r>
              <a:rPr lang="en-US" altLang="ru-RU" dirty="0"/>
              <a:t>) </a:t>
            </a:r>
            <a:r>
              <a:rPr lang="en-US" altLang="en-US" dirty="0" err="1"/>
              <a:t>Асатурович</a:t>
            </a:r>
            <a:r>
              <a:rPr lang="en-US" altLang="ru-RU" dirty="0"/>
              <a:t> (1908– 1977)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530" y="5869305"/>
            <a:ext cx="10821670" cy="618490"/>
          </a:xfrm>
        </p:spPr>
        <p:txBody>
          <a:bodyPr>
            <a:normAutofit/>
          </a:bodyPr>
          <a:lstStyle/>
          <a:p>
            <a:r>
              <a:rPr lang="en-US" altLang="en-US" dirty="0" err="1"/>
              <a:t>Музей</a:t>
            </a:r>
            <a:r>
              <a:rPr lang="en-US" altLang="ru-RU" dirty="0"/>
              <a:t> </a:t>
            </a:r>
            <a:r>
              <a:rPr lang="en-US" altLang="en-US" dirty="0"/>
              <a:t>РГПУ</a:t>
            </a:r>
            <a:r>
              <a:rPr lang="en-US" altLang="ru-RU" dirty="0"/>
              <a:t> </a:t>
            </a:r>
            <a:r>
              <a:rPr lang="en-US" altLang="en-US" dirty="0" err="1"/>
              <a:t>им</a:t>
            </a:r>
            <a:r>
              <a:rPr lang="en-US" altLang="ru-RU" dirty="0"/>
              <a:t>. </a:t>
            </a:r>
            <a:r>
              <a:rPr lang="en-US" altLang="en-US" dirty="0"/>
              <a:t>А</a:t>
            </a:r>
            <a:r>
              <a:rPr lang="en-US" altLang="ru-RU" dirty="0"/>
              <a:t>. </a:t>
            </a:r>
            <a:r>
              <a:rPr lang="en-US" altLang="en-US" dirty="0"/>
              <a:t>И</a:t>
            </a:r>
            <a:r>
              <a:rPr lang="en-US" altLang="ru-RU" dirty="0"/>
              <a:t>. </a:t>
            </a:r>
            <a:r>
              <a:rPr lang="en-US" altLang="en-US" dirty="0" err="1"/>
              <a:t>Герцена</a:t>
            </a:r>
            <a:r>
              <a:rPr lang="en-US" altLang="ru-RU" dirty="0"/>
              <a:t>. </a:t>
            </a:r>
            <a:r>
              <a:rPr lang="en-US" altLang="en-US" dirty="0"/>
              <a:t>А</a:t>
            </a:r>
            <a:r>
              <a:rPr lang="en-US" altLang="ru-RU" dirty="0"/>
              <a:t> -</a:t>
            </a:r>
            <a:r>
              <a:rPr lang="ru-RU" altLang="ru-RU" dirty="0"/>
              <a:t> </a:t>
            </a:r>
            <a:r>
              <a:rPr lang="en-US" altLang="ru-RU" dirty="0"/>
              <a:t>86, </a:t>
            </a:r>
            <a:r>
              <a:rPr lang="en-US" altLang="en-US" dirty="0"/>
              <a:t>УП</a:t>
            </a:r>
            <a:r>
              <a:rPr lang="ru-RU" altLang="en-US" dirty="0"/>
              <a:t> </a:t>
            </a:r>
            <a:r>
              <a:rPr lang="en-US" altLang="ru-RU" dirty="0"/>
              <a:t>-</a:t>
            </a:r>
            <a:r>
              <a:rPr lang="ru-RU" altLang="ru-RU" dirty="0"/>
              <a:t> </a:t>
            </a:r>
            <a:r>
              <a:rPr lang="en-US" altLang="ru-RU" dirty="0"/>
              <a:t>4216.</a:t>
            </a:r>
          </a:p>
        </p:txBody>
      </p:sp>
      <p:pic>
        <p:nvPicPr>
          <p:cNvPr id="10" name="Picture 10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85165" y="764540"/>
            <a:ext cx="3545840" cy="5003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CB128C-031B-22D6-C198-7B8E7DC9F1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0" b="11363"/>
          <a:stretch>
            <a:fillRect/>
          </a:stretch>
        </p:blipFill>
        <p:spPr>
          <a:xfrm>
            <a:off x="4601884" y="3202120"/>
            <a:ext cx="7169785" cy="25662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4FD13-5882-DA2D-CE4D-1BB98E9F6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6981"/>
            <a:ext cx="11606981" cy="1880420"/>
          </a:xfrm>
        </p:spPr>
        <p:txBody>
          <a:bodyPr/>
          <a:lstStyle/>
          <a:p>
            <a:r>
              <a:rPr lang="ru-RU" dirty="0" err="1"/>
              <a:t>Фукин</a:t>
            </a:r>
            <a:r>
              <a:rPr lang="ru-RU" dirty="0"/>
              <a:t> Николай Михайлович (1908-?)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224757-4BA8-D925-A5E1-954B21805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534" y="1839246"/>
            <a:ext cx="8183655" cy="448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82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030" y="375285"/>
            <a:ext cx="10385425" cy="1383030"/>
          </a:xfrm>
        </p:spPr>
        <p:txBody>
          <a:bodyPr>
            <a:normAutofit fontScale="90000"/>
          </a:bodyPr>
          <a:lstStyle/>
          <a:p>
            <a:r>
              <a:rPr lang="ru-RU"/>
              <a:t>Аналоги снимков из музея </a:t>
            </a:r>
            <a:r>
              <a:rPr lang="ru-RU" dirty="0">
                <a:sym typeface="+mn-ea"/>
              </a:rPr>
              <a:t>РГПУ им А.И. Герцена в ЦГА КФФД (САНКТ-Петербург) 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8305" y="4354195"/>
            <a:ext cx="6017895" cy="2032635"/>
          </a:xfrm>
        </p:spPr>
        <p:txBody>
          <a:bodyPr>
            <a:normAutofit fontScale="55000" lnSpcReduction="20000"/>
          </a:bodyPr>
          <a:lstStyle/>
          <a:p>
            <a:r>
              <a:rPr lang="en-US" altLang="en-US"/>
              <a:t>ЦГАКФФД</a:t>
            </a:r>
            <a:r>
              <a:rPr lang="en-US" altLang="ru-RU"/>
              <a:t> </a:t>
            </a:r>
            <a:r>
              <a:rPr lang="en-US" altLang="en-US"/>
              <a:t>СПб</a:t>
            </a:r>
            <a:r>
              <a:rPr lang="en-US" altLang="ru-RU"/>
              <a:t>. </a:t>
            </a:r>
            <a:r>
              <a:rPr lang="en-US" altLang="en-US"/>
              <a:t>Фотодокументы</a:t>
            </a:r>
            <a:r>
              <a:rPr lang="en-US" altLang="ru-RU"/>
              <a:t>. </a:t>
            </a:r>
            <a:r>
              <a:rPr lang="en-US" altLang="en-US"/>
              <a:t>Опись</a:t>
            </a:r>
            <a:r>
              <a:rPr lang="en-US" altLang="ru-RU"/>
              <a:t> 1</a:t>
            </a:r>
            <a:r>
              <a:rPr lang="en-US" altLang="en-US"/>
              <a:t>ВР</a:t>
            </a:r>
            <a:r>
              <a:rPr lang="en-US" altLang="ru-RU"/>
              <a:t>-47. </a:t>
            </a:r>
            <a:r>
              <a:rPr lang="en-US" altLang="en-US"/>
              <a:t>Ед</a:t>
            </a:r>
            <a:r>
              <a:rPr lang="en-US" altLang="ru-RU"/>
              <a:t>.</a:t>
            </a:r>
            <a:r>
              <a:rPr lang="en-US" altLang="en-US"/>
              <a:t>хр</a:t>
            </a:r>
            <a:r>
              <a:rPr lang="en-US" altLang="ru-RU"/>
              <a:t>.69954</a:t>
            </a:r>
          </a:p>
          <a:p>
            <a:r>
              <a:rPr lang="en-US" altLang="ru-RU"/>
              <a:t>1942 </a:t>
            </a:r>
            <a:r>
              <a:rPr lang="en-US" altLang="en-US"/>
              <a:t>г</a:t>
            </a:r>
            <a:r>
              <a:rPr lang="en-US" altLang="ru-RU"/>
              <a:t>.</a:t>
            </a:r>
          </a:p>
          <a:p>
            <a:r>
              <a:rPr lang="en-US" altLang="en-US"/>
              <a:t>Участница</a:t>
            </a:r>
            <a:r>
              <a:rPr lang="en-US" altLang="ru-RU"/>
              <a:t> </a:t>
            </a:r>
            <a:r>
              <a:rPr lang="en-US" altLang="en-US"/>
              <a:t>художественной</a:t>
            </a:r>
            <a:r>
              <a:rPr lang="en-US" altLang="ru-RU"/>
              <a:t> </a:t>
            </a:r>
            <a:r>
              <a:rPr lang="en-US" altLang="en-US"/>
              <a:t>самодеятельности</a:t>
            </a:r>
            <a:r>
              <a:rPr lang="en-US" altLang="ru-RU"/>
              <a:t> </a:t>
            </a:r>
            <a:r>
              <a:rPr lang="en-US" altLang="en-US"/>
              <a:t>во</a:t>
            </a:r>
            <a:r>
              <a:rPr lang="en-US" altLang="ru-RU"/>
              <a:t> </a:t>
            </a:r>
            <a:r>
              <a:rPr lang="en-US" altLang="en-US"/>
              <a:t>время</a:t>
            </a:r>
            <a:r>
              <a:rPr lang="en-US" altLang="ru-RU"/>
              <a:t> </a:t>
            </a:r>
            <a:r>
              <a:rPr lang="en-US" altLang="en-US"/>
              <a:t>выступления</a:t>
            </a:r>
            <a:r>
              <a:rPr lang="en-US" altLang="ru-RU"/>
              <a:t>.</a:t>
            </a:r>
          </a:p>
          <a:p>
            <a:r>
              <a:rPr lang="en-US" altLang="en-US"/>
              <a:t>Автор</a:t>
            </a:r>
            <a:r>
              <a:rPr lang="en-US" altLang="ru-RU"/>
              <a:t> </a:t>
            </a:r>
            <a:r>
              <a:rPr lang="en-US" altLang="en-US"/>
              <a:t>съемки</a:t>
            </a:r>
            <a:r>
              <a:rPr lang="en-US" altLang="ru-RU"/>
              <a:t>: </a:t>
            </a:r>
            <a:r>
              <a:rPr lang="en-US" altLang="en-US"/>
              <a:t>Шаталов</a:t>
            </a:r>
            <a:r>
              <a:rPr lang="en-US" altLang="ru-RU"/>
              <a:t> </a:t>
            </a:r>
            <a:r>
              <a:rPr lang="en-US" altLang="en-US"/>
              <a:t>Николай</a:t>
            </a:r>
            <a:r>
              <a:rPr lang="en-US" altLang="ru-RU"/>
              <a:t> </a:t>
            </a:r>
            <a:r>
              <a:rPr lang="en-US" altLang="en-US"/>
              <a:t>Николаевич</a:t>
            </a:r>
          </a:p>
          <a:p>
            <a:r>
              <a:rPr lang="en-US" altLang="en-US"/>
              <a:t>Место</a:t>
            </a:r>
            <a:r>
              <a:rPr lang="en-US" altLang="ru-RU"/>
              <a:t> </a:t>
            </a:r>
            <a:r>
              <a:rPr lang="en-US" altLang="en-US"/>
              <a:t>съемки</a:t>
            </a:r>
            <a:r>
              <a:rPr lang="en-US" altLang="ru-RU"/>
              <a:t>: </a:t>
            </a:r>
            <a:r>
              <a:rPr lang="en-US" altLang="en-US"/>
              <a:t>Ленинград</a:t>
            </a:r>
          </a:p>
          <a:p>
            <a:r>
              <a:rPr lang="en-US" altLang="en-US"/>
              <a:t>Коллекция</a:t>
            </a:r>
            <a:r>
              <a:rPr lang="en-US" altLang="ru-RU"/>
              <a:t> </a:t>
            </a:r>
            <a:r>
              <a:rPr lang="en-US" altLang="en-US"/>
              <a:t>фотодокументов</a:t>
            </a:r>
            <a:r>
              <a:rPr lang="en-US" altLang="ru-RU"/>
              <a:t> / </a:t>
            </a:r>
            <a:r>
              <a:rPr lang="en-US" altLang="en-US"/>
              <a:t>Фотодокументы</a:t>
            </a:r>
            <a:r>
              <a:rPr lang="en-US" altLang="ru-RU"/>
              <a:t> (</a:t>
            </a:r>
            <a:r>
              <a:rPr lang="en-US" altLang="en-US"/>
              <a:t>после</a:t>
            </a:r>
            <a:r>
              <a:rPr lang="en-US" altLang="ru-RU"/>
              <a:t> 1917 </a:t>
            </a:r>
            <a:r>
              <a:rPr lang="en-US" altLang="en-US"/>
              <a:t>г</a:t>
            </a:r>
            <a:r>
              <a:rPr lang="en-US" altLang="ru-RU"/>
              <a:t>.). </a:t>
            </a:r>
            <a:r>
              <a:rPr lang="en-US" altLang="en-US"/>
              <a:t>Негативы</a:t>
            </a:r>
            <a:r>
              <a:rPr lang="en-US" altLang="ru-RU"/>
              <a:t> </a:t>
            </a:r>
            <a:r>
              <a:rPr lang="en-US" altLang="en-US"/>
              <a:t>черно</a:t>
            </a:r>
            <a:r>
              <a:rPr lang="en-US" altLang="ru-RU"/>
              <a:t>-</a:t>
            </a:r>
            <a:r>
              <a:rPr lang="en-US" altLang="en-US"/>
              <a:t>белые</a:t>
            </a:r>
            <a:r>
              <a:rPr lang="en-US" altLang="ru-RU"/>
              <a:t>. </a:t>
            </a:r>
            <a:r>
              <a:rPr lang="en-US" altLang="en-US"/>
              <a:t>Размер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(9</a:t>
            </a:r>
            <a:r>
              <a:rPr lang="en-US" altLang="en-US"/>
              <a:t>см</a:t>
            </a:r>
            <a:r>
              <a:rPr lang="en-US" altLang="ru-RU"/>
              <a:t> </a:t>
            </a:r>
            <a:r>
              <a:rPr lang="en-US" altLang="en-US"/>
              <a:t>х</a:t>
            </a:r>
            <a:r>
              <a:rPr lang="en-US" altLang="ru-RU"/>
              <a:t> 12</a:t>
            </a:r>
            <a:r>
              <a:rPr lang="en-US" altLang="en-US"/>
              <a:t>см</a:t>
            </a:r>
            <a:r>
              <a:rPr lang="en-US" altLang="ru-RU"/>
              <a:t>), (10</a:t>
            </a:r>
            <a:r>
              <a:rPr lang="en-US" altLang="en-US"/>
              <a:t>см</a:t>
            </a:r>
            <a:r>
              <a:rPr lang="en-US" altLang="ru-RU"/>
              <a:t> </a:t>
            </a:r>
            <a:r>
              <a:rPr lang="en-US" altLang="en-US"/>
              <a:t>х</a:t>
            </a:r>
            <a:r>
              <a:rPr lang="en-US" altLang="ru-RU"/>
              <a:t> 15</a:t>
            </a:r>
            <a:r>
              <a:rPr lang="en-US" altLang="en-US"/>
              <a:t>см</a:t>
            </a:r>
            <a:r>
              <a:rPr lang="en-US" altLang="ru-RU"/>
              <a:t>).</a:t>
            </a:r>
          </a:p>
          <a:p>
            <a:r>
              <a:rPr lang="en-US" altLang="en-US"/>
              <a:t>Музей</a:t>
            </a:r>
            <a:r>
              <a:rPr lang="en-US" altLang="ru-RU"/>
              <a:t> </a:t>
            </a:r>
            <a:r>
              <a:rPr lang="en-US" altLang="en-US"/>
              <a:t>РГПУ</a:t>
            </a:r>
            <a:r>
              <a:rPr lang="en-US" altLang="ru-RU"/>
              <a:t> </a:t>
            </a:r>
            <a:r>
              <a:rPr lang="en-US" altLang="en-US"/>
              <a:t>им</a:t>
            </a:r>
            <a:r>
              <a:rPr lang="en-US" altLang="ru-RU"/>
              <a:t>. </a:t>
            </a:r>
            <a:r>
              <a:rPr lang="en-US" altLang="en-US"/>
              <a:t>А</a:t>
            </a:r>
            <a:r>
              <a:rPr lang="en-US" altLang="ru-RU"/>
              <a:t>. </a:t>
            </a:r>
            <a:r>
              <a:rPr lang="en-US" altLang="en-US"/>
              <a:t>И</a:t>
            </a:r>
            <a:r>
              <a:rPr lang="en-US" altLang="ru-RU"/>
              <a:t>. </a:t>
            </a:r>
            <a:r>
              <a:rPr lang="en-US" altLang="en-US"/>
              <a:t>Герцена</a:t>
            </a:r>
            <a:r>
              <a:rPr lang="en-US" altLang="ru-RU"/>
              <a:t>. </a:t>
            </a:r>
            <a:r>
              <a:rPr lang="en-US" altLang="en-US"/>
              <a:t>А</a:t>
            </a:r>
            <a:r>
              <a:rPr lang="en-US" altLang="ru-RU"/>
              <a:t>-86, </a:t>
            </a:r>
            <a:r>
              <a:rPr lang="en-US" altLang="en-US"/>
              <a:t>УП</a:t>
            </a:r>
            <a:r>
              <a:rPr lang="en-US" altLang="ru-RU"/>
              <a:t>-4221.</a:t>
            </a:r>
          </a:p>
        </p:txBody>
      </p:sp>
      <p:pic>
        <p:nvPicPr>
          <p:cNvPr id="12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120140" y="1758315"/>
            <a:ext cx="3499485" cy="46285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015" y="389890"/>
            <a:ext cx="11005185" cy="1217930"/>
          </a:xfrm>
        </p:spPr>
        <p:txBody>
          <a:bodyPr>
            <a:normAutofit fontScale="90000"/>
          </a:bodyPr>
          <a:lstStyle/>
          <a:p>
            <a:r>
              <a:rPr lang="ru-RU">
                <a:sym typeface="+mn-ea"/>
              </a:rPr>
              <a:t>Аналоги снимков из музея </a:t>
            </a:r>
            <a:r>
              <a:rPr lang="ru-RU" dirty="0">
                <a:sym typeface="+mn-ea"/>
              </a:rPr>
              <a:t>РГПУ им А.И. Герцена в ЦГА КФФД (САНКТ-Петербург)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4745" y="3429000"/>
            <a:ext cx="6562090" cy="297561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/>
              <a:t>ЦГАКФФД</a:t>
            </a:r>
            <a:r>
              <a:rPr lang="en-US" altLang="ru-RU"/>
              <a:t> </a:t>
            </a:r>
            <a:r>
              <a:rPr lang="en-US" altLang="en-US"/>
              <a:t>СПб</a:t>
            </a:r>
            <a:r>
              <a:rPr lang="en-US" altLang="ru-RU"/>
              <a:t>. </a:t>
            </a:r>
            <a:r>
              <a:rPr lang="en-US" altLang="en-US"/>
              <a:t>Фотодокументы</a:t>
            </a:r>
            <a:r>
              <a:rPr lang="en-US" altLang="ru-RU"/>
              <a:t>. </a:t>
            </a:r>
            <a:r>
              <a:rPr lang="en-US" altLang="en-US"/>
              <a:t>Опись</a:t>
            </a:r>
            <a:r>
              <a:rPr lang="en-US" altLang="ru-RU"/>
              <a:t> 1</a:t>
            </a:r>
            <a:r>
              <a:rPr lang="en-US" altLang="en-US"/>
              <a:t>ВР</a:t>
            </a:r>
            <a:r>
              <a:rPr lang="en-US" altLang="ru-RU"/>
              <a:t>-47. </a:t>
            </a:r>
            <a:r>
              <a:rPr lang="en-US" altLang="en-US"/>
              <a:t>Ед</a:t>
            </a:r>
            <a:r>
              <a:rPr lang="en-US" altLang="ru-RU"/>
              <a:t>.</a:t>
            </a:r>
            <a:r>
              <a:rPr lang="en-US" altLang="en-US"/>
              <a:t>хр</a:t>
            </a:r>
            <a:r>
              <a:rPr lang="en-US" altLang="ru-RU"/>
              <a:t>.69492</a:t>
            </a:r>
          </a:p>
          <a:p>
            <a:r>
              <a:rPr lang="en-US" altLang="ru-RU"/>
              <a:t>1942 </a:t>
            </a:r>
            <a:r>
              <a:rPr lang="en-US" altLang="en-US"/>
              <a:t>г</a:t>
            </a:r>
            <a:r>
              <a:rPr lang="en-US" altLang="ru-RU"/>
              <a:t>.</a:t>
            </a:r>
          </a:p>
          <a:p>
            <a:r>
              <a:rPr lang="en-US" altLang="en-US"/>
              <a:t>Образцы</a:t>
            </a:r>
            <a:r>
              <a:rPr lang="en-US" altLang="ru-RU"/>
              <a:t> </a:t>
            </a:r>
            <a:r>
              <a:rPr lang="en-US" altLang="en-US"/>
              <a:t>глухих</a:t>
            </a:r>
            <a:r>
              <a:rPr lang="en-US" altLang="ru-RU"/>
              <a:t> </a:t>
            </a:r>
            <a:r>
              <a:rPr lang="en-US" altLang="en-US"/>
              <a:t>гипсовых</a:t>
            </a:r>
            <a:r>
              <a:rPr lang="en-US" altLang="ru-RU"/>
              <a:t> </a:t>
            </a:r>
            <a:r>
              <a:rPr lang="en-US" altLang="en-US"/>
              <a:t>повязок</a:t>
            </a:r>
            <a:r>
              <a:rPr lang="en-US" altLang="ru-RU"/>
              <a:t> </a:t>
            </a:r>
            <a:r>
              <a:rPr lang="en-US" altLang="en-US"/>
              <a:t>при</a:t>
            </a:r>
            <a:r>
              <a:rPr lang="en-US" altLang="ru-RU"/>
              <a:t> </a:t>
            </a:r>
            <a:r>
              <a:rPr lang="en-US" altLang="en-US"/>
              <a:t>огнестрельных</a:t>
            </a:r>
            <a:r>
              <a:rPr lang="en-US" altLang="ru-RU"/>
              <a:t> </a:t>
            </a:r>
            <a:r>
              <a:rPr lang="en-US" altLang="en-US"/>
              <a:t>переломах</a:t>
            </a:r>
            <a:r>
              <a:rPr lang="en-US" altLang="ru-RU"/>
              <a:t> </a:t>
            </a:r>
            <a:r>
              <a:rPr lang="en-US" altLang="en-US"/>
              <a:t>плечевой</a:t>
            </a:r>
            <a:r>
              <a:rPr lang="en-US" altLang="ru-RU"/>
              <a:t> </a:t>
            </a:r>
            <a:r>
              <a:rPr lang="en-US" altLang="en-US"/>
              <a:t>кости</a:t>
            </a:r>
            <a:r>
              <a:rPr lang="en-US" altLang="ru-RU"/>
              <a:t>.</a:t>
            </a:r>
          </a:p>
          <a:p>
            <a:r>
              <a:rPr lang="en-US" altLang="en-US"/>
              <a:t>Автор</a:t>
            </a:r>
            <a:r>
              <a:rPr lang="en-US" altLang="ru-RU"/>
              <a:t> </a:t>
            </a:r>
            <a:r>
              <a:rPr lang="en-US" altLang="en-US"/>
              <a:t>съемки</a:t>
            </a:r>
            <a:r>
              <a:rPr lang="en-US" altLang="ru-RU"/>
              <a:t>: </a:t>
            </a:r>
            <a:r>
              <a:rPr lang="en-US" altLang="en-US"/>
              <a:t>Шаталов</a:t>
            </a:r>
            <a:r>
              <a:rPr lang="en-US" altLang="ru-RU"/>
              <a:t> </a:t>
            </a:r>
            <a:r>
              <a:rPr lang="en-US" altLang="en-US"/>
              <a:t>Николай</a:t>
            </a:r>
            <a:r>
              <a:rPr lang="en-US" altLang="ru-RU"/>
              <a:t> </a:t>
            </a:r>
            <a:r>
              <a:rPr lang="en-US" altLang="en-US"/>
              <a:t>Николаевич</a:t>
            </a:r>
          </a:p>
          <a:p>
            <a:r>
              <a:rPr lang="en-US" altLang="en-US"/>
              <a:t>Место</a:t>
            </a:r>
            <a:r>
              <a:rPr lang="en-US" altLang="ru-RU"/>
              <a:t> </a:t>
            </a:r>
            <a:r>
              <a:rPr lang="en-US" altLang="en-US"/>
              <a:t>съемки</a:t>
            </a:r>
            <a:r>
              <a:rPr lang="en-US" altLang="ru-RU"/>
              <a:t>: </a:t>
            </a:r>
            <a:r>
              <a:rPr lang="en-US" altLang="en-US"/>
              <a:t>Ленинград</a:t>
            </a:r>
          </a:p>
          <a:p>
            <a:r>
              <a:rPr lang="en-US" altLang="en-US"/>
              <a:t>Музей</a:t>
            </a:r>
            <a:r>
              <a:rPr lang="en-US" altLang="ru-RU"/>
              <a:t> </a:t>
            </a:r>
            <a:r>
              <a:rPr lang="en-US" altLang="en-US"/>
              <a:t>РГПУ</a:t>
            </a:r>
            <a:r>
              <a:rPr lang="en-US" altLang="ru-RU"/>
              <a:t> </a:t>
            </a:r>
            <a:r>
              <a:rPr lang="en-US" altLang="en-US"/>
              <a:t>им</a:t>
            </a:r>
            <a:r>
              <a:rPr lang="en-US" altLang="ru-RU"/>
              <a:t>.</a:t>
            </a:r>
            <a:r>
              <a:rPr lang="en-US" altLang="en-US"/>
              <a:t>А</a:t>
            </a:r>
            <a:r>
              <a:rPr lang="en-US" altLang="ru-RU"/>
              <a:t>.</a:t>
            </a:r>
            <a:r>
              <a:rPr lang="en-US" altLang="en-US"/>
              <a:t>И</a:t>
            </a:r>
            <a:r>
              <a:rPr lang="en-US" altLang="ru-RU"/>
              <a:t>. </a:t>
            </a:r>
            <a:r>
              <a:rPr lang="en-US" altLang="en-US"/>
              <a:t>Герцена</a:t>
            </a:r>
            <a:r>
              <a:rPr lang="en-US" altLang="ru-RU"/>
              <a:t> </a:t>
            </a:r>
            <a:r>
              <a:rPr lang="en-US" altLang="en-US"/>
              <a:t>А</a:t>
            </a:r>
            <a:r>
              <a:rPr lang="en-US" altLang="ru-RU"/>
              <a:t>-90, </a:t>
            </a:r>
            <a:r>
              <a:rPr lang="en-US" altLang="en-US"/>
              <a:t>УП</a:t>
            </a:r>
            <a:r>
              <a:rPr lang="en-US" altLang="ru-RU"/>
              <a:t>-4274, (1-4_</a:t>
            </a:r>
          </a:p>
        </p:txBody>
      </p:sp>
      <p:pic>
        <p:nvPicPr>
          <p:cNvPr id="16" name="Picture 16"/>
          <p:cNvPicPr/>
          <p:nvPr/>
        </p:nvPicPr>
        <p:blipFill>
          <a:blip r:embed="rId2"/>
          <a:stretch>
            <a:fillRect/>
          </a:stretch>
        </p:blipFill>
        <p:spPr>
          <a:xfrm>
            <a:off x="880745" y="1863725"/>
            <a:ext cx="3227705" cy="45415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605" y="637540"/>
            <a:ext cx="10602595" cy="1007745"/>
          </a:xfrm>
        </p:spPr>
        <p:txBody>
          <a:bodyPr>
            <a:normAutofit fontScale="90000"/>
          </a:bodyPr>
          <a:lstStyle/>
          <a:p>
            <a:r>
              <a:rPr lang="ru-RU">
                <a:sym typeface="+mn-ea"/>
              </a:rPr>
              <a:t>Аналоги снимков из музея </a:t>
            </a:r>
            <a:r>
              <a:rPr lang="ru-RU" dirty="0">
                <a:sym typeface="+mn-ea"/>
              </a:rPr>
              <a:t>РГПУ им А.И. Герцена в ЦГА КФФД (САНКТ-Петербург)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7068185" y="4606925"/>
            <a:ext cx="4438015" cy="1611630"/>
          </a:xfrm>
        </p:spPr>
        <p:txBody>
          <a:bodyPr>
            <a:normAutofit fontScale="57500" lnSpcReduction="20000"/>
          </a:bodyPr>
          <a:lstStyle/>
          <a:p>
            <a:endParaRPr lang="en-US" altLang="ru-RU"/>
          </a:p>
          <a:p>
            <a:r>
              <a:rPr lang="en-US" altLang="en-US"/>
              <a:t>Политрук</a:t>
            </a:r>
            <a:r>
              <a:rPr lang="en-US" altLang="ru-RU"/>
              <a:t> </a:t>
            </a:r>
            <a:r>
              <a:rPr lang="en-US" altLang="en-US"/>
              <a:t>эвакогоспиталя</a:t>
            </a:r>
            <a:r>
              <a:rPr lang="en-US" altLang="ru-RU"/>
              <a:t> </a:t>
            </a:r>
            <a:r>
              <a:rPr lang="" altLang="en-US"/>
              <a:t>№ </a:t>
            </a:r>
            <a:r>
              <a:rPr lang="en-US" altLang="ru-RU"/>
              <a:t>1014 </a:t>
            </a:r>
            <a:r>
              <a:rPr lang="en-US" altLang="en-US"/>
              <a:t>Лебедев</a:t>
            </a:r>
            <a:r>
              <a:rPr lang="en-US" altLang="ru-RU"/>
              <a:t> </a:t>
            </a:r>
            <a:r>
              <a:rPr lang="en-US" altLang="en-US"/>
              <a:t>наблюдает</a:t>
            </a:r>
            <a:r>
              <a:rPr lang="en-US" altLang="ru-RU"/>
              <a:t> </a:t>
            </a:r>
            <a:r>
              <a:rPr lang="en-US" altLang="en-US"/>
              <a:t>за</a:t>
            </a:r>
            <a:r>
              <a:rPr lang="en-US" altLang="ru-RU"/>
              <a:t> </a:t>
            </a:r>
            <a:r>
              <a:rPr lang="en-US" altLang="en-US"/>
              <a:t>оформлением</a:t>
            </a:r>
            <a:r>
              <a:rPr lang="en-US" altLang="ru-RU"/>
              <a:t> </a:t>
            </a:r>
            <a:r>
              <a:rPr lang="en-US" altLang="en-US"/>
              <a:t>подписки</a:t>
            </a:r>
            <a:r>
              <a:rPr lang="en-US" altLang="ru-RU"/>
              <a:t> </a:t>
            </a:r>
            <a:r>
              <a:rPr lang="en-US" altLang="en-US"/>
              <a:t>на</a:t>
            </a:r>
            <a:r>
              <a:rPr lang="en-US" altLang="ru-RU"/>
              <a:t> </a:t>
            </a:r>
            <a:r>
              <a:rPr lang="en-US" altLang="en-US"/>
              <a:t>Государственный</a:t>
            </a:r>
            <a:r>
              <a:rPr lang="en-US" altLang="ru-RU"/>
              <a:t> </a:t>
            </a:r>
            <a:r>
              <a:rPr lang="en-US" altLang="en-US"/>
              <a:t>заём</a:t>
            </a:r>
            <a:r>
              <a:rPr lang="en-US" altLang="ru-RU"/>
              <a:t>. 1942</a:t>
            </a:r>
            <a:r>
              <a:rPr lang="" altLang="en-US"/>
              <a:t> </a:t>
            </a:r>
            <a:r>
              <a:rPr lang="en-US" altLang="en-US"/>
              <a:t>г</a:t>
            </a:r>
            <a:r>
              <a:rPr lang="en-US" altLang="ru-RU"/>
              <a:t>. </a:t>
            </a:r>
            <a:r>
              <a:rPr lang="en-US" altLang="en-US"/>
              <a:t>Ленинград</a:t>
            </a:r>
            <a:r>
              <a:rPr lang="en-US" altLang="ru-RU"/>
              <a:t>. </a:t>
            </a:r>
            <a:r>
              <a:rPr lang="en-US" altLang="en-US"/>
              <a:t>Автор</a:t>
            </a:r>
            <a:r>
              <a:rPr lang="en-US" altLang="ru-RU"/>
              <a:t> </a:t>
            </a:r>
            <a:r>
              <a:rPr lang="en-US" altLang="en-US"/>
              <a:t>съемки</a:t>
            </a:r>
            <a:r>
              <a:rPr lang="en-US" altLang="ru-RU"/>
              <a:t> </a:t>
            </a:r>
            <a:r>
              <a:rPr lang="en-US" altLang="en-US"/>
              <a:t>Н</a:t>
            </a:r>
            <a:r>
              <a:rPr lang="en-US" altLang="ru-RU"/>
              <a:t>.</a:t>
            </a:r>
            <a:r>
              <a:rPr lang="en-US" altLang="en-US"/>
              <a:t>Н</a:t>
            </a:r>
            <a:r>
              <a:rPr lang="en-US" altLang="ru-RU"/>
              <a:t>.</a:t>
            </a:r>
            <a:r>
              <a:rPr lang="" altLang="en-US"/>
              <a:t> </a:t>
            </a:r>
            <a:r>
              <a:rPr lang="en-US" altLang="en-US"/>
              <a:t>Шаталов</a:t>
            </a:r>
            <a:r>
              <a:rPr lang="en-US" altLang="ru-RU"/>
              <a:t>. </a:t>
            </a:r>
            <a:r>
              <a:rPr lang="en-US" altLang="en-US"/>
              <a:t>ЦГАКФФД</a:t>
            </a:r>
            <a:r>
              <a:rPr lang="" altLang="en-US"/>
              <a:t> </a:t>
            </a:r>
            <a:r>
              <a:rPr lang="en-US" altLang="en-US"/>
              <a:t>СПб</a:t>
            </a:r>
            <a:r>
              <a:rPr lang="en-US" altLang="ru-RU"/>
              <a:t>. </a:t>
            </a:r>
            <a:r>
              <a:rPr lang="en-US" altLang="en-US"/>
              <a:t>Вр</a:t>
            </a:r>
            <a:r>
              <a:rPr lang="" altLang="en-US"/>
              <a:t> </a:t>
            </a:r>
            <a:r>
              <a:rPr lang="en-US" altLang="ru-RU"/>
              <a:t>69607. =</a:t>
            </a:r>
            <a:r>
              <a:rPr lang="en-US" altLang="en-US"/>
              <a:t>Музей</a:t>
            </a:r>
            <a:r>
              <a:rPr lang="en-US" altLang="ru-RU"/>
              <a:t>  </a:t>
            </a:r>
            <a:r>
              <a:rPr lang="en-US" altLang="en-US"/>
              <a:t>РГПУ</a:t>
            </a:r>
            <a:r>
              <a:rPr lang="en-US" altLang="ru-RU"/>
              <a:t> </a:t>
            </a:r>
            <a:r>
              <a:rPr lang="en-US" altLang="en-US"/>
              <a:t>А</a:t>
            </a:r>
            <a:r>
              <a:rPr lang="en-US" altLang="ru-RU"/>
              <a:t>-89, </a:t>
            </a:r>
            <a:r>
              <a:rPr lang="en-US" altLang="en-US"/>
              <a:t>УП</a:t>
            </a:r>
            <a:r>
              <a:rPr lang="en-US" altLang="ru-RU"/>
              <a:t>4191 </a:t>
            </a:r>
            <a:r>
              <a:rPr lang="" altLang="en-US"/>
              <a:t>«</a:t>
            </a:r>
            <a:r>
              <a:rPr lang="en-US" altLang="en-US"/>
              <a:t>Политрук</a:t>
            </a:r>
            <a:r>
              <a:rPr lang="en-US" altLang="ru-RU"/>
              <a:t> 10-</a:t>
            </a:r>
            <a:r>
              <a:rPr lang="en-US" altLang="en-US"/>
              <a:t>го</a:t>
            </a:r>
            <a:r>
              <a:rPr lang="en-US" altLang="ru-RU"/>
              <a:t> </a:t>
            </a:r>
            <a:r>
              <a:rPr lang="en-US" altLang="en-US"/>
              <a:t>отд</a:t>
            </a:r>
            <a:r>
              <a:rPr lang="en-US" altLang="ru-RU"/>
              <a:t>./ </a:t>
            </a:r>
            <a:r>
              <a:rPr lang="en-US" altLang="en-US"/>
              <a:t>т</a:t>
            </a:r>
            <a:r>
              <a:rPr lang="en-US" altLang="ru-RU"/>
              <a:t>.</a:t>
            </a:r>
            <a:r>
              <a:rPr lang="en-US" altLang="en-US"/>
              <a:t>Лебедев</a:t>
            </a:r>
            <a:r>
              <a:rPr lang="en-US" altLang="ru-RU"/>
              <a:t> </a:t>
            </a:r>
            <a:r>
              <a:rPr lang="en-US" altLang="en-US"/>
              <a:t>принимает</a:t>
            </a:r>
            <a:r>
              <a:rPr lang="en-US" altLang="ru-RU"/>
              <a:t>/ </a:t>
            </a:r>
            <a:r>
              <a:rPr lang="en-US" altLang="en-US"/>
              <a:t>у</a:t>
            </a:r>
            <a:r>
              <a:rPr lang="en-US" altLang="ru-RU"/>
              <a:t> </a:t>
            </a:r>
            <a:r>
              <a:rPr lang="en-US" altLang="en-US"/>
              <a:t>м</a:t>
            </a:r>
            <a:r>
              <a:rPr lang="en-US" altLang="ru-RU"/>
              <a:t>/</a:t>
            </a:r>
            <a:r>
              <a:rPr lang="en-US" altLang="en-US"/>
              <a:t>с</a:t>
            </a:r>
            <a:r>
              <a:rPr lang="en-US" altLang="ru-RU"/>
              <a:t> </a:t>
            </a:r>
            <a:r>
              <a:rPr lang="en-US" altLang="en-US"/>
              <a:t>Елагиной</a:t>
            </a:r>
            <a:r>
              <a:rPr lang="en-US" altLang="ru-RU"/>
              <a:t>, </a:t>
            </a:r>
            <a:r>
              <a:rPr lang="en-US" altLang="en-US"/>
              <a:t>Сковородиной</a:t>
            </a:r>
            <a:r>
              <a:rPr lang="en-US" altLang="ru-RU"/>
              <a:t>,/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Бойковой</a:t>
            </a:r>
            <a:r>
              <a:rPr lang="en-US" altLang="ru-RU"/>
              <a:t> </a:t>
            </a:r>
            <a:r>
              <a:rPr lang="en-US" altLang="en-US"/>
              <a:t>взнос</a:t>
            </a:r>
            <a:r>
              <a:rPr lang="en-US" altLang="ru-RU"/>
              <a:t> </a:t>
            </a:r>
            <a:r>
              <a:rPr lang="en-US" altLang="en-US"/>
              <a:t>по</a:t>
            </a:r>
            <a:r>
              <a:rPr lang="en-US" altLang="ru-RU"/>
              <a:t>  </a:t>
            </a:r>
            <a:r>
              <a:rPr lang="en-US" altLang="en-US"/>
              <a:t>займу</a:t>
            </a:r>
            <a:r>
              <a:rPr lang="en-US" altLang="ru-RU"/>
              <a:t> 1942 </a:t>
            </a:r>
            <a:r>
              <a:rPr lang="en-US" altLang="en-US"/>
              <a:t>г</a:t>
            </a:r>
            <a:r>
              <a:rPr lang="en-US" altLang="ru-RU"/>
              <a:t>./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размере</a:t>
            </a:r>
            <a:r>
              <a:rPr lang="en-US" altLang="ru-RU"/>
              <a:t> 150% </a:t>
            </a:r>
            <a:r>
              <a:rPr lang="en-US" altLang="en-US"/>
              <a:t>зарплаты</a:t>
            </a:r>
            <a:r>
              <a:rPr lang="en-US" altLang="ru-RU"/>
              <a:t>.</a:t>
            </a:r>
            <a:r>
              <a:rPr lang="" altLang="en-US"/>
              <a:t>»</a:t>
            </a:r>
          </a:p>
        </p:txBody>
      </p:sp>
      <p:pic>
        <p:nvPicPr>
          <p:cNvPr id="18" name="Picture 18"/>
          <p:cNvPicPr/>
          <p:nvPr/>
        </p:nvPicPr>
        <p:blipFill>
          <a:blip r:embed="rId2"/>
          <a:stretch>
            <a:fillRect/>
          </a:stretch>
        </p:blipFill>
        <p:spPr>
          <a:xfrm>
            <a:off x="903605" y="2152650"/>
            <a:ext cx="5765165" cy="40659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665" y="764540"/>
            <a:ext cx="5604387" cy="1292860"/>
          </a:xfrm>
        </p:spPr>
        <p:txBody>
          <a:bodyPr/>
          <a:lstStyle/>
          <a:p>
            <a:r>
              <a:rPr lang="ru-RU" altLang="en-US" dirty="0"/>
              <a:t>Автор снимков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5353665" y="1946787"/>
            <a:ext cx="6253316" cy="4271768"/>
          </a:xfrm>
        </p:spPr>
        <p:txBody>
          <a:bodyPr>
            <a:noAutofit/>
          </a:bodyPr>
          <a:lstStyle/>
          <a:p>
            <a:r>
              <a:rPr lang="en-US" altLang="en-US" sz="3200" dirty="0" err="1"/>
              <a:t>Начальник</a:t>
            </a:r>
            <a:r>
              <a:rPr lang="en-US" altLang="ru-RU" sz="3200" dirty="0"/>
              <a:t> </a:t>
            </a:r>
            <a:r>
              <a:rPr lang="en-US" altLang="en-US" sz="3200" dirty="0" err="1"/>
              <a:t>эвакогоспиталя</a:t>
            </a:r>
            <a:r>
              <a:rPr lang="en-US" altLang="ru-RU" sz="3200" dirty="0"/>
              <a:t> </a:t>
            </a:r>
            <a:r>
              <a:rPr lang="" altLang="en-US" sz="3200" dirty="0"/>
              <a:t>№ </a:t>
            </a:r>
            <a:r>
              <a:rPr lang="en-US" altLang="ru-RU" sz="3200" dirty="0"/>
              <a:t>1014, </a:t>
            </a:r>
            <a:r>
              <a:rPr lang="en-US" altLang="en-US" sz="3200" dirty="0" err="1"/>
              <a:t>военврач</a:t>
            </a:r>
            <a:r>
              <a:rPr lang="en-US" altLang="ru-RU" sz="3200" dirty="0"/>
              <a:t> II-</a:t>
            </a:r>
            <a:r>
              <a:rPr lang="en-US" altLang="en-US" sz="3200" dirty="0" err="1"/>
              <a:t>го</a:t>
            </a:r>
            <a:r>
              <a:rPr lang="" altLang="en-US" sz="3200" dirty="0"/>
              <a:t> </a:t>
            </a:r>
            <a:r>
              <a:rPr lang="en-US" altLang="en-US" sz="3200" dirty="0" err="1"/>
              <a:t>ранга</a:t>
            </a:r>
            <a:r>
              <a:rPr lang="en-US" altLang="ru-RU" sz="3200" dirty="0"/>
              <a:t> </a:t>
            </a:r>
            <a:r>
              <a:rPr lang="en-US" altLang="en-US" sz="3200" dirty="0" err="1"/>
              <a:t>Николай</a:t>
            </a:r>
            <a:r>
              <a:rPr lang="en-US" altLang="ru-RU" sz="3200" dirty="0"/>
              <a:t> </a:t>
            </a:r>
            <a:r>
              <a:rPr lang="en-US" altLang="en-US" sz="3200" dirty="0" err="1"/>
              <a:t>Николаевич</a:t>
            </a:r>
            <a:r>
              <a:rPr lang="en-US" altLang="ru-RU" sz="3200" dirty="0"/>
              <a:t> </a:t>
            </a:r>
            <a:r>
              <a:rPr lang="en-US" altLang="en-US" sz="3200" dirty="0" err="1"/>
              <a:t>Шаталов</a:t>
            </a:r>
            <a:r>
              <a:rPr lang="en-US" altLang="ru-RU" sz="3200" dirty="0"/>
              <a:t>. 1942</a:t>
            </a:r>
            <a:r>
              <a:rPr lang="" altLang="en-US" sz="3200" dirty="0"/>
              <a:t> </a:t>
            </a:r>
            <a:r>
              <a:rPr lang="en-US" altLang="en-US" sz="3200" dirty="0"/>
              <a:t>г</a:t>
            </a:r>
            <a:r>
              <a:rPr lang="en-US" altLang="ru-RU" sz="3200" dirty="0"/>
              <a:t>. </a:t>
            </a:r>
            <a:r>
              <a:rPr lang="en-US" altLang="en-US" sz="3200" dirty="0" err="1"/>
              <a:t>Ленинград</a:t>
            </a:r>
            <a:r>
              <a:rPr lang="en-US" altLang="ru-RU" sz="3200" dirty="0"/>
              <a:t>. </a:t>
            </a:r>
            <a:r>
              <a:rPr lang="en-US" altLang="en-US" sz="3200" dirty="0" err="1"/>
              <a:t>Автор</a:t>
            </a:r>
            <a:r>
              <a:rPr lang="en-US" altLang="ru-RU" sz="3200" dirty="0"/>
              <a:t> </a:t>
            </a:r>
            <a:r>
              <a:rPr lang="en-US" altLang="en-US" sz="3200" dirty="0" err="1"/>
              <a:t>съемки</a:t>
            </a:r>
            <a:r>
              <a:rPr lang="en-US" altLang="ru-RU" sz="3200" dirty="0"/>
              <a:t> </a:t>
            </a:r>
            <a:r>
              <a:rPr lang="en-US" altLang="en-US" sz="3200" dirty="0" err="1"/>
              <a:t>не</a:t>
            </a:r>
            <a:r>
              <a:rPr lang="en-US" altLang="ru-RU" sz="3200" dirty="0"/>
              <a:t> </a:t>
            </a:r>
            <a:r>
              <a:rPr lang="en-US" altLang="en-US" sz="3200" dirty="0" err="1"/>
              <a:t>установлен</a:t>
            </a:r>
            <a:r>
              <a:rPr lang="en-US" altLang="ru-RU" sz="3200" dirty="0"/>
              <a:t>. </a:t>
            </a:r>
            <a:r>
              <a:rPr lang="en-US" altLang="en-US" sz="3200" dirty="0"/>
              <a:t>ЦГАКФФД</a:t>
            </a:r>
            <a:r>
              <a:rPr lang="" altLang="en-US" sz="3200" dirty="0"/>
              <a:t> </a:t>
            </a:r>
            <a:r>
              <a:rPr lang="en-US" altLang="en-US" sz="3200" dirty="0" err="1"/>
              <a:t>СПб</a:t>
            </a:r>
            <a:r>
              <a:rPr lang="en-US" altLang="ru-RU" sz="3200" dirty="0"/>
              <a:t>. </a:t>
            </a:r>
            <a:r>
              <a:rPr lang="en-US" altLang="en-US" sz="3200" dirty="0" err="1"/>
              <a:t>Бр</a:t>
            </a:r>
            <a:r>
              <a:rPr lang="" altLang="en-US" sz="3200" dirty="0"/>
              <a:t> </a:t>
            </a:r>
            <a:r>
              <a:rPr lang="en-US" altLang="ru-RU" sz="3200" dirty="0"/>
              <a:t>25757.</a:t>
            </a:r>
          </a:p>
          <a:p>
            <a:r>
              <a:rPr lang="en-US" altLang="en-US" sz="3200" dirty="0" err="1"/>
              <a:t>Музей</a:t>
            </a:r>
            <a:r>
              <a:rPr lang="en-US" altLang="ru-RU" sz="3200" dirty="0"/>
              <a:t> </a:t>
            </a:r>
            <a:r>
              <a:rPr lang="en-US" altLang="en-US" sz="3200" dirty="0"/>
              <a:t>РГПУ</a:t>
            </a:r>
            <a:r>
              <a:rPr lang="en-US" altLang="ru-RU" sz="3200" dirty="0"/>
              <a:t> </a:t>
            </a:r>
            <a:r>
              <a:rPr lang="en-US" altLang="en-US" sz="3200" dirty="0" err="1"/>
              <a:t>им</a:t>
            </a:r>
            <a:r>
              <a:rPr lang="en-US" altLang="ru-RU" sz="3200" dirty="0"/>
              <a:t>. </a:t>
            </a:r>
            <a:r>
              <a:rPr lang="en-US" altLang="en-US" sz="3200" dirty="0"/>
              <a:t>А</a:t>
            </a:r>
            <a:r>
              <a:rPr lang="en-US" altLang="ru-RU" sz="3200" dirty="0"/>
              <a:t>.</a:t>
            </a:r>
            <a:r>
              <a:rPr lang="en-US" altLang="en-US" sz="3200" dirty="0"/>
              <a:t>И</a:t>
            </a:r>
            <a:r>
              <a:rPr lang="en-US" altLang="ru-RU" sz="3200" dirty="0"/>
              <a:t>. </a:t>
            </a:r>
            <a:r>
              <a:rPr lang="en-US" altLang="en-US" sz="3200" dirty="0" err="1"/>
              <a:t>Герцена</a:t>
            </a:r>
            <a:r>
              <a:rPr lang="en-US" altLang="ru-RU" sz="3200" dirty="0"/>
              <a:t>. </a:t>
            </a:r>
            <a:r>
              <a:rPr lang="en-US" altLang="en-US" sz="3200" dirty="0"/>
              <a:t>А</a:t>
            </a:r>
            <a:r>
              <a:rPr lang="en-US" altLang="ru-RU" sz="3200" dirty="0"/>
              <a:t>-86. </a:t>
            </a:r>
            <a:r>
              <a:rPr lang="en-US" altLang="en-US" sz="3200" dirty="0"/>
              <a:t>УП</a:t>
            </a:r>
            <a:r>
              <a:rPr lang="en-US" altLang="ru-RU" sz="3200" dirty="0"/>
              <a:t>- 4231.</a:t>
            </a:r>
          </a:p>
        </p:txBody>
      </p:sp>
      <p:pic>
        <p:nvPicPr>
          <p:cNvPr id="20" name="Picture 20"/>
          <p:cNvPicPr/>
          <p:nvPr/>
        </p:nvPicPr>
        <p:blipFill>
          <a:blip r:embed="rId2"/>
          <a:stretch>
            <a:fillRect/>
          </a:stretch>
        </p:blipFill>
        <p:spPr>
          <a:xfrm>
            <a:off x="1004570" y="480060"/>
            <a:ext cx="4018915" cy="57384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051" y="368711"/>
            <a:ext cx="11344181" cy="1622322"/>
          </a:xfrm>
        </p:spPr>
        <p:txBody>
          <a:bodyPr>
            <a:normAutofit/>
          </a:bodyPr>
          <a:lstStyle/>
          <a:p>
            <a:r>
              <a:rPr lang="ru-RU" dirty="0"/>
              <a:t>Частные коллекции фотографий времен  блокады в собрании РОСФОТО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B69EB7-F964-1D2F-AA9B-F483D045C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6" t="3417" r="23206" b="2345"/>
          <a:stretch>
            <a:fillRect/>
          </a:stretch>
        </p:blipFill>
        <p:spPr>
          <a:xfrm>
            <a:off x="248051" y="1884782"/>
            <a:ext cx="3937820" cy="30884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8A65AA-A01E-F85E-BE5F-ECA654A45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6" t="8654" r="20886" b="10899"/>
          <a:stretch>
            <a:fillRect/>
          </a:stretch>
        </p:blipFill>
        <p:spPr>
          <a:xfrm>
            <a:off x="3410738" y="2254353"/>
            <a:ext cx="5119867" cy="385147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861424D-A7C0-D55E-F384-B71B965413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9" t="7899" r="25676" b="8372"/>
          <a:stretch>
            <a:fillRect/>
          </a:stretch>
        </p:blipFill>
        <p:spPr>
          <a:xfrm>
            <a:off x="7654412" y="3429000"/>
            <a:ext cx="4070555" cy="31726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747B77-7017-A9FE-DB28-18796938545E}"/>
              </a:ext>
            </a:extLst>
          </p:cNvPr>
          <p:cNvSpPr txBox="1"/>
          <p:nvPr/>
        </p:nvSpPr>
        <p:spPr>
          <a:xfrm>
            <a:off x="467033" y="5353665"/>
            <a:ext cx="3487345" cy="368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РОСФОТО КП 242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659" y="3060700"/>
            <a:ext cx="8672051" cy="1685925"/>
          </a:xfrm>
        </p:spPr>
        <p:txBody>
          <a:bodyPr>
            <a:normAutofit/>
          </a:bodyPr>
          <a:lstStyle/>
          <a:p>
            <a:r>
              <a:rPr lang="ru-RU" altLang="en-US" dirty="0"/>
              <a:t>Спасибо за внимание !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C1102-8D36-1F9A-45E4-8817ACD6A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3E9F4-349D-C504-3CA6-DBFEA801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90550"/>
            <a:ext cx="11592232" cy="3252635"/>
          </a:xfrm>
        </p:spPr>
        <p:txBody>
          <a:bodyPr>
            <a:normAutofit/>
          </a:bodyPr>
          <a:lstStyle/>
          <a:p>
            <a:r>
              <a:rPr lang="ru-RU" dirty="0"/>
              <a:t>Частные коллекции фотографий времен  блокады в собрании РОСФОТО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6EB19D-EF5C-5DBF-8AE1-C21975D814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5" t="8467" r="23389" b="3504"/>
          <a:stretch>
            <a:fillRect/>
          </a:stretch>
        </p:blipFill>
        <p:spPr>
          <a:xfrm>
            <a:off x="611221" y="1884609"/>
            <a:ext cx="4155819" cy="29921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C1E2B5-06ED-860D-60AC-BB9D0117D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7" t="2838" r="19284" b="24147"/>
          <a:stretch>
            <a:fillRect/>
          </a:stretch>
        </p:blipFill>
        <p:spPr>
          <a:xfrm>
            <a:off x="2076450" y="4195916"/>
            <a:ext cx="3796340" cy="23191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27FDDD-34BB-7D8D-B78C-382D3F7C71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6" t="8730" r="18812" b="7508"/>
          <a:stretch>
            <a:fillRect/>
          </a:stretch>
        </p:blipFill>
        <p:spPr>
          <a:xfrm>
            <a:off x="6319212" y="1884609"/>
            <a:ext cx="4037136" cy="30367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47CC3B-0BB0-475D-0684-B58E5810D8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8" t="13955" r="22873" b="11378"/>
          <a:stretch>
            <a:fillRect/>
          </a:stretch>
        </p:blipFill>
        <p:spPr>
          <a:xfrm>
            <a:off x="9067800" y="3056883"/>
            <a:ext cx="2849071" cy="22908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DF316A-25B0-6782-3515-4854C43B05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0" t="6629" r="14650" b="14618"/>
          <a:stretch>
            <a:fillRect/>
          </a:stretch>
        </p:blipFill>
        <p:spPr>
          <a:xfrm>
            <a:off x="6149171" y="4224269"/>
            <a:ext cx="3043550" cy="22908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D48B9F-92E4-7395-316C-70FB865662B8}"/>
              </a:ext>
            </a:extLst>
          </p:cNvPr>
          <p:cNvSpPr txBox="1"/>
          <p:nvPr/>
        </p:nvSpPr>
        <p:spPr>
          <a:xfrm rot="10800000" flipV="1">
            <a:off x="611221" y="5963457"/>
            <a:ext cx="3046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РОСФОТО КП 377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8B6EA-6879-D313-EBAD-B875CCBBC132}"/>
              </a:ext>
            </a:extLst>
          </p:cNvPr>
          <p:cNvSpPr txBox="1"/>
          <p:nvPr/>
        </p:nvSpPr>
        <p:spPr>
          <a:xfrm rot="10800000" flipH="1" flipV="1">
            <a:off x="9342929" y="6085127"/>
            <a:ext cx="28490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РОСФОТО КП 340 </a:t>
            </a:r>
          </a:p>
        </p:txBody>
      </p:sp>
    </p:spTree>
    <p:extLst>
      <p:ext uri="{BB962C8B-B14F-4D97-AF65-F5344CB8AC3E}">
        <p14:creationId xmlns:p14="http://schemas.microsoft.com/office/powerpoint/2010/main" val="221421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064406-9433-170F-D5A3-4EF814AC7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400051"/>
            <a:ext cx="11231880" cy="89535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Частные коллекции фотографий времен  Великой отечественной войны собрании РОСФОТО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C213CE-0525-285F-A334-86173647C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" r="15984" b="8471"/>
          <a:stretch>
            <a:fillRect/>
          </a:stretch>
        </p:blipFill>
        <p:spPr>
          <a:xfrm>
            <a:off x="6285947" y="1650912"/>
            <a:ext cx="4622449" cy="28864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FFD353-A75E-DC2A-DBCB-02B30A2F060B}"/>
              </a:ext>
            </a:extLst>
          </p:cNvPr>
          <p:cNvSpPr txBox="1"/>
          <p:nvPr/>
        </p:nvSpPr>
        <p:spPr>
          <a:xfrm>
            <a:off x="8572500" y="5867400"/>
            <a:ext cx="221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РОСФОТО КП 336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CE89AA1-ECC8-ECCD-31BA-77C129B7D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9" t="2660" r="11228" b="11589"/>
          <a:stretch>
            <a:fillRect/>
          </a:stretch>
        </p:blipFill>
        <p:spPr>
          <a:xfrm>
            <a:off x="3933943" y="3571462"/>
            <a:ext cx="4324114" cy="28912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3E29098-05AE-7D3E-2D31-2C47657BE0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t="-1017" r="8032" b="10939"/>
          <a:stretch>
            <a:fillRect/>
          </a:stretch>
        </p:blipFill>
        <p:spPr>
          <a:xfrm>
            <a:off x="419100" y="1650912"/>
            <a:ext cx="5042524" cy="315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91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16648"/>
            <a:ext cx="11506200" cy="1840753"/>
          </a:xfrm>
        </p:spPr>
        <p:txBody>
          <a:bodyPr>
            <a:normAutofit/>
          </a:bodyPr>
          <a:lstStyle/>
          <a:p>
            <a:r>
              <a:rPr lang="ru-RU" sz="3200" dirty="0"/>
              <a:t>Частные коллекции фотографий великой  отечественной войны в собрание РОСФОТО</a:t>
            </a:r>
            <a:endParaRPr lang="ru-RU" altLang="en-US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2D88F6-2F2C-DEC6-9893-33C8A3A70D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7" t="5845" r="22684" b="3800"/>
          <a:stretch>
            <a:fillRect/>
          </a:stretch>
        </p:blipFill>
        <p:spPr>
          <a:xfrm>
            <a:off x="276205" y="2880522"/>
            <a:ext cx="4483509" cy="32298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5938D7-C3C7-00F2-BFCC-579B6F0F88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7" t="1021" r="25056" b="1021"/>
          <a:stretch>
            <a:fillRect/>
          </a:stretch>
        </p:blipFill>
        <p:spPr>
          <a:xfrm>
            <a:off x="3172905" y="2238877"/>
            <a:ext cx="4065314" cy="31347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3E34174-206F-B5AF-9E80-564F4EFC3594}"/>
              </a:ext>
            </a:extLst>
          </p:cNvPr>
          <p:cNvSpPr txBox="1"/>
          <p:nvPr/>
        </p:nvSpPr>
        <p:spPr>
          <a:xfrm>
            <a:off x="2057400" y="5555054"/>
            <a:ext cx="24664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РОСФОТО КП 157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62E8037-AA2C-1854-6325-3C187B14B1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7" t="2947" r="14246"/>
          <a:stretch>
            <a:fillRect/>
          </a:stretch>
        </p:blipFill>
        <p:spPr>
          <a:xfrm>
            <a:off x="7116501" y="3481519"/>
            <a:ext cx="4379236" cy="295136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B2BC147-C882-530E-DB20-EDADAE8980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8" t="36" r="16758" b="-509"/>
          <a:stretch>
            <a:fillRect/>
          </a:stretch>
        </p:blipFill>
        <p:spPr>
          <a:xfrm>
            <a:off x="7541838" y="1889036"/>
            <a:ext cx="4207286" cy="311223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67F2912-0D2A-6010-E2FD-6EDC4ABDFF01}"/>
              </a:ext>
            </a:extLst>
          </p:cNvPr>
          <p:cNvSpPr txBox="1"/>
          <p:nvPr/>
        </p:nvSpPr>
        <p:spPr>
          <a:xfrm rot="10800000" flipV="1">
            <a:off x="7791450" y="5921988"/>
            <a:ext cx="2552700" cy="376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РОСФОТО КП 164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07F36-8477-9073-FD3A-E3FCFC788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394" y="-427703"/>
            <a:ext cx="8246806" cy="2403987"/>
          </a:xfrm>
        </p:spPr>
        <p:txBody>
          <a:bodyPr/>
          <a:lstStyle/>
          <a:p>
            <a:r>
              <a:rPr lang="ru-RU" dirty="0"/>
              <a:t>Военный альбом 1940-х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FD59EF-A286-5770-3F72-D64F2A482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058" y="6150077"/>
            <a:ext cx="2893142" cy="442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РОСФОТО КП 281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0267E2-B6CD-D1C1-7419-3C080D0B8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4" t="5330" r="25262" b="9759"/>
          <a:stretch>
            <a:fillRect/>
          </a:stretch>
        </p:blipFill>
        <p:spPr>
          <a:xfrm>
            <a:off x="6075803" y="1135627"/>
            <a:ext cx="5748562" cy="39083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31F5D7-263E-4AE5-9234-D2455B8E1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7" t="2865" r="21967" b="7563"/>
          <a:stretch>
            <a:fillRect/>
          </a:stretch>
        </p:blipFill>
        <p:spPr>
          <a:xfrm>
            <a:off x="492547" y="1135627"/>
            <a:ext cx="5367429" cy="39083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0ADE8D-06A9-1D9E-C9E7-492CE91667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9" t="5351" r="23912" b="14009"/>
          <a:stretch>
            <a:fillRect/>
          </a:stretch>
        </p:blipFill>
        <p:spPr>
          <a:xfrm>
            <a:off x="3996778" y="3628105"/>
            <a:ext cx="4158050" cy="297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6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240" y="351155"/>
            <a:ext cx="11464925" cy="692785"/>
          </a:xfrm>
        </p:spPr>
        <p:txBody>
          <a:bodyPr>
            <a:normAutofit/>
          </a:bodyPr>
          <a:lstStyle/>
          <a:p>
            <a:r>
              <a:rPr lang="ru-RU" sz="3110" dirty="0"/>
              <a:t>Пока не известно кому был посвящен альбом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8" t="4562" r="16091" b="3309"/>
          <a:stretch>
            <a:fillRect/>
          </a:stretch>
        </p:blipFill>
        <p:spPr>
          <a:xfrm>
            <a:off x="2056130" y="1043305"/>
            <a:ext cx="7679690" cy="5353050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l="13961" t="3104" r="15467"/>
          <a:stretch>
            <a:fillRect/>
          </a:stretch>
        </p:blipFill>
        <p:spPr>
          <a:xfrm>
            <a:off x="7864475" y="1459865"/>
            <a:ext cx="2815590" cy="3116580"/>
          </a:xfrm>
          <a:prstGeom prst="rect">
            <a:avLst/>
          </a:prstGeom>
        </p:spPr>
      </p:pic>
      <p:pic>
        <p:nvPicPr>
          <p:cNvPr id="4" name="Изображение 3"/>
          <p:cNvPicPr/>
          <p:nvPr/>
        </p:nvPicPr>
        <p:blipFill>
          <a:blip r:embed="rId4"/>
          <a:stretch>
            <a:fillRect/>
          </a:stretch>
        </p:blipFill>
        <p:spPr>
          <a:xfrm>
            <a:off x="6488430" y="4931410"/>
            <a:ext cx="5245735" cy="1630045"/>
          </a:xfrm>
          <a:prstGeom prst="rect">
            <a:avLst/>
          </a:prstGeom>
        </p:spPr>
      </p:pic>
      <p:pic>
        <p:nvPicPr>
          <p:cNvPr id="5" name="Изображение 4"/>
          <p:cNvPicPr/>
          <p:nvPr/>
        </p:nvPicPr>
        <p:blipFill>
          <a:blip r:embed="rId5"/>
          <a:stretch>
            <a:fillRect/>
          </a:stretch>
        </p:blipFill>
        <p:spPr>
          <a:xfrm>
            <a:off x="455295" y="1459865"/>
            <a:ext cx="3546475" cy="51015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8575" y="256540"/>
            <a:ext cx="7667625" cy="895985"/>
          </a:xfrm>
        </p:spPr>
        <p:txBody>
          <a:bodyPr>
            <a:normAutofit fontScale="90000"/>
          </a:bodyPr>
          <a:lstStyle/>
          <a:p>
            <a:r>
              <a:rPr lang="ru-RU" dirty="0"/>
              <a:t>Определение места съемки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81415" y="5751195"/>
            <a:ext cx="2724785" cy="53911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Двор и сад</a:t>
            </a:r>
            <a:r>
              <a:rPr lang="ru-RU" dirty="0">
                <a:sym typeface="+mn-ea"/>
              </a:rPr>
              <a:t>РГПУ им. А. И. Герцена</a:t>
            </a:r>
            <a:endParaRPr lang="ru-RU" dirty="0"/>
          </a:p>
        </p:txBody>
      </p:sp>
      <p:pic>
        <p:nvPicPr>
          <p:cNvPr id="4" name="Изображение 3" descr="281_006"/>
          <p:cNvPicPr>
            <a:picLocks noChangeAspect="1"/>
          </p:cNvPicPr>
          <p:nvPr/>
        </p:nvPicPr>
        <p:blipFill>
          <a:blip r:embed="rId2"/>
          <a:srcRect l="22130" t="44392" r="59635" b="8156"/>
          <a:stretch>
            <a:fillRect/>
          </a:stretch>
        </p:blipFill>
        <p:spPr>
          <a:xfrm>
            <a:off x="488950" y="842010"/>
            <a:ext cx="2921635" cy="3715385"/>
          </a:xfrm>
          <a:prstGeom prst="rect">
            <a:avLst/>
          </a:prstGeom>
        </p:spPr>
      </p:pic>
      <p:pic>
        <p:nvPicPr>
          <p:cNvPr id="5" name="Изображение 4" descr="281_008"/>
          <p:cNvPicPr>
            <a:picLocks noChangeAspect="1"/>
          </p:cNvPicPr>
          <p:nvPr/>
        </p:nvPicPr>
        <p:blipFill>
          <a:blip r:embed="rId3"/>
          <a:srcRect l="34375" t="23081" r="46745" b="24872"/>
          <a:stretch>
            <a:fillRect/>
          </a:stretch>
        </p:blipFill>
        <p:spPr>
          <a:xfrm>
            <a:off x="4282440" y="1152525"/>
            <a:ext cx="3627120" cy="4885055"/>
          </a:xfrm>
          <a:prstGeom prst="rect">
            <a:avLst/>
          </a:prstGeom>
        </p:spPr>
      </p:pic>
      <p:pic>
        <p:nvPicPr>
          <p:cNvPr id="6" name="Изображение 5" descr="281_004"/>
          <p:cNvPicPr>
            <a:picLocks noChangeAspect="1"/>
          </p:cNvPicPr>
          <p:nvPr/>
        </p:nvPicPr>
        <p:blipFill>
          <a:blip r:embed="rId4"/>
          <a:srcRect l="22651" t="50000" r="51563" b="10288"/>
          <a:stretch>
            <a:fillRect/>
          </a:stretch>
        </p:blipFill>
        <p:spPr>
          <a:xfrm>
            <a:off x="8344535" y="1405890"/>
            <a:ext cx="3439160" cy="2587625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5"/>
          <a:stretch>
            <a:fillRect/>
          </a:stretch>
        </p:blipFill>
        <p:spPr>
          <a:xfrm>
            <a:off x="1619250" y="3993515"/>
            <a:ext cx="3422650" cy="26142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0" y="629285"/>
            <a:ext cx="10023475" cy="528320"/>
          </a:xfrm>
        </p:spPr>
        <p:txBody>
          <a:bodyPr>
            <a:noAutofit/>
          </a:bodyPr>
          <a:lstStyle/>
          <a:p>
            <a:r>
              <a:rPr lang="ru-RU" sz="3200" dirty="0"/>
              <a:t>Часто встречающиеся в альбоме лица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rcRect l="34540" t="7344" r="37318" b="8841"/>
          <a:stretch>
            <a:fillRect/>
          </a:stretch>
        </p:blipFill>
        <p:spPr>
          <a:xfrm>
            <a:off x="328295" y="1454785"/>
            <a:ext cx="3723640" cy="4907280"/>
          </a:xfrm>
          <a:prstGeom prst="rect">
            <a:avLst/>
          </a:prstGeom>
        </p:spPr>
      </p:pic>
      <p:pic>
        <p:nvPicPr>
          <p:cNvPr id="6" name="Picture 6"/>
          <p:cNvPicPr/>
          <p:nvPr/>
        </p:nvPicPr>
        <p:blipFill>
          <a:blip r:embed="rId3"/>
          <a:srcRect l="19268" t="5730" r="25274" b="7286"/>
          <a:stretch>
            <a:fillRect/>
          </a:stretch>
        </p:blipFill>
        <p:spPr>
          <a:xfrm>
            <a:off x="3824605" y="1454785"/>
            <a:ext cx="4151630" cy="317690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/>
          <a:srcRect l="13715" t="1197" r="29273" b="7033"/>
          <a:stretch>
            <a:fillRect/>
          </a:stretch>
        </p:blipFill>
        <p:spPr>
          <a:xfrm>
            <a:off x="8070215" y="1454785"/>
            <a:ext cx="3803650" cy="2831465"/>
          </a:xfrm>
          <a:prstGeom prst="rect">
            <a:avLst/>
          </a:prstGeom>
        </p:spPr>
      </p:pic>
      <p:pic>
        <p:nvPicPr>
          <p:cNvPr id="10" name="Picture 4"/>
          <p:cNvPicPr/>
          <p:nvPr/>
        </p:nvPicPr>
        <p:blipFill>
          <a:blip r:embed="rId5"/>
          <a:srcRect l="20806" t="3770" r="24570" b="8176"/>
          <a:stretch>
            <a:fillRect/>
          </a:stretch>
        </p:blipFill>
        <p:spPr>
          <a:xfrm>
            <a:off x="6296660" y="3667125"/>
            <a:ext cx="3622675" cy="287147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383</TotalTime>
  <Words>494</Words>
  <Application>Microsoft Office PowerPoint</Application>
  <PresentationFormat>Широкоэкранный</PresentationFormat>
  <Paragraphs>49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След самолета</vt:lpstr>
      <vt:lpstr>Фотографические альбомы блокадного времени, посвященные деятельности медиков и связистов, трудившихся на территории Герценовского института из собрания музея РГПУ им. А. И. Герцена и из коллекции РОСФОТО</vt:lpstr>
      <vt:lpstr>Частные коллекции фотографий времен  блокады в собрании РОСФОТО </vt:lpstr>
      <vt:lpstr>Частные коллекции фотографий времен  блокады в собрании РОСФОТО </vt:lpstr>
      <vt:lpstr>Частные коллекции фотографий времен  Великой отечественной войны собрании РОСФОТО </vt:lpstr>
      <vt:lpstr>Частные коллекции фотографий великой  отечественной войны в собрание РОСФОТО</vt:lpstr>
      <vt:lpstr>Военный альбом 1940-х</vt:lpstr>
      <vt:lpstr>Пока не известно кому был посвящен альбом</vt:lpstr>
      <vt:lpstr>Определение места съемки</vt:lpstr>
      <vt:lpstr>Часто встречающиеся в альбоме лица</vt:lpstr>
      <vt:lpstr>Предположительно...</vt:lpstr>
      <vt:lpstr>Та же женщина на других фотографиях</vt:lpstr>
      <vt:lpstr>Альбомы из музея  РГПУ им. А.И. Герцена</vt:lpstr>
      <vt:lpstr>Альбомы из музея  РГПУ им. А.И. Герцена</vt:lpstr>
      <vt:lpstr>АхАян Андрей (Андроник) Асатурович (1908– 1977)</vt:lpstr>
      <vt:lpstr>Фукин Николай Михайлович (1908-?)</vt:lpstr>
      <vt:lpstr>Аналоги снимков из музея РГПУ им А.И. Герцена в ЦГА КФФД (САНКТ-Петербург) </vt:lpstr>
      <vt:lpstr>Аналоги снимков из музея РГПУ им А.И. Герцена в ЦГА КФФД (САНКТ-Петербург)</vt:lpstr>
      <vt:lpstr>Аналоги снимков из музея РГПУ им А.И. Герцена в ЦГА КФФД (САНКТ-Петербург)</vt:lpstr>
      <vt:lpstr>Автор снимков</vt:lpstr>
      <vt:lpstr>Спасибо за внимание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11</cp:revision>
  <dcterms:created xsi:type="dcterms:W3CDTF">2025-09-09T14:49:00Z</dcterms:created>
  <dcterms:modified xsi:type="dcterms:W3CDTF">2025-09-30T15:41:41Z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EB38C500CCD745AFB17DA13A826E59C1_12</vt:lpwstr>
  </property>
  <property fmtid="{D5CDD505-2E9C-101B-9397-08002B2CF9AE}" pid="3" name="KSOProductBuildVer">
    <vt:lpwstr>1049-12.2.0.22530</vt:lpwstr>
  </property>
</Properties>
</file>