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</p:sldMasterIdLst>
  <p:notesMasterIdLst>
    <p:notesMasterId r:id="rId28"/>
  </p:notesMasterIdLst>
  <p:sldIdLst>
    <p:sldId id="256" r:id="rId2"/>
    <p:sldId id="314" r:id="rId3"/>
    <p:sldId id="262" r:id="rId4"/>
    <p:sldId id="328" r:id="rId5"/>
    <p:sldId id="327" r:id="rId6"/>
    <p:sldId id="260" r:id="rId7"/>
    <p:sldId id="326" r:id="rId8"/>
    <p:sldId id="345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12" r:id="rId17"/>
    <p:sldId id="337" r:id="rId18"/>
    <p:sldId id="338" r:id="rId19"/>
    <p:sldId id="318" r:id="rId20"/>
    <p:sldId id="263" r:id="rId21"/>
    <p:sldId id="339" r:id="rId22"/>
    <p:sldId id="258" r:id="rId23"/>
    <p:sldId id="340" r:id="rId24"/>
    <p:sldId id="341" r:id="rId25"/>
    <p:sldId id="343" r:id="rId26"/>
    <p:sldId id="325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CE920D20-8953-4E44-8F51-0C1FF06AFB23}">
  <a:tblStyle styleId="{CE920D20-8953-4E44-8F51-0C1FF06AFB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6" d="100"/>
          <a:sy n="156" d="100"/>
        </p:scale>
        <p:origin x="-300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243418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5a5b44800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25a5b44800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59dc3832df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259dc3832df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249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a78353f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5a78353f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a78353f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5a78353f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a78353f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5a78353f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59dc3832df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259dc3832df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5a78353f5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25a78353f5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25a78353f55_0_27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25a78353f55_0_27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5a78353f55_0_27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25a78353f55_0_27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5a5b44800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25a5b44800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51700" y="1050088"/>
            <a:ext cx="4890300" cy="19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51700" y="3040063"/>
            <a:ext cx="48903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2" name="Google Shape;362;p36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363" name="Google Shape;363;p3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4" name="Google Shape;364;p3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365;p36"/>
          <p:cNvGrpSpPr/>
          <p:nvPr/>
        </p:nvGrpSpPr>
        <p:grpSpPr>
          <a:xfrm rot="10800000" flipH="1">
            <a:off x="2467871" y="298450"/>
            <a:ext cx="6506400" cy="90900"/>
            <a:chOff x="1239825" y="571500"/>
            <a:chExt cx="6506400" cy="90900"/>
          </a:xfrm>
        </p:grpSpPr>
        <p:cxnSp>
          <p:nvCxnSpPr>
            <p:cNvPr id="366" name="Google Shape;366;p36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67" name="Google Shape;367;p36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393550" y="2502950"/>
            <a:ext cx="4360200" cy="12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1393550" y="1713902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393550" y="3743512"/>
            <a:ext cx="43602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19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53" name="Google Shape;53;p7"/>
          <p:cNvGrpSpPr/>
          <p:nvPr/>
        </p:nvGrpSpPr>
        <p:grpSpPr>
          <a:xfrm rot="10800000" flipH="1">
            <a:off x="2502023" y="4741850"/>
            <a:ext cx="6506400" cy="90900"/>
            <a:chOff x="1239825" y="571500"/>
            <a:chExt cx="6506400" cy="90900"/>
          </a:xfrm>
        </p:grpSpPr>
        <p:cxnSp>
          <p:nvCxnSpPr>
            <p:cNvPr id="54" name="Google Shape;54;p7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5" name="Google Shape;55;p7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hasCustomPrompt="1"/>
          </p:nvPr>
        </p:nvSpPr>
        <p:spPr>
          <a:xfrm>
            <a:off x="1245650" y="10734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720000" y="221135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2" hasCustomPrompt="1"/>
          </p:nvPr>
        </p:nvSpPr>
        <p:spPr>
          <a:xfrm>
            <a:off x="3931900" y="10734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3"/>
          </p:nvPr>
        </p:nvSpPr>
        <p:spPr>
          <a:xfrm>
            <a:off x="3403800" y="221135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4" hasCustomPrompt="1"/>
          </p:nvPr>
        </p:nvSpPr>
        <p:spPr>
          <a:xfrm>
            <a:off x="6623050" y="10734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5"/>
          </p:nvPr>
        </p:nvSpPr>
        <p:spPr>
          <a:xfrm>
            <a:off x="6087600" y="2211355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6" hasCustomPrompt="1"/>
          </p:nvPr>
        </p:nvSpPr>
        <p:spPr>
          <a:xfrm>
            <a:off x="2590000" y="2824525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7"/>
          </p:nvPr>
        </p:nvSpPr>
        <p:spPr>
          <a:xfrm>
            <a:off x="2064350" y="3970706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title" idx="8" hasCustomPrompt="1"/>
          </p:nvPr>
        </p:nvSpPr>
        <p:spPr>
          <a:xfrm>
            <a:off x="5276250" y="2824525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9"/>
          </p:nvPr>
        </p:nvSpPr>
        <p:spPr>
          <a:xfrm>
            <a:off x="4748150" y="3970706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title" idx="13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4"/>
          </p:nvPr>
        </p:nvSpPr>
        <p:spPr>
          <a:xfrm>
            <a:off x="715100" y="15906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15"/>
          </p:nvPr>
        </p:nvSpPr>
        <p:spPr>
          <a:xfrm>
            <a:off x="3403800" y="15906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6"/>
          </p:nvPr>
        </p:nvSpPr>
        <p:spPr>
          <a:xfrm>
            <a:off x="6092500" y="15906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7"/>
          </p:nvPr>
        </p:nvSpPr>
        <p:spPr>
          <a:xfrm>
            <a:off x="2059450" y="33500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8"/>
          </p:nvPr>
        </p:nvSpPr>
        <p:spPr>
          <a:xfrm>
            <a:off x="4748150" y="3350000"/>
            <a:ext cx="2336400" cy="717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0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erif Ethiopic"/>
              <a:buNone/>
              <a:defRPr sz="24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9pPr>
          </a:lstStyle>
          <a:p>
            <a:endParaRPr/>
          </a:p>
        </p:txBody>
      </p:sp>
      <p:grpSp>
        <p:nvGrpSpPr>
          <p:cNvPr id="101" name="Google Shape;101;p13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102" name="Google Shape;102;p13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3" name="Google Shape;103;p13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title"/>
          </p:nvPr>
        </p:nvSpPr>
        <p:spPr>
          <a:xfrm>
            <a:off x="2352125" y="2350750"/>
            <a:ext cx="3555300" cy="13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title" idx="2" hasCustomPrompt="1"/>
          </p:nvPr>
        </p:nvSpPr>
        <p:spPr>
          <a:xfrm>
            <a:off x="1152125" y="2350752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1"/>
          </p:nvPr>
        </p:nvSpPr>
        <p:spPr>
          <a:xfrm>
            <a:off x="2352125" y="3718300"/>
            <a:ext cx="35553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_HEADER_1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title"/>
          </p:nvPr>
        </p:nvSpPr>
        <p:spPr>
          <a:xfrm>
            <a:off x="3854900" y="2450375"/>
            <a:ext cx="3733800" cy="140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3" name="Google Shape;123;p16"/>
          <p:cNvSpPr txBox="1">
            <a:spLocks noGrp="1"/>
          </p:cNvSpPr>
          <p:nvPr>
            <p:ph type="title" idx="2" hasCustomPrompt="1"/>
          </p:nvPr>
        </p:nvSpPr>
        <p:spPr>
          <a:xfrm>
            <a:off x="5121800" y="1643052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4" name="Google Shape;124;p16"/>
          <p:cNvSpPr txBox="1">
            <a:spLocks noGrp="1"/>
          </p:cNvSpPr>
          <p:nvPr>
            <p:ph type="subTitle" idx="1"/>
          </p:nvPr>
        </p:nvSpPr>
        <p:spPr>
          <a:xfrm>
            <a:off x="3854900" y="3855551"/>
            <a:ext cx="37338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subTitle" idx="1"/>
          </p:nvPr>
        </p:nvSpPr>
        <p:spPr>
          <a:xfrm>
            <a:off x="1068813" y="2004274"/>
            <a:ext cx="3615600" cy="16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1" name="Google Shape;141;p19"/>
          <p:cNvGrpSpPr/>
          <p:nvPr/>
        </p:nvGrpSpPr>
        <p:grpSpPr>
          <a:xfrm rot="10800000">
            <a:off x="165548" y="4741850"/>
            <a:ext cx="6506400" cy="90900"/>
            <a:chOff x="1239825" y="571500"/>
            <a:chExt cx="6506400" cy="90900"/>
          </a:xfrm>
        </p:grpSpPr>
        <p:cxnSp>
          <p:nvCxnSpPr>
            <p:cNvPr id="142" name="Google Shape;142;p19"/>
            <p:cNvCxnSpPr/>
            <p:nvPr/>
          </p:nvCxnSpPr>
          <p:spPr>
            <a:xfrm>
              <a:off x="1239825" y="571500"/>
              <a:ext cx="65064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3" name="Google Shape;143;p19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19"/>
          <p:cNvGrpSpPr/>
          <p:nvPr/>
        </p:nvGrpSpPr>
        <p:grpSpPr>
          <a:xfrm rot="10800000" flipH="1">
            <a:off x="402371" y="298450"/>
            <a:ext cx="8394600" cy="90900"/>
            <a:chOff x="1239825" y="571500"/>
            <a:chExt cx="8394600" cy="90900"/>
          </a:xfrm>
        </p:grpSpPr>
        <p:cxnSp>
          <p:nvCxnSpPr>
            <p:cNvPr id="145" name="Google Shape;145;p19"/>
            <p:cNvCxnSpPr/>
            <p:nvPr/>
          </p:nvCxnSpPr>
          <p:spPr>
            <a:xfrm>
              <a:off x="1239825" y="571500"/>
              <a:ext cx="83946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6" name="Google Shape;146;p19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19"/>
          <p:cNvSpPr>
            <a:spLocks noGrp="1"/>
          </p:cNvSpPr>
          <p:nvPr>
            <p:ph type="pic" idx="2"/>
          </p:nvPr>
        </p:nvSpPr>
        <p:spPr>
          <a:xfrm>
            <a:off x="4789588" y="1603025"/>
            <a:ext cx="3285600" cy="2476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/>
          <p:nvPr/>
        </p:nvSpPr>
        <p:spPr>
          <a:xfrm>
            <a:off x="171450" y="145800"/>
            <a:ext cx="8801100" cy="4851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4" name="Google Shape;354;p35"/>
          <p:cNvGrpSpPr/>
          <p:nvPr/>
        </p:nvGrpSpPr>
        <p:grpSpPr>
          <a:xfrm rot="5400000">
            <a:off x="-1374375" y="3095450"/>
            <a:ext cx="3697200" cy="90900"/>
            <a:chOff x="1239825" y="571500"/>
            <a:chExt cx="3697200" cy="90900"/>
          </a:xfrm>
        </p:grpSpPr>
        <p:cxnSp>
          <p:nvCxnSpPr>
            <p:cNvPr id="355" name="Google Shape;355;p35"/>
            <p:cNvCxnSpPr/>
            <p:nvPr/>
          </p:nvCxnSpPr>
          <p:spPr>
            <a:xfrm rot="10800000">
              <a:off x="3088425" y="-1277100"/>
              <a:ext cx="0" cy="369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6" name="Google Shape;356;p35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Google Shape;357;p35"/>
          <p:cNvGrpSpPr/>
          <p:nvPr/>
        </p:nvGrpSpPr>
        <p:grpSpPr>
          <a:xfrm rot="-5400000">
            <a:off x="6802600" y="1948950"/>
            <a:ext cx="3697200" cy="90900"/>
            <a:chOff x="1239825" y="571500"/>
            <a:chExt cx="3697200" cy="90900"/>
          </a:xfrm>
        </p:grpSpPr>
        <p:cxnSp>
          <p:nvCxnSpPr>
            <p:cNvPr id="358" name="Google Shape;358;p35"/>
            <p:cNvCxnSpPr/>
            <p:nvPr/>
          </p:nvCxnSpPr>
          <p:spPr>
            <a:xfrm rot="10800000">
              <a:off x="3088425" y="-1277100"/>
              <a:ext cx="0" cy="3697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59" name="Google Shape;359;p35"/>
            <p:cNvSpPr/>
            <p:nvPr/>
          </p:nvSpPr>
          <p:spPr>
            <a:xfrm>
              <a:off x="1239825" y="5715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oto Serif Ethiopic"/>
              <a:buNone/>
              <a:defRPr sz="350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1pPr>
            <a:lvl2pPr marL="914400" lvl="1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2pPr>
            <a:lvl3pPr marL="1371600" lvl="2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3pPr>
            <a:lvl4pPr marL="1828800" lvl="3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6pPr>
            <a:lvl7pPr marL="3200400" lvl="6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●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7pPr>
            <a:lvl8pPr marL="3657600" lvl="7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katab"/>
              <a:buChar char="○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katab"/>
              <a:buChar char="■"/>
              <a:defRPr sz="120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8" r:id="rId4"/>
    <p:sldLayoutId id="2147483659" r:id="rId5"/>
    <p:sldLayoutId id="2147483661" r:id="rId6"/>
    <p:sldLayoutId id="2147483662" r:id="rId7"/>
    <p:sldLayoutId id="2147483665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evoarhiv.ru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0"/>
          <p:cNvSpPr txBox="1">
            <a:spLocks noGrp="1"/>
          </p:cNvSpPr>
          <p:nvPr>
            <p:ph type="ctrTitle"/>
          </p:nvPr>
        </p:nvSpPr>
        <p:spPr>
          <a:xfrm>
            <a:off x="1259631" y="1203598"/>
            <a:ext cx="6692493" cy="22687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800" dirty="0" smtClean="0"/>
              <a:t>Об </a:t>
            </a:r>
            <a:r>
              <a:rPr lang="ru-RU" sz="2800" dirty="0"/>
              <a:t>опыте формирования и использования архивных коллекций </a:t>
            </a:r>
            <a:br>
              <a:rPr lang="ru-RU" sz="2800" dirty="0"/>
            </a:br>
            <a:r>
              <a:rPr lang="ru-RU" sz="2800" dirty="0"/>
              <a:t>по военной тематике </a:t>
            </a:r>
            <a:br>
              <a:rPr lang="ru-RU" sz="2800" dirty="0"/>
            </a:br>
            <a:r>
              <a:rPr lang="ru-RU" sz="2800" dirty="0"/>
              <a:t>в муниципальном архиве Баевского </a:t>
            </a:r>
            <a:r>
              <a:rPr lang="ru-RU" sz="2800" dirty="0" smtClean="0"/>
              <a:t>района Алтайского края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79" name="Google Shape;379;p40"/>
          <p:cNvSpPr txBox="1">
            <a:spLocks noGrp="1"/>
          </p:cNvSpPr>
          <p:nvPr>
            <p:ph type="subTitle" idx="1"/>
          </p:nvPr>
        </p:nvSpPr>
        <p:spPr>
          <a:xfrm>
            <a:off x="2555776" y="3651870"/>
            <a:ext cx="5328592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latin typeface="Akatab"/>
                <a:ea typeface="Akatab"/>
                <a:cs typeface="Akatab"/>
                <a:sym typeface="Akatab"/>
              </a:rPr>
              <a:t>Горбоносова</a:t>
            </a:r>
            <a:r>
              <a:rPr lang="ru-RU" sz="1800" dirty="0">
                <a:latin typeface="Akatab"/>
                <a:ea typeface="Akatab"/>
                <a:cs typeface="Akatab"/>
                <a:sym typeface="Akatab"/>
              </a:rPr>
              <a:t> О.Н., начальник архивного отдела </a:t>
            </a:r>
            <a:endParaRPr sz="1800" dirty="0">
              <a:latin typeface="Akatab"/>
              <a:ea typeface="Akatab"/>
              <a:cs typeface="Akatab"/>
              <a:sym typeface="Akatab"/>
            </a:endParaRPr>
          </a:p>
        </p:txBody>
      </p:sp>
      <p:grpSp>
        <p:nvGrpSpPr>
          <p:cNvPr id="380" name="Google Shape;380;p40"/>
          <p:cNvGrpSpPr/>
          <p:nvPr/>
        </p:nvGrpSpPr>
        <p:grpSpPr>
          <a:xfrm rot="10800000">
            <a:off x="597150" y="4546275"/>
            <a:ext cx="8385900" cy="90900"/>
            <a:chOff x="160950" y="480600"/>
            <a:chExt cx="8385900" cy="90900"/>
          </a:xfrm>
        </p:grpSpPr>
        <p:cxnSp>
          <p:nvCxnSpPr>
            <p:cNvPr id="381" name="Google Shape;381;p40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82" name="Google Shape;382;p40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383;p40"/>
          <p:cNvGrpSpPr/>
          <p:nvPr/>
        </p:nvGrpSpPr>
        <p:grpSpPr>
          <a:xfrm>
            <a:off x="7952125" y="1292300"/>
            <a:ext cx="90900" cy="3705900"/>
            <a:chOff x="7952125" y="1292300"/>
            <a:chExt cx="90900" cy="3705900"/>
          </a:xfrm>
        </p:grpSpPr>
        <p:sp>
          <p:nvSpPr>
            <p:cNvPr id="384" name="Google Shape;384;p40"/>
            <p:cNvSpPr/>
            <p:nvPr/>
          </p:nvSpPr>
          <p:spPr>
            <a:xfrm rot="5400000">
              <a:off x="7744975" y="1499450"/>
              <a:ext cx="505200" cy="909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85" name="Google Shape;385;p40"/>
            <p:cNvCxnSpPr/>
            <p:nvPr/>
          </p:nvCxnSpPr>
          <p:spPr>
            <a:xfrm>
              <a:off x="8043025" y="1292300"/>
              <a:ext cx="0" cy="3705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85604"/>
            <a:ext cx="3456384" cy="2251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069" y="2934052"/>
            <a:ext cx="3024336" cy="2021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0515"/>
            <a:ext cx="1803338" cy="273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65398"/>
            <a:ext cx="1524000" cy="232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0623"/>
            <a:ext cx="2705744" cy="1917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365343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</a:rPr>
              <a:t>Приложения к анкетам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346" y="801960"/>
            <a:ext cx="1377950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18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915566"/>
            <a:ext cx="4859337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669" y="1714099"/>
            <a:ext cx="4297363" cy="29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12" y="1080524"/>
            <a:ext cx="2735139" cy="3570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835681"/>
            <a:ext cx="1910815" cy="242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7352" y="435571"/>
            <a:ext cx="7779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</a:rPr>
              <a:t>Военные дневники Немилостива </a:t>
            </a:r>
            <a:r>
              <a:rPr lang="ru-RU" sz="2000" dirty="0" smtClean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</a:rPr>
              <a:t>Венедикта Илларионовича</a:t>
            </a:r>
            <a:endParaRPr lang="ru-RU" sz="2000" dirty="0">
              <a:solidFill>
                <a:schemeClr val="dk1"/>
              </a:solidFill>
              <a:latin typeface="Noto Serif Ethiopic"/>
              <a:ea typeface="Noto Serif Ethiopic"/>
              <a:cs typeface="Noto Serif Ethiopic"/>
            </a:endParaRPr>
          </a:p>
        </p:txBody>
      </p:sp>
    </p:spTree>
    <p:extLst>
      <p:ext uri="{BB962C8B-B14F-4D97-AF65-F5344CB8AC3E}">
        <p14:creationId xmlns:p14="http://schemas.microsoft.com/office/powerpoint/2010/main" val="3432419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39317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</a:rPr>
              <a:t>Фотоальбомы военных лет</a:t>
            </a:r>
          </a:p>
        </p:txBody>
      </p:sp>
      <p:pic>
        <p:nvPicPr>
          <p:cNvPr id="3" name="Picture 2" descr="C:\Users\1\Pictures\ЭФП\Р_93\1\13\12_Р_93_1_13_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83427"/>
            <a:ext cx="4427662" cy="3560721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31750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1\Documents\Моя работа\Выставки, информации, лекции\ГУЛЯЕВСКИЕ ЧТЕНИЯ и другие конференции\12_Р_93_1_13_1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033529"/>
            <a:ext cx="4863608" cy="346051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920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1\Pictures\ЭФП\Р_93\1\13\12_Р_93_1_13_3_2_Фр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643" y="432226"/>
            <a:ext cx="3609632" cy="252905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1\Pictures\ЭФП\Р_93\1\13\12_Р_93_1_13_5_2_Фр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70043"/>
            <a:ext cx="3404398" cy="2353482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1\Pictures\ЭФП\Р_93\1\13\12_Р_93_1_13_7_1_Фр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3188"/>
            <a:ext cx="1800200" cy="235014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1\Pictures\ЭФП\Р_93\1\13\12_Р_93_1_13_4_2_Фр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28935"/>
            <a:ext cx="1559302" cy="221865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1\Pictures\ЭФП\Р_93\1\13\12_Р_93_1_13_3а_2_Фр_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75174"/>
            <a:ext cx="3024336" cy="2143221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136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1\Pictures\ЭФП\Р_93\1\13\12_Р_93_1_13_24_1_Фр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73740"/>
            <a:ext cx="3042969" cy="2220146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1\Pictures\ЭФП\Р_93\1\13\12_Р_93_1_13_24_2_Фр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447"/>
            <a:ext cx="2950067" cy="211340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\Pictures\ЭФП\Р_93\1\13\12_Р_93_1_13_20_2_Фр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78447"/>
            <a:ext cx="3705368" cy="229330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Pictures\ФОНД ПОЛЬЗОВАНИЯ\Ломакин А.И\Баево 1940 г.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628984"/>
            <a:ext cx="3234259" cy="230965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69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2"/>
          <p:cNvSpPr txBox="1">
            <a:spLocks noGrp="1"/>
          </p:cNvSpPr>
          <p:nvPr>
            <p:ph type="title"/>
          </p:nvPr>
        </p:nvSpPr>
        <p:spPr>
          <a:xfrm>
            <a:off x="2339752" y="2139702"/>
            <a:ext cx="3808788" cy="16438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ru-RU" sz="2800" dirty="0" smtClean="0"/>
              <a:t>Комплектование архивных коллекций по военной тематике</a:t>
            </a:r>
            <a:endParaRPr sz="2800" dirty="0"/>
          </a:p>
        </p:txBody>
      </p:sp>
      <p:sp>
        <p:nvSpPr>
          <p:cNvPr id="523" name="Google Shape;523;p52"/>
          <p:cNvSpPr txBox="1">
            <a:spLocks noGrp="1"/>
          </p:cNvSpPr>
          <p:nvPr>
            <p:ph type="title" idx="2"/>
          </p:nvPr>
        </p:nvSpPr>
        <p:spPr>
          <a:xfrm>
            <a:off x="2123728" y="1203598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</a:t>
            </a:r>
            <a:r>
              <a:rPr lang="ru-RU" dirty="0" smtClean="0"/>
              <a:t>3</a:t>
            </a:r>
            <a:endParaRPr dirty="0"/>
          </a:p>
        </p:txBody>
      </p:sp>
      <p:grpSp>
        <p:nvGrpSpPr>
          <p:cNvPr id="524" name="Google Shape;524;p52"/>
          <p:cNvGrpSpPr/>
          <p:nvPr/>
        </p:nvGrpSpPr>
        <p:grpSpPr>
          <a:xfrm>
            <a:off x="181160" y="508623"/>
            <a:ext cx="8385900" cy="90900"/>
            <a:chOff x="160950" y="480600"/>
            <a:chExt cx="8385900" cy="90900"/>
          </a:xfrm>
        </p:grpSpPr>
        <p:cxnSp>
          <p:nvCxnSpPr>
            <p:cNvPr id="525" name="Google Shape;525;p52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26" name="Google Shape;526;p52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7" name="Google Shape;527;p52"/>
          <p:cNvGrpSpPr/>
          <p:nvPr/>
        </p:nvGrpSpPr>
        <p:grpSpPr>
          <a:xfrm>
            <a:off x="1113520" y="156298"/>
            <a:ext cx="90900" cy="3697200"/>
            <a:chOff x="1113520" y="156298"/>
            <a:chExt cx="90900" cy="3697200"/>
          </a:xfrm>
        </p:grpSpPr>
        <p:sp>
          <p:nvSpPr>
            <p:cNvPr id="528" name="Google Shape;528;p52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29" name="Google Shape;529;p52"/>
            <p:cNvCxnSpPr/>
            <p:nvPr/>
          </p:nvCxnSpPr>
          <p:spPr>
            <a:xfrm rot="10800000">
              <a:off x="1121185" y="156298"/>
              <a:ext cx="0" cy="3434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831325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11560" y="1203598"/>
            <a:ext cx="3312368" cy="2232248"/>
          </a:xfrm>
        </p:spPr>
        <p:txBody>
          <a:bodyPr/>
          <a:lstStyle/>
          <a:p>
            <a:r>
              <a:rPr lang="ru-RU" sz="1800" dirty="0" smtClean="0">
                <a:ea typeface="Arial"/>
                <a:cs typeface="Arial"/>
                <a:sym typeface="Arial"/>
              </a:rPr>
              <a:t>акция «Народный архив»</a:t>
            </a:r>
            <a:endParaRPr lang="ru-RU" sz="1800" dirty="0">
              <a:ea typeface="Arial"/>
              <a:cs typeface="Arial"/>
              <a:sym typeface="Arial"/>
            </a:endParaRPr>
          </a:p>
          <a:p>
            <a:r>
              <a:rPr lang="ru-RU" sz="1800" dirty="0" smtClean="0">
                <a:ea typeface="Arial"/>
                <a:cs typeface="Arial"/>
                <a:sym typeface="Arial"/>
              </a:rPr>
              <a:t>информирование населения через сайт, районную газету, социальные сети</a:t>
            </a:r>
            <a:endParaRPr lang="ru-RU" sz="1800" dirty="0">
              <a:ea typeface="Arial"/>
              <a:cs typeface="Arial"/>
              <a:sym typeface="Arial"/>
            </a:endParaRPr>
          </a:p>
          <a:p>
            <a:r>
              <a:rPr lang="ru-RU" sz="1800" dirty="0" smtClean="0">
                <a:ea typeface="Arial"/>
                <a:cs typeface="Arial"/>
                <a:sym typeface="Arial"/>
              </a:rPr>
              <a:t>личные встречи, беседы</a:t>
            </a:r>
          </a:p>
          <a:p>
            <a:r>
              <a:rPr lang="ru-RU" sz="1800" dirty="0" smtClean="0">
                <a:ea typeface="Arial"/>
                <a:cs typeface="Arial"/>
                <a:sym typeface="Arial"/>
              </a:rPr>
              <a:t>экскурсии по архиву</a:t>
            </a:r>
          </a:p>
          <a:p>
            <a:r>
              <a:rPr lang="ru-RU" sz="1800" dirty="0" smtClean="0">
                <a:ea typeface="Arial"/>
                <a:cs typeface="Arial"/>
                <a:sym typeface="Arial"/>
              </a:rPr>
              <a:t>сотрудничество с органами власти и должностными лицами</a:t>
            </a:r>
          </a:p>
          <a:p>
            <a:pPr marL="15240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Комплектование коллекций</a:t>
            </a:r>
            <a:endParaRPr lang="ru-RU" sz="24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91762"/>
            <a:ext cx="4565973" cy="4068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294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Pictures\Это было недавно, это было давно\Лазарева С.И\Свириденко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31590"/>
            <a:ext cx="2454481" cy="334560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Pictures\Это было недавно, это было давно\Лазарева С.И\ГрудевФ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42213"/>
            <a:ext cx="2014494" cy="281357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03771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</a:rPr>
              <a:t>Участники Великой Отечественной войны Свириденко И.Ф. и Грудев Ф.В.</a:t>
            </a:r>
          </a:p>
        </p:txBody>
      </p:sp>
      <p:pic>
        <p:nvPicPr>
          <p:cNvPr id="1030" name="Picture 6" descr="C:\Users\1\Pictures\Это было недавно, это было давно\Лазарева С.И\Свириденко1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200" y="1445160"/>
            <a:ext cx="2894523" cy="203654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319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3771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</a:rPr>
              <a:t>Публикации на сайте и в районной газете «Голос хлебороба»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73103"/>
            <a:ext cx="4614863" cy="384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37430"/>
            <a:ext cx="2990726" cy="411150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605F5D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1\Documents\Моя работа\Выставки, информации, лекции\ГУЛЯЕВСКИЕ ЧТЕНИЯ и другие конференции\Корнее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696" y="1131590"/>
            <a:ext cx="2776598" cy="350584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921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\Documents\Моя работа\Выставки, информации, лекции\Статьи\Выступления на коллегии\для презентации\письма фронтовы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83119" y="714349"/>
            <a:ext cx="3005987" cy="4581153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6124" y="483518"/>
            <a:ext cx="4032448" cy="1080120"/>
          </a:xfrm>
        </p:spPr>
        <p:txBody>
          <a:bodyPr/>
          <a:lstStyle/>
          <a:p>
            <a:pPr marL="139700" indent="0" algn="ctr">
              <a:buNone/>
            </a:pPr>
            <a:r>
              <a:rPr lang="ru-RU" sz="1800" dirty="0"/>
              <a:t>Использование личных архивов граждан при подготовке выставок</a:t>
            </a:r>
          </a:p>
        </p:txBody>
      </p:sp>
      <p:pic>
        <p:nvPicPr>
          <p:cNvPr id="2050" name="Picture 2" descr="C:\Users\1\Documents\Моя работа\Выставки, информации, лекции\Статьи\Выступления на коллегии\для презентации\Чупин письм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83518"/>
            <a:ext cx="3231294" cy="419620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049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211710"/>
            <a:ext cx="6696744" cy="720080"/>
          </a:xfrm>
        </p:spPr>
        <p:txBody>
          <a:bodyPr/>
          <a:lstStyle/>
          <a:p>
            <a:pPr algn="ctr"/>
            <a:r>
              <a:rPr lang="ru-RU" sz="3200" dirty="0" smtClean="0"/>
              <a:t>Ленинград – Баево - Ленинград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idx="2"/>
          </p:nvPr>
        </p:nvSpPr>
        <p:spPr>
          <a:xfrm>
            <a:off x="1475656" y="1419622"/>
            <a:ext cx="1200000" cy="841800"/>
          </a:xfrm>
        </p:spPr>
        <p:txBody>
          <a:bodyPr/>
          <a:lstStyle/>
          <a:p>
            <a:r>
              <a:rPr lang="ru-RU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81641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7"/>
          <p:cNvSpPr txBox="1">
            <a:spLocks noGrp="1"/>
          </p:cNvSpPr>
          <p:nvPr>
            <p:ph type="title"/>
          </p:nvPr>
        </p:nvSpPr>
        <p:spPr>
          <a:xfrm>
            <a:off x="1691680" y="2499742"/>
            <a:ext cx="5184576" cy="13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/>
              <a:t>Использование </a:t>
            </a:r>
            <a:r>
              <a:rPr lang="ru-RU" sz="3200" dirty="0" smtClean="0"/>
              <a:t>документов личного происхождения</a:t>
            </a:r>
            <a:endParaRPr sz="3200" dirty="0"/>
          </a:p>
        </p:txBody>
      </p:sp>
      <p:sp>
        <p:nvSpPr>
          <p:cNvPr id="459" name="Google Shape;459;p47"/>
          <p:cNvSpPr txBox="1">
            <a:spLocks noGrp="1"/>
          </p:cNvSpPr>
          <p:nvPr>
            <p:ph type="title" idx="2"/>
          </p:nvPr>
        </p:nvSpPr>
        <p:spPr>
          <a:xfrm>
            <a:off x="1763688" y="1275606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</a:t>
            </a:r>
            <a:r>
              <a:rPr lang="ru-RU" dirty="0" smtClean="0"/>
              <a:t>4</a:t>
            </a:r>
            <a:endParaRPr dirty="0"/>
          </a:p>
        </p:txBody>
      </p:sp>
      <p:grpSp>
        <p:nvGrpSpPr>
          <p:cNvPr id="461" name="Google Shape;461;p47"/>
          <p:cNvGrpSpPr/>
          <p:nvPr/>
        </p:nvGrpSpPr>
        <p:grpSpPr>
          <a:xfrm flipH="1">
            <a:off x="577491" y="508623"/>
            <a:ext cx="8385900" cy="90900"/>
            <a:chOff x="160950" y="480600"/>
            <a:chExt cx="8385900" cy="90900"/>
          </a:xfrm>
        </p:grpSpPr>
        <p:cxnSp>
          <p:nvCxnSpPr>
            <p:cNvPr id="462" name="Google Shape;462;p47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63" name="Google Shape;463;p47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4" name="Google Shape;464;p47"/>
          <p:cNvGrpSpPr/>
          <p:nvPr/>
        </p:nvGrpSpPr>
        <p:grpSpPr>
          <a:xfrm flipH="1">
            <a:off x="7988270" y="150698"/>
            <a:ext cx="90900" cy="4415700"/>
            <a:chOff x="1113520" y="-562202"/>
            <a:chExt cx="90900" cy="4415700"/>
          </a:xfrm>
        </p:grpSpPr>
        <p:sp>
          <p:nvSpPr>
            <p:cNvPr id="465" name="Google Shape;465;p47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66" name="Google Shape;466;p47"/>
            <p:cNvCxnSpPr/>
            <p:nvPr/>
          </p:nvCxnSpPr>
          <p:spPr>
            <a:xfrm rot="10800000">
              <a:off x="1121185" y="-562202"/>
              <a:ext cx="0" cy="41532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\Documents\Моя работа\Выставки, информации, лекции\ГУЛЯЕВСКИЕ ЧТЕНИЯ и другие конференции\сай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564" y="915566"/>
            <a:ext cx="5090476" cy="36371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55526"/>
            <a:ext cx="3024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dk1"/>
                </a:solidFill>
                <a:latin typeface="Akatab"/>
                <a:ea typeface="Akatab"/>
                <a:cs typeface="Akatab"/>
                <a:sym typeface="Akatab"/>
              </a:rPr>
              <a:t>Виртуальные выставки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baevoarhiv.ru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6" name="Picture 4" descr="C:\Users\1\Documents\Моя работа\Выставки, информации, лекции\ГУЛЯЕВСКИЕ ЧТЕНИЯ и другие конференции\выставк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99603"/>
            <a:ext cx="3832918" cy="325306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136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F70E4D2B-0211-4348-BBA2-2EAADE99756A}"/>
              </a:ext>
            </a:extLst>
          </p:cNvPr>
          <p:cNvSpPr/>
          <p:nvPr/>
        </p:nvSpPr>
        <p:spPr>
          <a:xfrm>
            <a:off x="1763688" y="2759832"/>
            <a:ext cx="2520280" cy="1454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2D56A6E0-8596-46ED-8D40-5A2E604F8959}"/>
              </a:ext>
            </a:extLst>
          </p:cNvPr>
          <p:cNvSpPr/>
          <p:nvPr/>
        </p:nvSpPr>
        <p:spPr>
          <a:xfrm>
            <a:off x="3364460" y="1117444"/>
            <a:ext cx="2520280" cy="1454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2764D8D1-319B-45D7-9AAE-651630714B45}"/>
              </a:ext>
            </a:extLst>
          </p:cNvPr>
          <p:cNvSpPr/>
          <p:nvPr/>
        </p:nvSpPr>
        <p:spPr>
          <a:xfrm>
            <a:off x="4516638" y="2759832"/>
            <a:ext cx="2520280" cy="1454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101298A6-2F04-40DE-8114-5B849235FF4C}"/>
              </a:ext>
            </a:extLst>
          </p:cNvPr>
          <p:cNvSpPr/>
          <p:nvPr/>
        </p:nvSpPr>
        <p:spPr>
          <a:xfrm>
            <a:off x="6122289" y="1117444"/>
            <a:ext cx="2520280" cy="1454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876379C-49DF-4A5D-BC0B-D80D073058B1}"/>
              </a:ext>
            </a:extLst>
          </p:cNvPr>
          <p:cNvSpPr/>
          <p:nvPr/>
        </p:nvSpPr>
        <p:spPr>
          <a:xfrm>
            <a:off x="611560" y="1117444"/>
            <a:ext cx="2520280" cy="1454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" name="Google Shape;399;p42"/>
          <p:cNvSpPr txBox="1">
            <a:spLocks noGrp="1"/>
          </p:cNvSpPr>
          <p:nvPr>
            <p:ph type="subTitle" idx="14"/>
          </p:nvPr>
        </p:nvSpPr>
        <p:spPr>
          <a:xfrm>
            <a:off x="738143" y="1521852"/>
            <a:ext cx="2336400" cy="71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</a:rPr>
              <a:t>Орган ЗАГС в Баевском районе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10" name="Google Shape;410;p42"/>
          <p:cNvSpPr txBox="1">
            <a:spLocks noGrp="1"/>
          </p:cNvSpPr>
          <p:nvPr>
            <p:ph type="title" idx="13"/>
          </p:nvPr>
        </p:nvSpPr>
        <p:spPr>
          <a:xfrm>
            <a:off x="720000" y="36121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Проведение совместных мероприятий</a:t>
            </a:r>
            <a:endParaRPr sz="2400" dirty="0"/>
          </a:p>
        </p:txBody>
      </p:sp>
      <p:sp>
        <p:nvSpPr>
          <p:cNvPr id="411" name="Google Shape;411;p42"/>
          <p:cNvSpPr txBox="1">
            <a:spLocks noGrp="1"/>
          </p:cNvSpPr>
          <p:nvPr>
            <p:ph type="subTitle" idx="15"/>
          </p:nvPr>
        </p:nvSpPr>
        <p:spPr>
          <a:xfrm>
            <a:off x="3451642" y="1147021"/>
            <a:ext cx="2486573" cy="131520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bg1"/>
                </a:solidFill>
              </a:rPr>
              <a:t>Центр детского творчества и профессионального образования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412" name="Google Shape;412;p42"/>
          <p:cNvSpPr txBox="1">
            <a:spLocks noGrp="1"/>
          </p:cNvSpPr>
          <p:nvPr>
            <p:ph type="subTitle" idx="16"/>
          </p:nvPr>
        </p:nvSpPr>
        <p:spPr>
          <a:xfrm>
            <a:off x="6243891" y="1779662"/>
            <a:ext cx="2336400" cy="4554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</a:rPr>
              <a:t>Учреждения культуры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13" name="Google Shape;413;p42"/>
          <p:cNvSpPr txBox="1">
            <a:spLocks noGrp="1"/>
          </p:cNvSpPr>
          <p:nvPr>
            <p:ph type="subTitle" idx="17"/>
          </p:nvPr>
        </p:nvSpPr>
        <p:spPr>
          <a:xfrm>
            <a:off x="1851254" y="3128035"/>
            <a:ext cx="2336400" cy="71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</a:rPr>
              <a:t>Редакция районной газеты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14" name="Google Shape;414;p42"/>
          <p:cNvSpPr txBox="1">
            <a:spLocks noGrp="1"/>
          </p:cNvSpPr>
          <p:nvPr>
            <p:ph type="subTitle" idx="18"/>
          </p:nvPr>
        </p:nvSpPr>
        <p:spPr>
          <a:xfrm>
            <a:off x="4563663" y="3213185"/>
            <a:ext cx="2336400" cy="71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</a:rPr>
              <a:t>Школы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459;p47">
            <a:extLst>
              <a:ext uri="{FF2B5EF4-FFF2-40B4-BE49-F238E27FC236}">
                <a16:creationId xmlns:a16="http://schemas.microsoft.com/office/drawing/2014/main" xmlns="" id="{A4DB136D-E304-4491-8555-032E4F685821}"/>
              </a:ext>
            </a:extLst>
          </p:cNvPr>
          <p:cNvSpPr txBox="1">
            <a:spLocks/>
          </p:cNvSpPr>
          <p:nvPr/>
        </p:nvSpPr>
        <p:spPr>
          <a:xfrm>
            <a:off x="611510" y="1001229"/>
            <a:ext cx="820576" cy="587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erif Ethiopic"/>
              <a:buNone/>
              <a:defRPr sz="3000" b="0" i="0" u="none" strike="noStrike" cap="none">
                <a:solidFill>
                  <a:schemeClr val="accen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buClr>
                <a:schemeClr val="lt2"/>
              </a:buClr>
              <a:buSzPts val="6000"/>
            </a:pPr>
            <a:r>
              <a:rPr lang="ru-RU" sz="2400" dirty="0">
                <a:solidFill>
                  <a:schemeClr val="dk2"/>
                </a:solidFill>
              </a:rPr>
              <a:t>01</a:t>
            </a:r>
            <a:endParaRPr lang="en" sz="2400" dirty="0">
              <a:solidFill>
                <a:schemeClr val="dk2"/>
              </a:solidFill>
            </a:endParaRPr>
          </a:p>
        </p:txBody>
      </p:sp>
      <p:sp>
        <p:nvSpPr>
          <p:cNvPr id="13" name="Google Shape;459;p47">
            <a:extLst>
              <a:ext uri="{FF2B5EF4-FFF2-40B4-BE49-F238E27FC236}">
                <a16:creationId xmlns:a16="http://schemas.microsoft.com/office/drawing/2014/main" xmlns="" id="{22099FD0-CDB8-427E-9352-8413E2D005FB}"/>
              </a:ext>
            </a:extLst>
          </p:cNvPr>
          <p:cNvSpPr txBox="1">
            <a:spLocks/>
          </p:cNvSpPr>
          <p:nvPr/>
        </p:nvSpPr>
        <p:spPr>
          <a:xfrm>
            <a:off x="3353223" y="936184"/>
            <a:ext cx="1002177" cy="717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erif Ethiopic"/>
              <a:buNone/>
              <a:defRPr sz="3000" b="0" i="0" u="none" strike="noStrike" cap="none">
                <a:solidFill>
                  <a:schemeClr val="accen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buClr>
                <a:schemeClr val="lt2"/>
              </a:buClr>
              <a:buSzPts val="6000"/>
            </a:pPr>
            <a:r>
              <a:rPr lang="ru-RU" sz="2400" dirty="0">
                <a:solidFill>
                  <a:schemeClr val="dk2"/>
                </a:solidFill>
              </a:rPr>
              <a:t>02</a:t>
            </a:r>
            <a:endParaRPr lang="en" sz="2400" dirty="0">
              <a:solidFill>
                <a:schemeClr val="dk2"/>
              </a:solidFill>
            </a:endParaRPr>
          </a:p>
        </p:txBody>
      </p:sp>
      <p:sp>
        <p:nvSpPr>
          <p:cNvPr id="14" name="Google Shape;459;p47">
            <a:extLst>
              <a:ext uri="{FF2B5EF4-FFF2-40B4-BE49-F238E27FC236}">
                <a16:creationId xmlns:a16="http://schemas.microsoft.com/office/drawing/2014/main" xmlns="" id="{31850777-7430-4D54-AF7A-C76E0E0171E9}"/>
              </a:ext>
            </a:extLst>
          </p:cNvPr>
          <p:cNvSpPr txBox="1">
            <a:spLocks/>
          </p:cNvSpPr>
          <p:nvPr/>
        </p:nvSpPr>
        <p:spPr>
          <a:xfrm>
            <a:off x="6084168" y="933918"/>
            <a:ext cx="1002177" cy="717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erif Ethiopic"/>
              <a:buNone/>
              <a:defRPr sz="3000" b="0" i="0" u="none" strike="noStrike" cap="none">
                <a:solidFill>
                  <a:schemeClr val="accen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buClr>
                <a:schemeClr val="lt2"/>
              </a:buClr>
              <a:buSzPts val="6000"/>
            </a:pPr>
            <a:r>
              <a:rPr lang="ru-RU" sz="2400" dirty="0">
                <a:solidFill>
                  <a:schemeClr val="dk2"/>
                </a:solidFill>
              </a:rPr>
              <a:t>03</a:t>
            </a:r>
            <a:endParaRPr lang="en" sz="2400" dirty="0">
              <a:solidFill>
                <a:schemeClr val="dk2"/>
              </a:solidFill>
            </a:endParaRPr>
          </a:p>
        </p:txBody>
      </p:sp>
      <p:sp>
        <p:nvSpPr>
          <p:cNvPr id="15" name="Google Shape;459;p47">
            <a:extLst>
              <a:ext uri="{FF2B5EF4-FFF2-40B4-BE49-F238E27FC236}">
                <a16:creationId xmlns:a16="http://schemas.microsoft.com/office/drawing/2014/main" xmlns="" id="{4D455C29-A05B-4400-89AF-8D69493E9298}"/>
              </a:ext>
            </a:extLst>
          </p:cNvPr>
          <p:cNvSpPr txBox="1">
            <a:spLocks/>
          </p:cNvSpPr>
          <p:nvPr/>
        </p:nvSpPr>
        <p:spPr>
          <a:xfrm>
            <a:off x="1762002" y="2599644"/>
            <a:ext cx="963870" cy="717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erif Ethiopic"/>
              <a:buNone/>
              <a:defRPr sz="3000" b="0" i="0" u="none" strike="noStrike" cap="none">
                <a:solidFill>
                  <a:schemeClr val="accen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buClr>
                <a:schemeClr val="lt2"/>
              </a:buClr>
              <a:buSzPts val="6000"/>
            </a:pPr>
            <a:r>
              <a:rPr lang="ru-RU" sz="2400" dirty="0">
                <a:solidFill>
                  <a:schemeClr val="dk2"/>
                </a:solidFill>
              </a:rPr>
              <a:t>04</a:t>
            </a:r>
            <a:endParaRPr lang="en" sz="2400" dirty="0">
              <a:solidFill>
                <a:schemeClr val="dk2"/>
              </a:solidFill>
            </a:endParaRPr>
          </a:p>
        </p:txBody>
      </p:sp>
      <p:sp>
        <p:nvSpPr>
          <p:cNvPr id="16" name="Google Shape;459;p47">
            <a:extLst>
              <a:ext uri="{FF2B5EF4-FFF2-40B4-BE49-F238E27FC236}">
                <a16:creationId xmlns:a16="http://schemas.microsoft.com/office/drawing/2014/main" xmlns="" id="{F08F9F06-4FD3-4772-AD87-7115E85943F2}"/>
              </a:ext>
            </a:extLst>
          </p:cNvPr>
          <p:cNvSpPr txBox="1">
            <a:spLocks/>
          </p:cNvSpPr>
          <p:nvPr/>
        </p:nvSpPr>
        <p:spPr>
          <a:xfrm>
            <a:off x="4523046" y="2599644"/>
            <a:ext cx="1002177" cy="717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erif Ethiopic"/>
              <a:buNone/>
              <a:defRPr sz="3000" b="0" i="0" u="none" strike="noStrike" cap="none">
                <a:solidFill>
                  <a:schemeClr val="accen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buClr>
                <a:schemeClr val="lt2"/>
              </a:buClr>
              <a:buSzPts val="6000"/>
            </a:pPr>
            <a:r>
              <a:rPr lang="ru-RU" sz="2400" dirty="0">
                <a:solidFill>
                  <a:schemeClr val="dk2"/>
                </a:solidFill>
              </a:rPr>
              <a:t>05</a:t>
            </a:r>
            <a:endParaRPr lang="en" sz="2400" dirty="0">
              <a:solidFill>
                <a:schemeClr val="dk2"/>
              </a:solidFill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CE3B1A9A-F60B-4862-B291-4C6D3BFB6F89}"/>
              </a:ext>
            </a:extLst>
          </p:cNvPr>
          <p:cNvCxnSpPr>
            <a:cxnSpLocks/>
          </p:cNvCxnSpPr>
          <p:nvPr/>
        </p:nvCxnSpPr>
        <p:spPr>
          <a:xfrm>
            <a:off x="755576" y="1491630"/>
            <a:ext cx="216024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7E434D25-A7C5-4968-B433-EB653161C9CC}"/>
              </a:ext>
            </a:extLst>
          </p:cNvPr>
          <p:cNvCxnSpPr>
            <a:cxnSpLocks/>
          </p:cNvCxnSpPr>
          <p:nvPr/>
        </p:nvCxnSpPr>
        <p:spPr>
          <a:xfrm>
            <a:off x="4391980" y="1842166"/>
            <a:ext cx="36004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089D89A0-4DF0-4A5D-B422-8934E4822432}"/>
              </a:ext>
            </a:extLst>
          </p:cNvPr>
          <p:cNvCxnSpPr>
            <a:cxnSpLocks/>
          </p:cNvCxnSpPr>
          <p:nvPr/>
        </p:nvCxnSpPr>
        <p:spPr>
          <a:xfrm>
            <a:off x="6212299" y="1491630"/>
            <a:ext cx="231909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1E4FEF9B-A31B-4396-BD1D-1DA542C159C6}"/>
              </a:ext>
            </a:extLst>
          </p:cNvPr>
          <p:cNvCxnSpPr>
            <a:cxnSpLocks/>
          </p:cNvCxnSpPr>
          <p:nvPr/>
        </p:nvCxnSpPr>
        <p:spPr>
          <a:xfrm>
            <a:off x="1872178" y="3128035"/>
            <a:ext cx="2516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8CFB9B2D-8C3A-4D7A-BFFF-8677186798C0}"/>
              </a:ext>
            </a:extLst>
          </p:cNvPr>
          <p:cNvCxnSpPr>
            <a:cxnSpLocks/>
          </p:cNvCxnSpPr>
          <p:nvPr/>
        </p:nvCxnSpPr>
        <p:spPr>
          <a:xfrm>
            <a:off x="4638064" y="3128035"/>
            <a:ext cx="222018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1211EB2F-5310-43FD-B708-7000A7A00C4F}"/>
              </a:ext>
            </a:extLst>
          </p:cNvPr>
          <p:cNvCxnSpPr>
            <a:cxnSpLocks/>
          </p:cNvCxnSpPr>
          <p:nvPr/>
        </p:nvCxnSpPr>
        <p:spPr>
          <a:xfrm>
            <a:off x="3497397" y="1491630"/>
            <a:ext cx="210507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13191"/>
            <a:ext cx="2736304" cy="572700"/>
          </a:xfrm>
        </p:spPr>
        <p:txBody>
          <a:bodyPr/>
          <a:lstStyle/>
          <a:p>
            <a:r>
              <a:rPr lang="ru-RU" sz="1800" dirty="0"/>
              <a:t>Всероссийская акция «Библионочь»</a:t>
            </a:r>
          </a:p>
        </p:txBody>
      </p:sp>
      <p:pic>
        <p:nvPicPr>
          <p:cNvPr id="6" name="Picture 8" descr="C:\Users\1\Pictures\АРХИВ\БИБЛИОНОЧЬ 2025\Библионочь 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46720"/>
            <a:ext cx="2952328" cy="342861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778" y="2777740"/>
            <a:ext cx="29083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4" y="2427734"/>
            <a:ext cx="2592288" cy="2332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898" y="442389"/>
            <a:ext cx="2974180" cy="2110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32288" y="1171900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Выставки и экскурсии </a:t>
            </a:r>
            <a:r>
              <a:rPr lang="ru-RU" sz="1800" dirty="0" smtClean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для жителей района </a:t>
            </a:r>
            <a:endParaRPr lang="ru-RU" sz="1800" dirty="0">
              <a:solidFill>
                <a:schemeClr val="dk1"/>
              </a:solidFill>
              <a:latin typeface="Noto Serif Ethiopic"/>
              <a:ea typeface="Noto Serif Ethiopic"/>
              <a:cs typeface="Noto Serif Ethiopic"/>
              <a:sym typeface="Noto Serif Ethiopic"/>
            </a:endParaRPr>
          </a:p>
        </p:txBody>
      </p:sp>
    </p:spTree>
    <p:extLst>
      <p:ext uri="{BB962C8B-B14F-4D97-AF65-F5344CB8AC3E}">
        <p14:creationId xmlns:p14="http://schemas.microsoft.com/office/powerpoint/2010/main" val="2595546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ocuments\Моя работа\Выставки, информации, лекции\Статьи\Выступления на коллегии\для презентации\дети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1074236"/>
            <a:ext cx="4108919" cy="308168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772" y="339502"/>
            <a:ext cx="7956456" cy="572700"/>
          </a:xfrm>
        </p:spPr>
        <p:txBody>
          <a:bodyPr/>
          <a:lstStyle/>
          <a:p>
            <a:r>
              <a:rPr lang="ru-RU" sz="2000" dirty="0" smtClean="0"/>
              <a:t>Выставки и экскурсии для школьников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4" y="1062807"/>
            <a:ext cx="2457450" cy="3151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59782"/>
            <a:ext cx="2401887" cy="18351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4283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3605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Подготовка статей, лекций, докладов </a:t>
            </a:r>
          </a:p>
        </p:txBody>
      </p:sp>
      <p:pic>
        <p:nvPicPr>
          <p:cNvPr id="2050" name="Picture 2" descr="C:\Users\1\Documents\Моя работа\Выставки, информации, лекции\ГУЛЯЕВСКИЕ ЧТЕНИЯ и другие конференции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19089"/>
            <a:ext cx="5081914" cy="359335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317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074" name="Picture 2" descr="C:\Users\1\Pictures\АРХИВ\Гуляевские чтения 28.10.2022\IMG_6871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97713"/>
            <a:ext cx="2376264" cy="356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ocuments\Моя работа\Выставки, информации, лекции\ГУЛЯЕВСКИЕ ЧТЕНИЯ и другие конференции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83718"/>
            <a:ext cx="3496686" cy="247383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531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>
            <a:spLocks noGrp="1"/>
          </p:cNvSpPr>
          <p:nvPr>
            <p:ph type="title"/>
          </p:nvPr>
        </p:nvSpPr>
        <p:spPr>
          <a:xfrm>
            <a:off x="3338426" y="1103847"/>
            <a:ext cx="4360200" cy="5903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err="1"/>
              <a:t>Горбоносова</a:t>
            </a:r>
            <a:r>
              <a:rPr lang="ru-RU" sz="3200" dirty="0"/>
              <a:t> О.Н.</a:t>
            </a:r>
            <a:endParaRPr sz="3200" dirty="0"/>
          </a:p>
        </p:txBody>
      </p:sp>
      <p:grpSp>
        <p:nvGrpSpPr>
          <p:cNvPr id="434" name="Google Shape;434;p44"/>
          <p:cNvGrpSpPr/>
          <p:nvPr/>
        </p:nvGrpSpPr>
        <p:grpSpPr>
          <a:xfrm flipH="1">
            <a:off x="576156" y="508623"/>
            <a:ext cx="8385900" cy="90900"/>
            <a:chOff x="160950" y="480600"/>
            <a:chExt cx="8385900" cy="90900"/>
          </a:xfrm>
        </p:grpSpPr>
        <p:cxnSp>
          <p:nvCxnSpPr>
            <p:cNvPr id="435" name="Google Shape;435;p44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36" name="Google Shape;436;p44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7" name="Google Shape;437;p44"/>
          <p:cNvGrpSpPr/>
          <p:nvPr/>
        </p:nvGrpSpPr>
        <p:grpSpPr>
          <a:xfrm rot="10800000">
            <a:off x="7961770" y="1295598"/>
            <a:ext cx="90900" cy="3697200"/>
            <a:chOff x="1113520" y="156298"/>
            <a:chExt cx="90900" cy="3697200"/>
          </a:xfrm>
        </p:grpSpPr>
        <p:sp>
          <p:nvSpPr>
            <p:cNvPr id="438" name="Google Shape;438;p44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39" name="Google Shape;439;p44"/>
            <p:cNvCxnSpPr/>
            <p:nvPr/>
          </p:nvCxnSpPr>
          <p:spPr>
            <a:xfrm rot="10800000">
              <a:off x="1121185" y="156298"/>
              <a:ext cx="0" cy="3434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Google Shape;431;p44">
            <a:extLst>
              <a:ext uri="{FF2B5EF4-FFF2-40B4-BE49-F238E27FC236}">
                <a16:creationId xmlns:a16="http://schemas.microsoft.com/office/drawing/2014/main" xmlns="" id="{9488303A-9C7C-4557-B061-7416898A1F1F}"/>
              </a:ext>
            </a:extLst>
          </p:cNvPr>
          <p:cNvSpPr txBox="1">
            <a:spLocks/>
          </p:cNvSpPr>
          <p:nvPr/>
        </p:nvSpPr>
        <p:spPr>
          <a:xfrm>
            <a:off x="1639940" y="2783695"/>
            <a:ext cx="4360200" cy="590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erif Ethiopic"/>
              <a:buNone/>
              <a:defRPr sz="3800" b="0" i="0" u="none" strike="noStrike" cap="none">
                <a:solidFill>
                  <a:schemeClr val="l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/>
              <a:t>http://baevoarhiv.ru/</a:t>
            </a:r>
            <a:endParaRPr lang="ru-RU" sz="2800" dirty="0"/>
          </a:p>
        </p:txBody>
      </p:sp>
      <p:sp>
        <p:nvSpPr>
          <p:cNvPr id="11" name="Google Shape;431;p44">
            <a:extLst>
              <a:ext uri="{FF2B5EF4-FFF2-40B4-BE49-F238E27FC236}">
                <a16:creationId xmlns:a16="http://schemas.microsoft.com/office/drawing/2014/main" xmlns="" id="{5F22AA34-5A41-4608-92DD-1853C74F9BCD}"/>
              </a:ext>
            </a:extLst>
          </p:cNvPr>
          <p:cNvSpPr txBox="1">
            <a:spLocks/>
          </p:cNvSpPr>
          <p:nvPr/>
        </p:nvSpPr>
        <p:spPr>
          <a:xfrm>
            <a:off x="1639940" y="3353825"/>
            <a:ext cx="4360200" cy="590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erif Ethiopic"/>
              <a:buNone/>
              <a:defRPr sz="3800" b="0" i="0" u="none" strike="noStrike" cap="none">
                <a:solidFill>
                  <a:schemeClr val="l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/>
              <a:t>baevoarhiv@yandex.ru</a:t>
            </a:r>
            <a:endParaRPr lang="ru-RU" sz="2800" dirty="0"/>
          </a:p>
        </p:txBody>
      </p:sp>
      <p:sp>
        <p:nvSpPr>
          <p:cNvPr id="12" name="Google Shape;431;p44">
            <a:extLst>
              <a:ext uri="{FF2B5EF4-FFF2-40B4-BE49-F238E27FC236}">
                <a16:creationId xmlns:a16="http://schemas.microsoft.com/office/drawing/2014/main" xmlns="" id="{6492AF55-797C-40EC-BAF2-C415D11762EB}"/>
              </a:ext>
            </a:extLst>
          </p:cNvPr>
          <p:cNvSpPr txBox="1">
            <a:spLocks/>
          </p:cNvSpPr>
          <p:nvPr/>
        </p:nvSpPr>
        <p:spPr>
          <a:xfrm>
            <a:off x="1639940" y="3923955"/>
            <a:ext cx="4360200" cy="590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erif Ethiopic"/>
              <a:buNone/>
              <a:defRPr sz="3800" b="0" i="0" u="none" strike="noStrike" cap="none">
                <a:solidFill>
                  <a:schemeClr val="lt1"/>
                </a:solidFill>
                <a:latin typeface="Noto Serif Ethiopic"/>
                <a:ea typeface="Noto Serif Ethiopic"/>
                <a:cs typeface="Noto Serif Ethiopic"/>
                <a:sym typeface="Noto Serif Ethiop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ru-RU" sz="2800" dirty="0"/>
              <a:t>8</a:t>
            </a:r>
            <a:r>
              <a:rPr lang="en-US" sz="2800" dirty="0"/>
              <a:t> </a:t>
            </a:r>
            <a:r>
              <a:rPr lang="ru-RU" sz="2800" dirty="0"/>
              <a:t>(38585)</a:t>
            </a:r>
            <a:r>
              <a:rPr lang="en-US" sz="2800" dirty="0"/>
              <a:t> </a:t>
            </a:r>
            <a:r>
              <a:rPr lang="ru-RU" sz="2800" dirty="0"/>
              <a:t>22</a:t>
            </a:r>
            <a:r>
              <a:rPr lang="en-US" sz="2800" dirty="0"/>
              <a:t>-</a:t>
            </a:r>
            <a:r>
              <a:rPr lang="ru-RU" sz="2800" dirty="0"/>
              <a:t>4</a:t>
            </a:r>
            <a:r>
              <a:rPr lang="en-US" sz="2800" dirty="0"/>
              <a:t>-</a:t>
            </a:r>
            <a:r>
              <a:rPr lang="ru-RU" sz="2800" dirty="0"/>
              <a:t>63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276BCE9-0A1F-4B62-99DA-15301FE4F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042" y="2873074"/>
            <a:ext cx="1497564" cy="14975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FCE829-FE24-4C28-AE73-06BA7996FB10}"/>
              </a:ext>
            </a:extLst>
          </p:cNvPr>
          <p:cNvSpPr txBox="1"/>
          <p:nvPr/>
        </p:nvSpPr>
        <p:spPr>
          <a:xfrm>
            <a:off x="3338426" y="1586296"/>
            <a:ext cx="4288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Noto Serif Ethiopic"/>
              </a:rPr>
              <a:t>начальник архивного отдела Администрации Баевского района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51F3FEF-0E8B-4336-94F6-0FB60507C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7164" y="923985"/>
            <a:ext cx="1668352" cy="166835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F65E405-858D-42CC-8AD6-9519BAFB6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561" y="2926502"/>
            <a:ext cx="304762" cy="30476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A42B81E-D5DA-4786-A4FB-D0EBF66D84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561" y="3496632"/>
            <a:ext cx="304762" cy="3047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CB48E15-833A-419B-997A-ABDE2A778B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561" y="4066762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1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dirty="0"/>
              <a:t>В </a:t>
            </a:r>
            <a:r>
              <a:rPr lang="ru-RU" sz="2400" dirty="0" smtClean="0"/>
              <a:t>1942 году из Ленинграда в Баево эвакуировали </a:t>
            </a:r>
            <a:r>
              <a:rPr lang="ru-RU" sz="2400" dirty="0"/>
              <a:t>два </a:t>
            </a:r>
            <a:r>
              <a:rPr lang="ru-RU" sz="2400" dirty="0" smtClean="0"/>
              <a:t>детских </a:t>
            </a:r>
            <a:r>
              <a:rPr lang="ru-RU" sz="2400" dirty="0"/>
              <a:t>дома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00192" y="3079027"/>
            <a:ext cx="2730262" cy="738664"/>
          </a:xfrm>
          <a:prstGeom prst="rect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Гребенщикова А.П., </a:t>
            </a:r>
            <a:endParaRPr lang="ru-RU" dirty="0" smtClean="0">
              <a:solidFill>
                <a:schemeClr val="dk1"/>
              </a:solidFill>
              <a:latin typeface="Noto Serif Ethiopic"/>
              <a:ea typeface="Noto Serif Ethiopic"/>
              <a:cs typeface="Noto Serif Ethiopic"/>
              <a:sym typeface="Noto Serif Ethiopic"/>
            </a:endParaRPr>
          </a:p>
          <a:p>
            <a:pPr algn="ctr"/>
            <a:r>
              <a:rPr lang="ru-RU" dirty="0" smtClean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почетный </a:t>
            </a:r>
            <a:r>
              <a:rPr lang="ru-RU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житель с. Баево, ветеран труда</a:t>
            </a:r>
          </a:p>
        </p:txBody>
      </p:sp>
      <p:pic>
        <p:nvPicPr>
          <p:cNvPr id="1027" name="Picture 3" descr="C:\Users\1\Documents\Моя работа\Выставки, информации, лекции\ГУЛЯЕВСКИЕ ЧТЕНИЯ и другие конференции\эвак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2960587" cy="363400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ocuments\Моя работа\Выставки, информации, лекции\ГУЛЯЕВСКИЕ ЧТЕНИЯ и другие конференции\списки 2 эвак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09908"/>
            <a:ext cx="2796716" cy="321448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ocuments\Моя работа\Выставки, информации, лекции\выставки к 70-ти и 75-летию Победы\80 лет\Они приближали победу в тылу\2 раздел\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264" y="1227449"/>
            <a:ext cx="2736882" cy="175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1\Documents\Моя работа\Выставки, информации, лекции\ГУЛЯЕВСКИЕ ЧТЕНИЯ и другие конференции\список детей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20516"/>
            <a:ext cx="2977181" cy="188076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95645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200" dirty="0"/>
              <a:t>Сотни ленинградцев были эвакуированы в Баевский район</a:t>
            </a:r>
            <a:r>
              <a:rPr lang="ru-RU" sz="2400" dirty="0"/>
              <a:t/>
            </a:r>
            <a:br>
              <a:rPr lang="ru-RU" sz="2400" dirty="0"/>
            </a:br>
            <a:endParaRPr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58620"/>
            <a:ext cx="2758678" cy="362689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1\Documents\Моя работа\Выставки, информации, лекции\ГУЛЯЕВСКИЕ ЧТЕНИЯ и другие конференции\списки 1 эвак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58620"/>
            <a:ext cx="5203256" cy="376963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217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dirty="0"/>
              <a:t>6 тыс. баевцев </a:t>
            </a:r>
            <a:r>
              <a:rPr lang="ru-RU" sz="2400" dirty="0" smtClean="0"/>
              <a:t>сражались на фронтах, в том числе на Ленинградском</a:t>
            </a:r>
            <a:endParaRPr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85644"/>
            <a:ext cx="2290322" cy="295607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352556"/>
            <a:ext cx="1924534" cy="281039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57330"/>
            <a:ext cx="2423948" cy="307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9" y="4302020"/>
            <a:ext cx="7903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Нестеренко М.Л. награжден орденом </a:t>
            </a:r>
            <a:r>
              <a:rPr lang="ru-RU" dirty="0"/>
              <a:t>Красной </a:t>
            </a:r>
            <a:r>
              <a:rPr lang="ru-RU" dirty="0" smtClean="0"/>
              <a:t>Звезды, медалями «За </a:t>
            </a:r>
            <a:r>
              <a:rPr lang="ru-RU" dirty="0"/>
              <a:t>боевые заслуги»  «</a:t>
            </a:r>
            <a:r>
              <a:rPr lang="ru-RU" dirty="0" smtClean="0"/>
              <a:t>За оборону </a:t>
            </a:r>
            <a:r>
              <a:rPr lang="ru-RU" dirty="0"/>
              <a:t>Ленинграда» «За взятие Кенигсберга</a:t>
            </a:r>
            <a:r>
              <a:rPr lang="ru-RU" dirty="0" smtClean="0"/>
              <a:t>», </a:t>
            </a:r>
            <a:r>
              <a:rPr lang="ru-RU" dirty="0"/>
              <a:t>орденом Отечественной войны II степени</a:t>
            </a:r>
          </a:p>
        </p:txBody>
      </p:sp>
    </p:spTree>
    <p:extLst>
      <p:ext uri="{BB962C8B-B14F-4D97-AF65-F5344CB8AC3E}">
        <p14:creationId xmlns:p14="http://schemas.microsoft.com/office/powerpoint/2010/main" val="3601562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4"/>
          <p:cNvSpPr txBox="1">
            <a:spLocks noGrp="1"/>
          </p:cNvSpPr>
          <p:nvPr>
            <p:ph type="title"/>
          </p:nvPr>
        </p:nvSpPr>
        <p:spPr>
          <a:xfrm>
            <a:off x="1073772" y="2355726"/>
            <a:ext cx="4320480" cy="128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Муниципальный архив Баевского района </a:t>
            </a:r>
            <a:endParaRPr sz="2800" dirty="0"/>
          </a:p>
        </p:txBody>
      </p:sp>
      <p:sp>
        <p:nvSpPr>
          <p:cNvPr id="433" name="Google Shape;433;p44"/>
          <p:cNvSpPr txBox="1">
            <a:spLocks noGrp="1"/>
          </p:cNvSpPr>
          <p:nvPr>
            <p:ph type="title" idx="2"/>
          </p:nvPr>
        </p:nvSpPr>
        <p:spPr>
          <a:xfrm>
            <a:off x="1115616" y="1558098"/>
            <a:ext cx="1200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ru-RU" dirty="0"/>
              <a:t>2</a:t>
            </a:r>
            <a:endParaRPr dirty="0"/>
          </a:p>
        </p:txBody>
      </p:sp>
      <p:grpSp>
        <p:nvGrpSpPr>
          <p:cNvPr id="434" name="Google Shape;434;p44"/>
          <p:cNvGrpSpPr/>
          <p:nvPr/>
        </p:nvGrpSpPr>
        <p:grpSpPr>
          <a:xfrm flipH="1">
            <a:off x="576156" y="508623"/>
            <a:ext cx="8385900" cy="90900"/>
            <a:chOff x="160950" y="480600"/>
            <a:chExt cx="8385900" cy="90900"/>
          </a:xfrm>
        </p:grpSpPr>
        <p:cxnSp>
          <p:nvCxnSpPr>
            <p:cNvPr id="435" name="Google Shape;435;p44"/>
            <p:cNvCxnSpPr/>
            <p:nvPr/>
          </p:nvCxnSpPr>
          <p:spPr>
            <a:xfrm>
              <a:off x="160950" y="571500"/>
              <a:ext cx="8385900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36" name="Google Shape;436;p44"/>
            <p:cNvSpPr/>
            <p:nvPr/>
          </p:nvSpPr>
          <p:spPr>
            <a:xfrm>
              <a:off x="8041650" y="480600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7" name="Google Shape;437;p44"/>
          <p:cNvGrpSpPr/>
          <p:nvPr/>
        </p:nvGrpSpPr>
        <p:grpSpPr>
          <a:xfrm rot="10800000">
            <a:off x="7961770" y="1295598"/>
            <a:ext cx="90900" cy="3697200"/>
            <a:chOff x="1113520" y="156298"/>
            <a:chExt cx="90900" cy="3697200"/>
          </a:xfrm>
        </p:grpSpPr>
        <p:sp>
          <p:nvSpPr>
            <p:cNvPr id="438" name="Google Shape;438;p44"/>
            <p:cNvSpPr/>
            <p:nvPr/>
          </p:nvSpPr>
          <p:spPr>
            <a:xfrm rot="-5400000">
              <a:off x="906370" y="3555448"/>
              <a:ext cx="505200" cy="90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39" name="Google Shape;439;p44"/>
            <p:cNvCxnSpPr/>
            <p:nvPr/>
          </p:nvCxnSpPr>
          <p:spPr>
            <a:xfrm rot="10800000">
              <a:off x="1121185" y="156298"/>
              <a:ext cx="0" cy="3434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106" y="559015"/>
            <a:ext cx="3267075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6"/>
          <p:cNvSpPr txBox="1">
            <a:spLocks noGrp="1"/>
          </p:cNvSpPr>
          <p:nvPr>
            <p:ph type="subTitle" idx="1"/>
          </p:nvPr>
        </p:nvSpPr>
        <p:spPr>
          <a:xfrm>
            <a:off x="467544" y="1563638"/>
            <a:ext cx="4032448" cy="2592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000" dirty="0" smtClean="0"/>
              <a:t>134 фонда</a:t>
            </a:r>
            <a:endParaRPr lang="ru-RU" sz="2000" dirty="0"/>
          </a:p>
          <a:p>
            <a:pPr lvl="0"/>
            <a:r>
              <a:rPr lang="ru-RU" sz="2000" dirty="0" smtClean="0"/>
              <a:t>24 864 дела (на 01.01.2025)</a:t>
            </a:r>
            <a:endParaRPr lang="ru-RU" sz="2000" dirty="0"/>
          </a:p>
          <a:p>
            <a:pPr lvl="0"/>
            <a:r>
              <a:rPr lang="ru-RU" sz="2000" dirty="0" smtClean="0"/>
              <a:t>7 коллекций с документами личного происхождения</a:t>
            </a:r>
            <a:r>
              <a:rPr lang="ru-RU" sz="2000" dirty="0"/>
              <a:t> </a:t>
            </a:r>
            <a:r>
              <a:rPr lang="ru-RU" sz="2000" dirty="0" smtClean="0"/>
              <a:t>за 1909-2025 годы</a:t>
            </a:r>
          </a:p>
          <a:p>
            <a:pPr lvl="0"/>
            <a:r>
              <a:rPr lang="ru-RU" sz="2000" dirty="0" smtClean="0"/>
              <a:t>два сотрудника</a:t>
            </a:r>
            <a:endParaRPr lang="ru-RU" sz="2000" dirty="0"/>
          </a:p>
          <a:p>
            <a:pPr marL="152400" lvl="0" indent="0">
              <a:buNone/>
            </a:pPr>
            <a:endParaRPr dirty="0"/>
          </a:p>
        </p:txBody>
      </p:sp>
      <p:sp>
        <p:nvSpPr>
          <p:cNvPr id="452" name="Google Shape;452;p4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dirty="0" smtClean="0"/>
              <a:t>Архивный отдел Администрации Баевского района</a:t>
            </a:r>
            <a:endParaRPr sz="2400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2" b="10552"/>
          <a:stretch>
            <a:fillRect/>
          </a:stretch>
        </p:blipFill>
        <p:spPr>
          <a:xfrm>
            <a:off x="4572001" y="1413220"/>
            <a:ext cx="3888432" cy="2930881"/>
          </a:xfrm>
          <a:prstGeom prst="rect">
            <a:avLst/>
          </a:prstGeom>
          <a:effectLst>
            <a:outerShdw blurRad="127000" sx="101000" sy="101000" algn="ctr" rotWithShape="0">
              <a:prstClr val="black">
                <a:alpha val="1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0346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03598"/>
            <a:ext cx="2877337" cy="364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0000" y="445025"/>
            <a:ext cx="7812440" cy="470541"/>
          </a:xfrm>
        </p:spPr>
        <p:txBody>
          <a:bodyPr/>
          <a:lstStyle/>
          <a:p>
            <a:r>
              <a:rPr lang="ru-RU" sz="2000" dirty="0"/>
              <a:t>Коллекция документов участников Великой Отечественной войны и воинов-интернационалистов Баевского района Алтайского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1655852"/>
            <a:ext cx="381642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304800">
              <a:buClr>
                <a:srgbClr val="962E44"/>
              </a:buClr>
              <a:buSzPts val="1200"/>
              <a:buFont typeface="Akatab"/>
              <a:buChar char="●"/>
            </a:pPr>
            <a:r>
              <a:rPr lang="ru-RU" sz="1800" dirty="0">
                <a:solidFill>
                  <a:srgbClr val="962E44"/>
                </a:solidFill>
                <a:latin typeface="Akatab"/>
                <a:sym typeface="Akatab"/>
              </a:rPr>
              <a:t>анкеты участников войны</a:t>
            </a:r>
          </a:p>
          <a:p>
            <a:pPr marL="152400" lvl="0">
              <a:buClr>
                <a:srgbClr val="962E44"/>
              </a:buClr>
              <a:buSzPts val="1200"/>
            </a:pPr>
            <a:r>
              <a:rPr lang="ru-RU" sz="1800" dirty="0">
                <a:solidFill>
                  <a:srgbClr val="962E44"/>
                </a:solidFill>
                <a:latin typeface="Akatab"/>
                <a:sym typeface="Akatab"/>
              </a:rPr>
              <a:t>с приложением личных документов, воспоминаний, фотографий;</a:t>
            </a:r>
          </a:p>
          <a:p>
            <a:pPr marL="457200" lvl="0" indent="-304800">
              <a:buClr>
                <a:srgbClr val="962E44"/>
              </a:buClr>
              <a:buSzPts val="1200"/>
              <a:buFont typeface="Akatab"/>
              <a:buChar char="●"/>
            </a:pPr>
            <a:r>
              <a:rPr lang="ru-RU" sz="1800" dirty="0" smtClean="0">
                <a:solidFill>
                  <a:srgbClr val="962E44"/>
                </a:solidFill>
                <a:latin typeface="Akatab"/>
                <a:sym typeface="Akatab"/>
              </a:rPr>
              <a:t>документы из личных фондов</a:t>
            </a:r>
            <a:endParaRPr lang="ru-RU" sz="1800" dirty="0">
              <a:solidFill>
                <a:srgbClr val="962E44"/>
              </a:solidFill>
              <a:latin typeface="Akatab"/>
              <a:sym typeface="Akatab"/>
            </a:endParaRPr>
          </a:p>
          <a:p>
            <a:pPr marL="457200" lvl="0" indent="-304800">
              <a:buClr>
                <a:srgbClr val="962E44"/>
              </a:buClr>
              <a:buSzPts val="1200"/>
              <a:buFont typeface="Akatab"/>
              <a:buChar char="●"/>
            </a:pPr>
            <a:r>
              <a:rPr lang="ru-RU" sz="1800" dirty="0" smtClean="0">
                <a:solidFill>
                  <a:srgbClr val="962E44"/>
                </a:solidFill>
                <a:latin typeface="Akatab"/>
                <a:sym typeface="Akatab"/>
              </a:rPr>
              <a:t>фотоальбомы</a:t>
            </a:r>
            <a:endParaRPr lang="ru-RU" sz="1800" dirty="0">
              <a:solidFill>
                <a:srgbClr val="962E44"/>
              </a:solidFill>
              <a:latin typeface="Akatab"/>
              <a:sym typeface="Akatab"/>
            </a:endParaRPr>
          </a:p>
          <a:p>
            <a:pPr marL="457200" lvl="0" indent="-304800">
              <a:buClr>
                <a:srgbClr val="962E44"/>
              </a:buClr>
              <a:buSzPts val="1200"/>
              <a:buFont typeface="Akatab"/>
              <a:buChar char="●"/>
            </a:pPr>
            <a:r>
              <a:rPr lang="ru-RU" sz="1800" dirty="0" smtClean="0">
                <a:solidFill>
                  <a:srgbClr val="962E44"/>
                </a:solidFill>
                <a:latin typeface="Akatab"/>
                <a:sym typeface="Akatab"/>
              </a:rPr>
              <a:t>личные дела руководящих работников района</a:t>
            </a:r>
            <a:endParaRPr lang="ru-RU" sz="1800" dirty="0">
              <a:solidFill>
                <a:srgbClr val="962E44"/>
              </a:solidFill>
              <a:latin typeface="Akatab"/>
              <a:sym typeface="Akatab"/>
            </a:endParaRPr>
          </a:p>
          <a:p>
            <a:pPr marL="342900" indent="-342900">
              <a:buFontTx/>
              <a:buChar char="-"/>
            </a:pPr>
            <a:endParaRPr lang="ru-RU" sz="2000" dirty="0">
              <a:solidFill>
                <a:schemeClr val="dk1"/>
              </a:solidFill>
              <a:latin typeface="Noto Serif Ethiopic"/>
              <a:ea typeface="Noto Serif Ethiopic"/>
              <a:cs typeface="Noto Serif Ethiopic"/>
              <a:sym typeface="Noto Serif Ethiopic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35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7574"/>
            <a:ext cx="2938463" cy="371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840" y="587516"/>
            <a:ext cx="2680642" cy="381642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991" y="740668"/>
            <a:ext cx="276860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83518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dk1"/>
                </a:solidFill>
                <a:latin typeface="Noto Serif Ethiopic"/>
                <a:ea typeface="Noto Serif Ethiopic"/>
                <a:cs typeface="Noto Serif Ethiopic"/>
                <a:sym typeface="Noto Serif Ethiopic"/>
              </a:rPr>
              <a:t>Приложения к анкетам</a:t>
            </a:r>
          </a:p>
        </p:txBody>
      </p:sp>
    </p:spTree>
    <p:extLst>
      <p:ext uri="{BB962C8B-B14F-4D97-AF65-F5344CB8AC3E}">
        <p14:creationId xmlns:p14="http://schemas.microsoft.com/office/powerpoint/2010/main" val="2840428418"/>
      </p:ext>
    </p:extLst>
  </p:cSld>
  <p:clrMapOvr>
    <a:masterClrMapping/>
  </p:clrMapOvr>
</p:sld>
</file>

<file path=ppt/theme/theme1.xml><?xml version="1.0" encoding="utf-8"?>
<a:theme xmlns:a="http://schemas.openxmlformats.org/drawingml/2006/main" name="Executive Summary of Marketing Plan Red Variant by Slidesgo">
  <a:themeElements>
    <a:clrScheme name="Simple Light">
      <a:dk1>
        <a:srgbClr val="962E44"/>
      </a:dk1>
      <a:lt1>
        <a:srgbClr val="FCFCFC"/>
      </a:lt1>
      <a:dk2>
        <a:srgbClr val="EEE8C6"/>
      </a:dk2>
      <a:lt2>
        <a:srgbClr val="C9B54C"/>
      </a:lt2>
      <a:accent1>
        <a:srgbClr val="7E2638"/>
      </a:accent1>
      <a:accent2>
        <a:srgbClr val="4D172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962E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1342</TotalTime>
  <Words>318</Words>
  <Application>Microsoft Office PowerPoint</Application>
  <PresentationFormat>Экран (16:9)</PresentationFormat>
  <Paragraphs>62</Paragraphs>
  <Slides>26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Executive Summary of Marketing Plan Red Variant by Slidesgo</vt:lpstr>
      <vt:lpstr>Об опыте формирования и использования архивных коллекций  по военной тематике  в муниципальном архиве Баевского района Алтайского края </vt:lpstr>
      <vt:lpstr>Ленинград – Баево - Ленинград</vt:lpstr>
      <vt:lpstr>В 1942 году из Ленинграда в Баево эвакуировали два детских дома</vt:lpstr>
      <vt:lpstr>Сотни ленинградцев были эвакуированы в Баевский район </vt:lpstr>
      <vt:lpstr>6 тыс. баевцев сражались на фронтах, в том числе на Ленинградском</vt:lpstr>
      <vt:lpstr>Муниципальный архив Баевского района </vt:lpstr>
      <vt:lpstr>Архивный отдел Администрации Баевского района</vt:lpstr>
      <vt:lpstr>Коллекция документов участников Великой Отечественной войны и воинов-интернационалистов Баевского района Алтайского края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Комплектование архивных коллекций по военной тематике</vt:lpstr>
      <vt:lpstr>Комплектование коллекций</vt:lpstr>
      <vt:lpstr>Презентация PowerPoint</vt:lpstr>
      <vt:lpstr>Презентация PowerPoint</vt:lpstr>
      <vt:lpstr>Презентация PowerPoint</vt:lpstr>
      <vt:lpstr>Использование документов личного происхождения</vt:lpstr>
      <vt:lpstr>Презентация PowerPoint</vt:lpstr>
      <vt:lpstr>Проведение совместных мероприятий</vt:lpstr>
      <vt:lpstr>Всероссийская акция «Библионочь»</vt:lpstr>
      <vt:lpstr>Выставки и экскурсии для школьников </vt:lpstr>
      <vt:lpstr>Презентация PowerPoint</vt:lpstr>
      <vt:lpstr>Горбоносова О.Н.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опыте взаимодействия муниципального архива Баевского района с населением  в деле комплектования и использования архивных документов</dc:title>
  <dc:creator>1</dc:creator>
  <cp:lastModifiedBy>1</cp:lastModifiedBy>
  <cp:revision>97</cp:revision>
  <dcterms:modified xsi:type="dcterms:W3CDTF">2025-09-10T08:52:05Z</dcterms:modified>
</cp:coreProperties>
</file>