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6" d="100"/>
          <a:sy n="116" d="100"/>
        </p:scale>
        <p:origin x="-246" y="-114"/>
      </p:cViewPr>
      <p:guideLst>
        <p:guide pos="2160" orient="horz"/>
        <p:guide pos="384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D7B8F31-471C-4C41-96C3-8A943DE41686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0C407C-75C3-4E42-83B2-3BD253B72D43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C84132B-F4C8-49FC-B429-830252ED439B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9D8671E-1C7C-4C5E-BE06-1E59F3EF22D3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95C83701-BE04-4BF9-B12A-789C19DD4BFD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1812B68-ED72-4AFA-9EF9-D3C696829816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0639816-C516-4264-8CBF-FBEF7FA4BD36}" type="datetime1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FEAE59-C1B4-4037-A3B4-5EDC7D28C642}" type="datetime1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1B032F2-7969-4DDC-8015-EA0AB1E49C11}" type="datetime1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9294491-E1D0-44F6-A152-E470EB494D63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52E40FB-7F55-4D45-A29A-7A532BD2E2EC}" type="datetime1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28BED4-4455-4A2E-A204-2AA272A049F7}" type="datetime1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591CA39-ADC3-4D07-8DD7-D27210E71C0C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1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40.png"/><Relationship Id="rId4" Type="http://schemas.openxmlformats.org/officeDocument/2006/relationships/image" Target="../media/image55.png"/><Relationship Id="rId5" Type="http://schemas.openxmlformats.org/officeDocument/2006/relationships/image" Target="../media/image36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37.png"/><Relationship Id="rId9" Type="http://schemas.openxmlformats.org/officeDocument/2006/relationships/image" Target="../media/image3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39.png"/><Relationship Id="rId6" Type="http://schemas.openxmlformats.org/officeDocument/2006/relationships/image" Target="../media/image60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68.png"/><Relationship Id="rId9" Type="http://schemas.openxmlformats.org/officeDocument/2006/relationships/image" Target="../media/image69.png"/><Relationship Id="rId10" Type="http://schemas.openxmlformats.org/officeDocument/2006/relationships/image" Target="../media/image70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36.png"/><Relationship Id="rId10" Type="http://schemas.openxmlformats.org/officeDocument/2006/relationships/image" Target="../media/image87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18.png"/><Relationship Id="rId6" Type="http://schemas.openxmlformats.org/officeDocument/2006/relationships/image" Target="../media/image9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7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Relationship Id="rId10" Type="http://schemas.openxmlformats.org/officeDocument/2006/relationships/image" Target="../media/image3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6.png"/><Relationship Id="rId4" Type="http://schemas.openxmlformats.org/officeDocument/2006/relationships/image" Target="../media/image23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17837" y="1456593"/>
            <a:ext cx="10808043" cy="2387600"/>
          </a:xfrm>
        </p:spPr>
        <p:txBody>
          <a:bodyPr anchor="ctr">
            <a:normAutofit fontScale="90000"/>
          </a:bodyPr>
          <a:lstStyle/>
          <a:p>
            <a:pPr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КОЛЛЕКЦИЯ ПИСЕМ ПЕРИОДА</a:t>
            </a:r>
            <a:b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ВЕЛИКОЙ ОТЕЧЕСТВЕННОЙ ВОЙНЫ</a:t>
            </a:r>
            <a:b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В ЭЛЕКТРОННОМ СОБРАНИИ</a:t>
            </a:r>
            <a:b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ПРЕЗИДЕНТСКОЙ БИБЛИОТЕКИ: ОСОБЕННОСТИ КОМПЛЕКТОВАНИЯ И ОПИСАНИЯ 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591CA39-ADC3-4D07-8DD7-D27210E71C0C}" type="slidenum">
              <a:rPr lang="ru-RU"/>
              <a:t>1</a:t>
            </a:fld>
            <a:endParaRPr lang="ru-RU"/>
          </a:p>
        </p:txBody>
      </p:sp>
      <p:sp>
        <p:nvSpPr>
          <p:cNvPr id="4" name="Заголовок 1"/>
          <p:cNvSpPr txBox="1"/>
          <p:nvPr/>
        </p:nvSpPr>
        <p:spPr bwMode="auto">
          <a:xfrm>
            <a:off x="1443676" y="3865798"/>
            <a:ext cx="10515600" cy="1715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ru-RU" sz="2800" b="1">
                <a:latin typeface="Times New Roman"/>
                <a:cs typeface="Times New Roman"/>
              </a:rPr>
              <a:t>Стегаева М.В., Митрофанова Л.В.</a:t>
            </a:r>
            <a:endParaRPr/>
          </a:p>
          <a:p>
            <a:pPr algn="r"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r">
              <a:defRPr/>
            </a:pPr>
            <a:r>
              <a:rPr lang="ru-RU" sz="2400" b="1">
                <a:latin typeface="Times New Roman"/>
                <a:cs typeface="Times New Roman"/>
              </a:rPr>
              <a:t>Семинар «Особенности работы с личными фондами и коллекциями документов участников Великой Отечественной войны и жителей блокадного Ленинграда»,</a:t>
            </a:r>
            <a:endParaRPr/>
          </a:p>
          <a:p>
            <a:pPr algn="r">
              <a:defRPr/>
            </a:pPr>
            <a:r>
              <a:rPr lang="ru-RU" sz="2400" b="1">
                <a:latin typeface="Times New Roman"/>
                <a:cs typeface="Times New Roman"/>
              </a:rPr>
              <a:t>8-10 октября 2025 г., Санкт-Петербург</a:t>
            </a:r>
            <a:endParaRPr lang="ru-RU" sz="2400" b="1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625795" y="115331"/>
            <a:ext cx="9566205" cy="70845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Сканирование документов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10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574317" y="3403642"/>
            <a:ext cx="2098331" cy="295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56918" y="3933053"/>
            <a:ext cx="4166801" cy="24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09306" y="1202724"/>
            <a:ext cx="3934411" cy="261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088012" y="1178654"/>
            <a:ext cx="3708572" cy="260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761719" y="3939875"/>
            <a:ext cx="2653719" cy="2246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9576486" y="3946311"/>
            <a:ext cx="1585784" cy="223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4513178" y="973482"/>
            <a:ext cx="3304531" cy="23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625795" y="225082"/>
            <a:ext cx="9566205" cy="110121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Учетная запись единицы хранения</a:t>
            </a:r>
            <a:b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в информационной системе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11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08005" y="1585399"/>
            <a:ext cx="8213715" cy="409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7972196" y="4432214"/>
            <a:ext cx="4013857" cy="177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677532" y="2367349"/>
            <a:ext cx="3069329" cy="165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718487" y="74138"/>
            <a:ext cx="8806248" cy="82112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Единица хранения – </a:t>
            </a:r>
            <a:b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отдельный документ, подборка документов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12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9246" y="1163646"/>
            <a:ext cx="3300235" cy="22402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45851" y="2962921"/>
            <a:ext cx="3317874" cy="22431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303593" y="1075426"/>
            <a:ext cx="2987115" cy="4129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024953" y="2386625"/>
            <a:ext cx="2886393" cy="4010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176969" y="961263"/>
            <a:ext cx="3236595" cy="28449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176969" y="3881693"/>
            <a:ext cx="3373165" cy="24821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128701" y="4717982"/>
            <a:ext cx="2554734" cy="1692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130378" y="52087"/>
            <a:ext cx="9061621" cy="82112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Пример описания письма-треугольника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13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82528" y="881456"/>
            <a:ext cx="7747445" cy="552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8942051" y="3332341"/>
            <a:ext cx="2400300" cy="264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10104374" y="861761"/>
            <a:ext cx="1946910" cy="2396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8053153" y="893805"/>
            <a:ext cx="1946910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130378" y="52087"/>
            <a:ext cx="9061621" cy="82112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Пример описания почтовой карточки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14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2587" y="873209"/>
            <a:ext cx="7847013" cy="5362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138044" y="873209"/>
            <a:ext cx="2145511" cy="3046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 l="-1134" t="0" r="1134" b="0"/>
          <a:stretch/>
        </p:blipFill>
        <p:spPr bwMode="auto">
          <a:xfrm>
            <a:off x="8622887" y="3986026"/>
            <a:ext cx="3175824" cy="21978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917019" y="0"/>
            <a:ext cx="9061621" cy="82112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Состав метаданных записи на документ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15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73366" y="873208"/>
            <a:ext cx="5523230" cy="52971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297094" y="863048"/>
            <a:ext cx="1633306" cy="23423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491489" y="1127208"/>
            <a:ext cx="5482589" cy="6304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90683" y="2235200"/>
            <a:ext cx="5483396" cy="41655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73366" y="3058160"/>
            <a:ext cx="5500713" cy="19812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149543" y="734952"/>
            <a:ext cx="5844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сведения об авторе (адресант – лицо или организация) и получателе (адресате) письма </a:t>
            </a:r>
            <a:r>
              <a:rPr lang="ru-RU" sz="2000" b="1" i="1">
                <a:latin typeface="Times New Roman"/>
                <a:ea typeface="Calibri"/>
                <a:cs typeface="Times New Roman"/>
              </a:rPr>
              <a:t>(если данные доступны</a:t>
            </a:r>
            <a:r>
              <a:rPr lang="ru-RU" sz="2000" b="1" i="1">
                <a:latin typeface="Times New Roman"/>
                <a:ea typeface="Calibri"/>
                <a:cs typeface="Times New Roman"/>
              </a:rPr>
              <a:t>)</a:t>
            </a:r>
            <a:r>
              <a:rPr lang="en-GB" sz="2000" b="1">
                <a:latin typeface="Times New Roman"/>
                <a:ea typeface="Calibri"/>
                <a:cs typeface="Times New Roman"/>
              </a:rPr>
              <a:t>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название документа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и его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вид;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место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и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дата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создания / написания письма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физическая характеристика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(объем,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информация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о материале носителя, технике исполнения, наличии иллюстративного материала, размерах, вложениях и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др.);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различные примечания</a:t>
            </a:r>
            <a:r>
              <a:rPr lang="en-GB" sz="2000" b="1">
                <a:latin typeface="Times New Roman"/>
                <a:ea typeface="Calibri"/>
                <a:cs typeface="Times New Roman"/>
              </a:rPr>
              <a:t>;</a:t>
            </a:r>
            <a:endParaRPr lang="en-US" sz="2000" b="1">
              <a:latin typeface="Times New Roman"/>
              <a:ea typeface="Calibri"/>
              <a:cs typeface="Times New Roman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точки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доступа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(имя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лица, наименование организации, предметные рубрики, классификационные индексы, ключевые слова и др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.)</a:t>
            </a:r>
            <a:r>
              <a:rPr lang="en-GB" sz="2000" b="1">
                <a:latin typeface="Times New Roman"/>
                <a:ea typeface="Calibri"/>
                <a:cs typeface="Times New Roman"/>
              </a:rPr>
              <a:t>;</a:t>
            </a:r>
            <a:endParaRPr lang="en-US" sz="2000" b="1">
              <a:latin typeface="Times New Roman"/>
              <a:ea typeface="Calibri"/>
              <a:cs typeface="Times New Roman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сведения о местонахождении (в том числе ссылка на цифровую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копию)</a:t>
            </a:r>
            <a:r>
              <a:rPr lang="en-GB" sz="2000" b="1">
                <a:latin typeface="Times New Roman"/>
                <a:ea typeface="Calibri"/>
                <a:cs typeface="Times New Roman"/>
              </a:rPr>
              <a:t>;</a:t>
            </a:r>
            <a:endParaRPr lang="en-US" sz="2000" b="1">
              <a:latin typeface="Times New Roman"/>
              <a:ea typeface="Calibri"/>
              <a:cs typeface="Times New Roman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000" b="1">
                <a:latin typeface="Times New Roman"/>
                <a:ea typeface="Calibri"/>
                <a:cs typeface="Times New Roman"/>
              </a:rPr>
              <a:t>другая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информация, необходимая для точной и полной идентификации </a:t>
            </a:r>
            <a:r>
              <a:rPr lang="ru-RU" sz="2000" b="1">
                <a:latin typeface="Times New Roman"/>
                <a:ea typeface="Calibri"/>
                <a:cs typeface="Times New Roman"/>
              </a:rPr>
              <a:t>документа.</a:t>
            </a:r>
            <a:endParaRPr lang="ru-RU" sz="2000" b="1"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90683" y="5689601"/>
            <a:ext cx="5505913" cy="46966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856058" y="102887"/>
            <a:ext cx="9061621" cy="11063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Примечания как дополнительная характеристика документа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16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07976" y="4203009"/>
            <a:ext cx="4379583" cy="2075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48616" y="1309051"/>
            <a:ext cx="1990963" cy="27644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37777" y="1309051"/>
            <a:ext cx="2000541" cy="27549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211157" y="1321391"/>
            <a:ext cx="1778732" cy="9536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211156" y="2354587"/>
            <a:ext cx="1744603" cy="9291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228104" y="3383554"/>
            <a:ext cx="1841937" cy="12554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5272902" y="4728730"/>
            <a:ext cx="1797139" cy="16468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7289358" y="1354064"/>
            <a:ext cx="4418421" cy="5021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856058" y="143527"/>
            <a:ext cx="9061621" cy="74093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>
                <a:solidFill>
                  <a:srgbClr val="A31418"/>
                </a:solidFill>
                <a:latin typeface="Times New Roman"/>
                <a:cs typeface="Times New Roman"/>
              </a:rPr>
              <a:t>Примеры аннотаций</a:t>
            </a:r>
            <a:endParaRPr lang="ru-RU" sz="36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17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27979" y="3702215"/>
            <a:ext cx="6289700" cy="25049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4842" y="3281762"/>
            <a:ext cx="5322431" cy="9533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32794" y="4346500"/>
            <a:ext cx="3642523" cy="20066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 l="0" t="-1120" r="0" b="1120"/>
          <a:stretch/>
        </p:blipFill>
        <p:spPr bwMode="auto">
          <a:xfrm>
            <a:off x="726277" y="752792"/>
            <a:ext cx="3749040" cy="23964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415476" y="1087121"/>
            <a:ext cx="1942783" cy="24919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622420" y="1087121"/>
            <a:ext cx="1962673" cy="24723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18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24622" y="832035"/>
            <a:ext cx="8176165" cy="5565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70710" y="2310869"/>
            <a:ext cx="3220403" cy="408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8525527" y="2318440"/>
            <a:ext cx="3207068" cy="408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3048387" y="413696"/>
            <a:ext cx="60293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 стрелкой 14"/>
          <p:cNvCxnSpPr>
            <a:cxnSpLocks/>
          </p:cNvCxnSpPr>
          <p:nvPr/>
        </p:nvCxnSpPr>
        <p:spPr bwMode="auto">
          <a:xfrm flipH="1">
            <a:off x="2545492" y="535458"/>
            <a:ext cx="502509" cy="35422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447800" y="115743"/>
            <a:ext cx="10515600" cy="96491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Индексирование документов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19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6813" y="5270481"/>
            <a:ext cx="4897770" cy="10113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109485" y="4042784"/>
            <a:ext cx="4981575" cy="1981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294852" y="1080654"/>
            <a:ext cx="2078366" cy="28059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600272" y="1050798"/>
            <a:ext cx="2046783" cy="27870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554840" y="3749964"/>
            <a:ext cx="4466216" cy="13923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700723" y="1280004"/>
            <a:ext cx="2105164" cy="2407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65875" y="1908051"/>
            <a:ext cx="2339600" cy="32342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4871072" y="1287322"/>
            <a:ext cx="2014145" cy="23999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270695" y="67657"/>
            <a:ext cx="9393195" cy="93063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Тематические </a:t>
            </a: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онлайн-ресурсы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2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09531" y="1048684"/>
            <a:ext cx="5288471" cy="247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797057" y="3596988"/>
            <a:ext cx="5300663" cy="270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301930" y="1037139"/>
            <a:ext cx="4967764" cy="2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 l="0" t="0" r="0" b="2269"/>
          <a:stretch/>
        </p:blipFill>
        <p:spPr bwMode="auto">
          <a:xfrm>
            <a:off x="6303868" y="3637954"/>
            <a:ext cx="4943570" cy="266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46678" y="46179"/>
            <a:ext cx="10515600" cy="79865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Раздел «Живая память»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20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7637" y="969818"/>
            <a:ext cx="8754409" cy="5246255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cxnSpLocks/>
          </p:cNvCxnSpPr>
          <p:nvPr/>
        </p:nvCxnSpPr>
        <p:spPr bwMode="auto">
          <a:xfrm flipV="1">
            <a:off x="6945745" y="2623127"/>
            <a:ext cx="874135" cy="1838038"/>
          </a:xfrm>
          <a:prstGeom prst="straightConnector1">
            <a:avLst/>
          </a:prstGeom>
          <a:ln w="19050">
            <a:solidFill>
              <a:srgbClr val="A3141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819880" y="2428009"/>
            <a:ext cx="4196629" cy="28387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734235" y="4574223"/>
            <a:ext cx="2292986" cy="140170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9136029" y="920402"/>
            <a:ext cx="2676497" cy="1432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57194" y="67658"/>
            <a:ext cx="9764786" cy="83835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  <a:t>Интернет-портал Президентской библиотеки</a:t>
            </a:r>
            <a:endParaRPr lang="ru-RU" sz="32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3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83248" y="884017"/>
            <a:ext cx="8316135" cy="551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/>
          <p:nvPr/>
        </p:nvSpPr>
        <p:spPr bwMode="auto">
          <a:xfrm>
            <a:off x="8814486" y="1507524"/>
            <a:ext cx="3377514" cy="3896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Char char="•"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 Объем фонда – около 1,2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млн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 единиц хранения, более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 100 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млн</a:t>
            </a: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 сканов</a:t>
            </a:r>
            <a:endParaRPr/>
          </a:p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Char char="•"/>
              <a:defRPr/>
            </a:pPr>
            <a:endParaRPr lang="ru-RU" sz="2800" b="1">
              <a:solidFill>
                <a:srgbClr val="A31418"/>
              </a:solidFill>
              <a:latin typeface="Times New Roman"/>
              <a:ea typeface="Arial"/>
              <a:cs typeface="Times New Roman"/>
            </a:endParaRPr>
          </a:p>
          <a:p>
            <a:pPr marL="0" marR="0" lvl="0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Char char="•"/>
              <a:defRPr/>
            </a:pPr>
            <a:r>
              <a:rPr lang="ru-RU" sz="2800" b="1" i="0" u="none" strike="noStrike" cap="none" spc="0">
                <a:ln>
                  <a:noFill/>
                </a:ln>
                <a:solidFill>
                  <a:srgbClr val="A31418"/>
                </a:solidFill>
                <a:latin typeface="Times New Roman"/>
                <a:ea typeface="Arial"/>
                <a:cs typeface="Times New Roman"/>
              </a:rPr>
              <a:t> Свыше 360 цифровых коллекций</a:t>
            </a:r>
            <a:endParaRPr lang="ru-RU" sz="2800" b="1" i="0" u="none" strike="noStrike" cap="none" spc="0">
              <a:ln>
                <a:noFill/>
              </a:ln>
              <a:solidFill>
                <a:srgbClr val="A31418"/>
              </a:solidFill>
              <a:latin typeface="Times New Roman"/>
              <a:ea typeface="Arial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636000" y="730995"/>
            <a:ext cx="3556000" cy="505953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  <a:t>Главная страница цифровой коллекции «Память о Великой Победе»</a:t>
            </a:r>
            <a:b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  <a:t>на портале Президентской библиотеки</a:t>
            </a:r>
            <a:b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3200" b="1">
                <a:solidFill>
                  <a:srgbClr val="A31418"/>
                </a:solidFill>
                <a:latin typeface="Times New Roman"/>
                <a:cs typeface="Times New Roman"/>
              </a:rPr>
              <a:t>Более 31,5 тыс. ресурсов</a:t>
            </a:r>
            <a:endParaRPr lang="ru-RU" sz="32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4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324062" y="694151"/>
            <a:ext cx="5245799" cy="570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0" t="447" r="0" b="0"/>
          <a:stretch/>
        </p:blipFill>
        <p:spPr bwMode="auto">
          <a:xfrm>
            <a:off x="652251" y="694051"/>
            <a:ext cx="2671286" cy="569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77141" y="365125"/>
            <a:ext cx="10515600" cy="111914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Информационные ресурсы коллекции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5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22006" y="1348798"/>
            <a:ext cx="2077850" cy="287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433834" y="1408464"/>
            <a:ext cx="2018649" cy="286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05564" y="4350268"/>
            <a:ext cx="3439521" cy="193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9277875" y="1561951"/>
            <a:ext cx="2716603" cy="186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10188286" y="3613807"/>
            <a:ext cx="1835836" cy="260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/>
          <a:stretch/>
        </p:blipFill>
        <p:spPr bwMode="auto">
          <a:xfrm>
            <a:off x="4599086" y="1386661"/>
            <a:ext cx="2075369" cy="311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9"/>
          <a:stretch/>
        </p:blipFill>
        <p:spPr bwMode="auto">
          <a:xfrm>
            <a:off x="3875435" y="4760080"/>
            <a:ext cx="3920057" cy="152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10"/>
          <a:stretch/>
        </p:blipFill>
        <p:spPr bwMode="auto">
          <a:xfrm>
            <a:off x="6816894" y="1386366"/>
            <a:ext cx="2294057" cy="155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841379" y="3050091"/>
            <a:ext cx="2625392" cy="16049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7909165" y="4760080"/>
            <a:ext cx="2165448" cy="1593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844040" y="828"/>
            <a:ext cx="10515600" cy="10849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Документы личного происхождения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6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99410" y="934048"/>
            <a:ext cx="4966422" cy="22239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294823" y="3353838"/>
            <a:ext cx="1779125" cy="24849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91552" y="1085812"/>
            <a:ext cx="2342377" cy="33263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 l="-1134" t="0" r="1134" b="0"/>
          <a:stretch/>
        </p:blipFill>
        <p:spPr bwMode="auto">
          <a:xfrm>
            <a:off x="461501" y="4145839"/>
            <a:ext cx="3175824" cy="2197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908009" y="1136612"/>
            <a:ext cx="3779283" cy="26596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8415971" y="3353840"/>
            <a:ext cx="1774942" cy="24849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3781874" y="4043680"/>
            <a:ext cx="2393147" cy="19779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319570" y="3259234"/>
            <a:ext cx="1985144" cy="30133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844040" y="828"/>
            <a:ext cx="10515600" cy="10849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Документы личного происхождения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7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9383" y="960120"/>
            <a:ext cx="2137656" cy="28092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11493" y="3260019"/>
            <a:ext cx="2302828" cy="30930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87924" y="899160"/>
            <a:ext cx="1846580" cy="27166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473325" y="1082322"/>
            <a:ext cx="3811892" cy="205549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6335014" y="4017765"/>
            <a:ext cx="2554734" cy="16927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936641" y="3361743"/>
            <a:ext cx="3484480" cy="29553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6421121" y="960120"/>
            <a:ext cx="3551443" cy="24510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8803640" y="3769360"/>
            <a:ext cx="3154680" cy="23579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70204" y="365125"/>
            <a:ext cx="9566205" cy="13255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Письма периода</a:t>
            </a:r>
            <a:b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Великой Отечественной войны 1941-1945 гг.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8</a:t>
            </a:fld>
            <a:endParaRPr lang="ru-RU" sz="2000" b="1">
              <a:solidFill>
                <a:srgbClr val="A3141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1767" y="1690688"/>
            <a:ext cx="2987115" cy="41294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-1134" t="0" r="1134" b="0"/>
          <a:stretch/>
        </p:blipFill>
        <p:spPr bwMode="auto">
          <a:xfrm>
            <a:off x="8782541" y="1589088"/>
            <a:ext cx="3175824" cy="21978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790386" y="3888510"/>
            <a:ext cx="3167979" cy="23311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343275" y="1690688"/>
            <a:ext cx="2932633" cy="4055198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6460301" y="1690687"/>
            <a:ext cx="2214044" cy="272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338445" y="4084685"/>
            <a:ext cx="3145155" cy="21349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570204" y="365126"/>
            <a:ext cx="9566205" cy="100235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Комплектование</a:t>
            </a:r>
            <a:b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</a:br>
            <a:r>
              <a:rPr lang="ru-RU" sz="4000" b="1">
                <a:solidFill>
                  <a:srgbClr val="A31418"/>
                </a:solidFill>
                <a:latin typeface="Times New Roman"/>
                <a:cs typeface="Times New Roman"/>
              </a:rPr>
              <a:t>документами личного происхождения</a:t>
            </a:r>
            <a:endParaRPr lang="ru-RU" sz="4000" b="1">
              <a:solidFill>
                <a:srgbClr val="A31418"/>
              </a:solidFill>
              <a:latin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11294424" y="6409788"/>
            <a:ext cx="796636" cy="365125"/>
          </a:xfrm>
        </p:spPr>
        <p:txBody>
          <a:bodyPr/>
          <a:lstStyle/>
          <a:p>
            <a:pPr>
              <a:defRPr/>
            </a:pPr>
            <a:fld id="{0591CA39-ADC3-4D07-8DD7-D27210E71C0C}" type="slidenum">
              <a:rPr lang="ru-RU" sz="2000" b="1">
                <a:solidFill>
                  <a:srgbClr val="A31418"/>
                </a:solidFill>
              </a:rPr>
              <a:t>9</a:t>
            </a:fld>
            <a:endParaRPr lang="ru-RU" sz="2000" b="1">
              <a:solidFill>
                <a:srgbClr val="A31418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93590" y="1468121"/>
            <a:ext cx="590241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ведение переговоров с владельцами (ныне здравствующими, родственниками, наследниками, представителями и т. п.)</a:t>
            </a:r>
            <a:r>
              <a:rPr lang="en-GB" sz="2400" b="1">
                <a:latin typeface="Times New Roman"/>
                <a:ea typeface="Calibri"/>
                <a:cs typeface="Times New Roman"/>
              </a:rPr>
              <a:t>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проведение научной экспертизы (подготовка экспертного заключения);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оформление правовых документов (подписание договоров и др. актов);</a:t>
            </a:r>
            <a:endParaRPr/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оцифровка / получение готовых цифровых копий</a:t>
            </a:r>
            <a:r>
              <a:rPr lang="en-GB" sz="2400" b="1">
                <a:latin typeface="Times New Roman"/>
                <a:ea typeface="Calibri"/>
                <a:cs typeface="Times New Roman"/>
              </a:rPr>
              <a:t>;</a:t>
            </a:r>
            <a:endParaRPr lang="en-US" sz="2400" b="1">
              <a:latin typeface="Times New Roman"/>
              <a:ea typeface="Calibri"/>
              <a:cs typeface="Times New Roman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включение в электронный фонд</a:t>
            </a:r>
            <a:r>
              <a:rPr lang="en-GB" sz="2400" b="1">
                <a:latin typeface="Times New Roman"/>
                <a:ea typeface="Calibri"/>
                <a:cs typeface="Times New Roman"/>
              </a:rPr>
              <a:t>;</a:t>
            </a:r>
            <a:endParaRPr lang="ru-RU" sz="2400" b="1">
              <a:latin typeface="Times New Roman"/>
              <a:ea typeface="Calibri"/>
              <a:cs typeface="Times New Roman"/>
            </a:endParaRPr>
          </a:p>
          <a:p>
            <a:pPr marL="457200" indent="-457200">
              <a:buClr>
                <a:srgbClr val="C00000"/>
              </a:buClr>
              <a:buFont typeface="Arial"/>
              <a:buChar char="•"/>
              <a:defRPr/>
            </a:pPr>
            <a:r>
              <a:rPr lang="ru-RU" sz="2400" b="1">
                <a:latin typeface="Times New Roman"/>
                <a:ea typeface="Calibri"/>
                <a:cs typeface="Times New Roman"/>
              </a:rPr>
              <a:t>постановка на учет единиц хранения.</a:t>
            </a:r>
            <a:endParaRPr lang="en-US" sz="2400" b="1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160019" y="1504435"/>
            <a:ext cx="2702773" cy="2606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7395907" y="4238499"/>
            <a:ext cx="4565433" cy="1876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6367849" y="1507528"/>
            <a:ext cx="2680820" cy="261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6014009" y="4243002"/>
            <a:ext cx="131667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r7-office/2024.4.2.721</Application>
  <DocSecurity>0</DocSecurity>
  <PresentationFormat>Произвольный</PresentationFormat>
  <Paragraphs>0</Paragraphs>
  <Slides>20</Slides>
  <Notes>20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subject/>
  <dc:creator>n.p.dmitrieva</dc:creator>
  <cp:keywords/>
  <dc:description/>
  <dc:identifier/>
  <dc:language/>
  <cp:lastModifiedBy>Дарья Гаврилюк</cp:lastModifiedBy>
  <cp:revision>77</cp:revision>
  <dcterms:created xsi:type="dcterms:W3CDTF">2025-01-27T09:05:05Z</dcterms:created>
  <dcterms:modified xsi:type="dcterms:W3CDTF">2025-09-16T08:30:18Z</dcterms:modified>
  <cp:category/>
  <cp:contentStatus/>
  <cp:version/>
</cp:coreProperties>
</file>