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7" r:id="rId3"/>
    <p:sldId id="275" r:id="rId4"/>
    <p:sldId id="276" r:id="rId5"/>
    <p:sldId id="278" r:id="rId6"/>
    <p:sldId id="279" r:id="rId7"/>
    <p:sldId id="280" r:id="rId8"/>
    <p:sldId id="282" r:id="rId9"/>
    <p:sldId id="281" r:id="rId10"/>
    <p:sldId id="283" r:id="rId11"/>
    <p:sldId id="284" r:id="rId12"/>
    <p:sldId id="285" r:id="rId13"/>
    <p:sldId id="286" r:id="rId14"/>
    <p:sldId id="287" r:id="rId15"/>
    <p:sldId id="289" r:id="rId16"/>
    <p:sldId id="28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D6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048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897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72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693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26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29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78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938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402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41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8687B-6988-46DF-86AA-885E9B72B47E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2AAF3-3406-45D1-AA04-55666831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83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1.jpeg"/><Relationship Id="rId7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43.png"/><Relationship Id="rId10" Type="http://schemas.openxmlformats.org/officeDocument/2006/relationships/image" Target="../media/image46.jpeg"/><Relationship Id="rId4" Type="http://schemas.openxmlformats.org/officeDocument/2006/relationships/image" Target="../media/image42.jpe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48.png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51.png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0" Type="http://schemas.openxmlformats.org/officeDocument/2006/relationships/image" Target="../media/image65.jp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tif"/><Relationship Id="rId3" Type="http://schemas.openxmlformats.org/officeDocument/2006/relationships/image" Target="../media/image36.png"/><Relationship Id="rId7" Type="http://schemas.openxmlformats.org/officeDocument/2006/relationships/image" Target="../media/image38.t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7.png"/><Relationship Id="rId4" Type="http://schemas.microsoft.com/office/2007/relationships/hdphoto" Target="../media/hdphoto4.wdp"/><Relationship Id="rId9" Type="http://schemas.openxmlformats.org/officeDocument/2006/relationships/image" Target="../media/image4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715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36713" y="3690468"/>
            <a:ext cx="93185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«Новые поступления документов по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истории Великой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Отечественной войны в фондах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Белорусского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государственного архива-музея литературы и искусства»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эмблема ц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705" y="2647037"/>
            <a:ext cx="912997" cy="761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053" y="2674866"/>
            <a:ext cx="741133" cy="733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7" t="32257" r="24499" b="32190"/>
          <a:stretch/>
        </p:blipFill>
        <p:spPr>
          <a:xfrm>
            <a:off x="7173885" y="2647037"/>
            <a:ext cx="808204" cy="761181"/>
          </a:xfrm>
          <a:prstGeom prst="ellipse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73143" y="5330092"/>
            <a:ext cx="38356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директор БГАМЛИ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Елена Александровна Макаренко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8016" y="6675121"/>
            <a:ext cx="1502180" cy="149628"/>
          </a:xfrm>
          <a:prstGeom prst="rect">
            <a:avLst/>
          </a:prstGeom>
          <a:solidFill>
            <a:srgbClr val="E9D6A5"/>
          </a:solidFill>
          <a:ln>
            <a:solidFill>
              <a:srgbClr val="E9D6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1645" y="789709"/>
            <a:ext cx="109146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Организационно-методического центра архивных учреждений Северо-Западного федерального округа по работе с документами личного происхождения на базе ЦГАЛИ СПб на тему</a:t>
            </a: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«Особенности работы с личными фондами и коллекциями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еликой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Отечественной войны 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жителей блокадного Ленинграда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8-10 октября 2025 года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529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27"/>
            <a:ext cx="12192000" cy="6798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3" t="10891" r="20060" b="12624"/>
          <a:stretch/>
        </p:blipFill>
        <p:spPr>
          <a:xfrm rot="16200000">
            <a:off x="1295709" y="1212293"/>
            <a:ext cx="1965576" cy="30762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24022" y="842087"/>
            <a:ext cx="3257461" cy="1012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График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народный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художник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Беларуси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А.М.Кошкуревич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7" t="11326" r="21231" b="7741"/>
          <a:stretch/>
        </p:blipFill>
        <p:spPr>
          <a:xfrm rot="16200000">
            <a:off x="1341204" y="3359356"/>
            <a:ext cx="1917067" cy="3118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908318" y="1007854"/>
            <a:ext cx="3440487" cy="4933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Творческие работы </a:t>
            </a:r>
            <a:r>
              <a:rPr lang="ru-RU" sz="14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Арлена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Михайловича: 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рисунки и гравюры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Партизаны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Блакада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линагравюра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Фашисты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афорт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литаграфия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Геноцид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афорт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Партизан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этюды к серии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Партизаны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Партизанская мать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эскизы и гравюры сюжетно-тематических композиций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Геноцид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Дождь у памятника освобождения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Партизанская мать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др., иллюстрации к произведениям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А.М.Адамовича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Каратели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Хатынская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аповесць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В.В.Быкава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Пайсц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 і не вярнуцца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Яго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батальён</a:t>
            </a:r>
            <a:r>
              <a:rPr lang="be-BY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Произведения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А.М.Кошкуревича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из серии графических листов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Партизаны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были выдвинуты на заседании Президиума правления Союза художников БССР в июне 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1972г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на соискание Государственной премии БССР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94"/>
          <a:stretch/>
        </p:blipFill>
        <p:spPr>
          <a:xfrm>
            <a:off x="7408161" y="3807349"/>
            <a:ext cx="2439482" cy="2133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90" t="15509" r="7662" b="2770"/>
          <a:stretch/>
        </p:blipFill>
        <p:spPr>
          <a:xfrm>
            <a:off x="7526873" y="782511"/>
            <a:ext cx="2018545" cy="28675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" t="4970" r="4249" b="9576"/>
          <a:stretch/>
        </p:blipFill>
        <p:spPr>
          <a:xfrm>
            <a:off x="9594654" y="842087"/>
            <a:ext cx="2052325" cy="26943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851" y="3517642"/>
            <a:ext cx="1454087" cy="24651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177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556"/>
            <a:ext cx="12192000" cy="6798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44" t="5407" r="20044" b="24567"/>
          <a:stretch/>
        </p:blipFill>
        <p:spPr>
          <a:xfrm>
            <a:off x="930239" y="2144993"/>
            <a:ext cx="2238375" cy="34480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61465" y="855875"/>
            <a:ext cx="2546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Фро</a:t>
            </a:r>
            <a:r>
              <a:rPr lang="be-BY" alt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ru-RU" alt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товой</a:t>
            </a:r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кинооператор-документалист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Ю.Ф. </a:t>
            </a:r>
            <a:r>
              <a:rPr lang="ru-RU" altLang="ru-RU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Довнер</a:t>
            </a:r>
            <a:endParaRPr lang="ru-RU" alt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1098" y="855875"/>
            <a:ext cx="3868311" cy="5218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Сентябрь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1941 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г.</a:t>
            </a:r>
            <a:r>
              <a:rPr lang="be-BY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be-BY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призван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Политуправлением Забайкальского военного округа. Звание: капитан. Воинская часть: 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1941 — 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оператор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киногруппы Забайкальского военного 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округа, капитан 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28 гвардейской танковой бригады.</a:t>
            </a:r>
            <a:endParaRPr lang="ru-RU" sz="15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buSzPts val="1000"/>
              <a:tabLst>
                <a:tab pos="228600" algn="l"/>
              </a:tabLst>
            </a:pP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апреля по август 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1943 г.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— 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оператор Новосибирской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студии кинохроники.</a:t>
            </a:r>
            <a:endParaRPr lang="ru-RU" sz="15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buSzPts val="1000"/>
              <a:tabLst>
                <a:tab pos="228600" algn="l"/>
              </a:tabLst>
            </a:pP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сентября 1943 по 1945 — ассистент оператора киногруппы Западного и 3-го Белорусского фронтов. </a:t>
            </a:r>
            <a:endParaRPr lang="ru-RU" sz="15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500" b="1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Награды:</a:t>
            </a: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Орден Красной Звезды 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(1944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г.)</a:t>
            </a: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Орден Отечественной войны </a:t>
            </a:r>
            <a:r>
              <a:rPr lang="be-BY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степени </a:t>
            </a: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(1945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г.) </a:t>
            </a: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Снятые 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 кадры вошли в документальные фильмы «В Восточной Пруссии», «Кенигсберг», «Освобождение Советской Белоруссии».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4" t="5945" b="4421"/>
          <a:stretch/>
        </p:blipFill>
        <p:spPr>
          <a:xfrm>
            <a:off x="7582269" y="855875"/>
            <a:ext cx="3490283" cy="2505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" t="2851" r="5680" b="1530"/>
          <a:stretch/>
        </p:blipFill>
        <p:spPr>
          <a:xfrm>
            <a:off x="8247988" y="2936551"/>
            <a:ext cx="2158843" cy="3137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842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70"/>
            <a:ext cx="12192000" cy="6798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60" y="1255222"/>
            <a:ext cx="3852510" cy="47387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7" t="3805" r="2271" b="6840"/>
          <a:stretch/>
        </p:blipFill>
        <p:spPr>
          <a:xfrm>
            <a:off x="3929674" y="3357547"/>
            <a:ext cx="3597919" cy="2569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81" t="11972" r="5337" b="9621"/>
          <a:stretch/>
        </p:blipFill>
        <p:spPr>
          <a:xfrm>
            <a:off x="1059320" y="4288579"/>
            <a:ext cx="2531258" cy="1705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120560" y="823679"/>
            <a:ext cx="25464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Поэт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П.М.Сушко</a:t>
            </a:r>
            <a:endParaRPr lang="ru-RU" alt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31431" y="1064029"/>
            <a:ext cx="357599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начале Великой Отечественной войны Павел Михайлович Сушко попал в концлагерь. После побега из концлагеря стал связным партизанского отряда </a:t>
            </a:r>
            <a:r>
              <a:rPr lang="be-BY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Москва</a:t>
            </a:r>
            <a:r>
              <a:rPr lang="be-BY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Потом – партизан 4-й Белорусской партизанской бригады. После освобождения </a:t>
            </a:r>
            <a:r>
              <a:rPr lang="ru-RU" sz="15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Миорского</a:t>
            </a:r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района был мобилизован на трудовой фронт.</a:t>
            </a:r>
            <a:endParaRPr lang="ru-RU" sz="15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88" t="5863" r="14246" b="18512"/>
          <a:stretch/>
        </p:blipFill>
        <p:spPr>
          <a:xfrm>
            <a:off x="1346662" y="1470010"/>
            <a:ext cx="1956574" cy="27528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430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6"/>
            <a:ext cx="12192000" cy="67987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7169" y="647076"/>
            <a:ext cx="25464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Поэт, переводчик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А.А.Зарицкий</a:t>
            </a:r>
            <a:endParaRPr lang="ru-RU" alt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0207" t="13732" r="36047" b="49471"/>
          <a:stretch/>
        </p:blipFill>
        <p:spPr>
          <a:xfrm>
            <a:off x="841000" y="1252131"/>
            <a:ext cx="3036706" cy="18625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5061" t="13214" r="21703" b="13501"/>
          <a:stretch/>
        </p:blipFill>
        <p:spPr>
          <a:xfrm>
            <a:off x="1062750" y="2986032"/>
            <a:ext cx="2519519" cy="30323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3494" t="13029" r="34118" b="5873"/>
          <a:stretch/>
        </p:blipFill>
        <p:spPr>
          <a:xfrm>
            <a:off x="7907598" y="824978"/>
            <a:ext cx="3600849" cy="50718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30673" t="12487" r="37036" b="35394"/>
          <a:stretch/>
        </p:blipFill>
        <p:spPr>
          <a:xfrm>
            <a:off x="4441779" y="2986032"/>
            <a:ext cx="3205930" cy="29107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77706" y="767196"/>
            <a:ext cx="401828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1938 году он был призван в ряды Красной армии. В годы войны являлся помощником начальника разведывательного отдела одного из воздушно-десантных корпусов; позднее — инструктором армейского политотдела. В совершенстве владел немецким языком. Принимал участие в битвах под Москвой и на Ленинградском фронте.</a:t>
            </a:r>
            <a:endParaRPr lang="ru-RU" sz="15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607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9" y="0"/>
            <a:ext cx="12192000" cy="6798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49" y="851639"/>
            <a:ext cx="1941194" cy="27908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6" t="10787" r="14889" b="11030"/>
          <a:stretch/>
        </p:blipFill>
        <p:spPr>
          <a:xfrm>
            <a:off x="3013545" y="862227"/>
            <a:ext cx="1782400" cy="27908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390" y="851639"/>
            <a:ext cx="1792240" cy="25995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33418" t="12216" r="34216" b="4645"/>
          <a:stretch/>
        </p:blipFill>
        <p:spPr>
          <a:xfrm>
            <a:off x="9473494" y="799855"/>
            <a:ext cx="1799075" cy="25995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32143" t="13098" r="33205" b="4450"/>
          <a:stretch/>
        </p:blipFill>
        <p:spPr>
          <a:xfrm>
            <a:off x="7679813" y="3550674"/>
            <a:ext cx="1868639" cy="25009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875" y="3451149"/>
            <a:ext cx="1788636" cy="25015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05" y="901378"/>
            <a:ext cx="2078969" cy="2771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33" y="3778857"/>
            <a:ext cx="3702330" cy="21029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/>
          <a:stretch/>
        </p:blipFill>
        <p:spPr>
          <a:xfrm>
            <a:off x="4472247" y="3787699"/>
            <a:ext cx="3116143" cy="20852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94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98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3979" t="23987" r="15020" b="8380"/>
          <a:stretch/>
        </p:blipFill>
        <p:spPr>
          <a:xfrm>
            <a:off x="1231616" y="906402"/>
            <a:ext cx="4423449" cy="23701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743" t="10926" r="25792" b="5157"/>
          <a:stretch/>
        </p:blipFill>
        <p:spPr>
          <a:xfrm>
            <a:off x="6622896" y="774826"/>
            <a:ext cx="4174831" cy="27575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t="6174" b="5550"/>
          <a:stretch/>
        </p:blipFill>
        <p:spPr>
          <a:xfrm>
            <a:off x="6173622" y="3637937"/>
            <a:ext cx="4689111" cy="2328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6797" r="3499" b="6912"/>
          <a:stretch/>
        </p:blipFill>
        <p:spPr>
          <a:xfrm>
            <a:off x="749242" y="3399365"/>
            <a:ext cx="5039295" cy="25346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838" y="2625138"/>
            <a:ext cx="1856454" cy="10127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345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556"/>
            <a:ext cx="12192000" cy="67987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3" b="7329"/>
          <a:stretch/>
        </p:blipFill>
        <p:spPr>
          <a:xfrm>
            <a:off x="1745672" y="1770612"/>
            <a:ext cx="8986058" cy="41563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1264" y="1088967"/>
            <a:ext cx="67748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910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10" y="5599"/>
            <a:ext cx="12192000" cy="67987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6" b="5682"/>
          <a:stretch/>
        </p:blipFill>
        <p:spPr>
          <a:xfrm>
            <a:off x="3939426" y="931647"/>
            <a:ext cx="3233652" cy="4848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9" r="1898" b="11001"/>
          <a:stretch/>
        </p:blipFill>
        <p:spPr>
          <a:xfrm>
            <a:off x="7265324" y="3424844"/>
            <a:ext cx="4188618" cy="2293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2424" r="9617" b="3515"/>
          <a:stretch/>
        </p:blipFill>
        <p:spPr>
          <a:xfrm>
            <a:off x="673332" y="931647"/>
            <a:ext cx="3175462" cy="483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" t="13629" r="5343" b="6880"/>
          <a:stretch/>
        </p:blipFill>
        <p:spPr>
          <a:xfrm>
            <a:off x="7251600" y="931647"/>
            <a:ext cx="4202341" cy="238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94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556"/>
            <a:ext cx="12192000" cy="67987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6967" y="859482"/>
            <a:ext cx="106652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состоянию на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01.01.2025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списке граждан (деятелей литературы и искусства) - источников комплектования БГАМЛИ насчитывается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371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фондообразователь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Великой Отечественной войны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8144" y="1782812"/>
            <a:ext cx="45365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Учетная карточка бумажная и электронная</a:t>
            </a: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" t="1446" r="3399" b="2411"/>
          <a:stretch/>
        </p:blipFill>
        <p:spPr bwMode="auto">
          <a:xfrm>
            <a:off x="706581" y="2157152"/>
            <a:ext cx="2552029" cy="348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47" y="2157152"/>
            <a:ext cx="3906400" cy="227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3" t="10297" r="28008" b="54345"/>
          <a:stretch/>
        </p:blipFill>
        <p:spPr bwMode="auto">
          <a:xfrm>
            <a:off x="3803398" y="3718004"/>
            <a:ext cx="3710117" cy="2243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9" t="16028" r="25945" b="15471"/>
          <a:stretch>
            <a:fillRect/>
          </a:stretch>
        </p:blipFill>
        <p:spPr bwMode="auto">
          <a:xfrm>
            <a:off x="7809551" y="1952089"/>
            <a:ext cx="3582445" cy="227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17" y="3865887"/>
            <a:ext cx="3292191" cy="214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789425" y="1613535"/>
            <a:ext cx="48374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Списки граждан, источников комплектования</a:t>
            </a:r>
            <a:endParaRPr lang="ru-RU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117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98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17" b="2707"/>
          <a:stretch/>
        </p:blipFill>
        <p:spPr>
          <a:xfrm>
            <a:off x="777303" y="789411"/>
            <a:ext cx="3660991" cy="26603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5"/>
          <a:stretch/>
        </p:blipFill>
        <p:spPr>
          <a:xfrm>
            <a:off x="4559345" y="1098723"/>
            <a:ext cx="1506273" cy="2335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1"/>
          <a:stretch/>
        </p:blipFill>
        <p:spPr>
          <a:xfrm>
            <a:off x="6276109" y="789412"/>
            <a:ext cx="3557848" cy="26437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" t="2241" r="3577" b="4260"/>
          <a:stretch/>
        </p:blipFill>
        <p:spPr>
          <a:xfrm>
            <a:off x="9931254" y="1158743"/>
            <a:ext cx="1510901" cy="22663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59345" y="789411"/>
            <a:ext cx="1361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Н.П. Лобан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31254" y="822364"/>
            <a:ext cx="1404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В.С. 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Горбук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1" t="10029" r="7227" b="3168"/>
          <a:stretch/>
        </p:blipFill>
        <p:spPr>
          <a:xfrm>
            <a:off x="1612669" y="3731810"/>
            <a:ext cx="1669883" cy="23188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" t="12406" r="3357" b="10139"/>
          <a:stretch/>
        </p:blipFill>
        <p:spPr>
          <a:xfrm>
            <a:off x="7306198" y="3523810"/>
            <a:ext cx="3824544" cy="24927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628" y="3489635"/>
            <a:ext cx="3187442" cy="252687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81919" y="3406130"/>
            <a:ext cx="1531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А.А. Алешко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426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556"/>
            <a:ext cx="12192000" cy="6798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t="2761" r="2800" b="2421"/>
          <a:stretch/>
        </p:blipFill>
        <p:spPr>
          <a:xfrm>
            <a:off x="657493" y="905633"/>
            <a:ext cx="3214146" cy="50545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2471" y="5353397"/>
            <a:ext cx="2344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Л.А.Бенде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t="1818" r="3099" b="1332"/>
          <a:stretch/>
        </p:blipFill>
        <p:spPr>
          <a:xfrm>
            <a:off x="3924301" y="905633"/>
            <a:ext cx="3732415" cy="50545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303" r="2479" b="1696"/>
          <a:stretch/>
        </p:blipFill>
        <p:spPr>
          <a:xfrm>
            <a:off x="7709378" y="905633"/>
            <a:ext cx="3787124" cy="50837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93636" y="6276109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667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987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71" t="11954" r="32458" b="28206"/>
          <a:stretch/>
        </p:blipFill>
        <p:spPr>
          <a:xfrm>
            <a:off x="632988" y="1837114"/>
            <a:ext cx="2712292" cy="38903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55171" y="1030828"/>
            <a:ext cx="2790108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be-BY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Журналист </a:t>
            </a:r>
            <a:r>
              <a:rPr lang="be-BY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be-BY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прозаик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be-BY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П.Д. Дудо  </a:t>
            </a:r>
            <a:endParaRPr lang="be-BY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be-B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be-BY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7970" y="817568"/>
            <a:ext cx="4285047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Июнь 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1941 г. – служил в Красной Армии политработником.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[июль] 1943 г. – начал работать литературным сотрудником в красноармейской газете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Вперёд!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19-го Краснознаменного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Перекопского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танкового корпуса, писал очерки и статьи, посвященные армейской жизни для газеты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Вперед!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Воевал 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Брянском, Центральном, 4-м Украинском и 1-м Прибалтийском фронтах.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Награды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два ордена Красной Звезды;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два ордена Отечественной войны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ІІ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ступени;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медали.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 очерков, статьей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Люби и защищай свою Родину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Танкист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Баюков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Убей зверя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Успешно идут на запад наши танки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(1943),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Бессмертный подвиг девяти разведчиков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Братья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Ухины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Герой Советского Союза Василий Ершов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Офицер Сергей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Ваев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Через Сиваш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(1944),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Большевики-танкисты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Командир автоматчиков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Мститель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Партсобрание после боя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(1945).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25" t="3468" r="3536" b="7196"/>
          <a:stretch/>
        </p:blipFill>
        <p:spPr>
          <a:xfrm>
            <a:off x="8773320" y="865937"/>
            <a:ext cx="2658829" cy="36054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5" t="8227" r="2221" b="6729"/>
          <a:stretch/>
        </p:blipFill>
        <p:spPr>
          <a:xfrm rot="16200000">
            <a:off x="7418223" y="3206156"/>
            <a:ext cx="3467151" cy="23921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62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987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92" y="1787658"/>
            <a:ext cx="2067375" cy="28155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" t="4273" r="1878" b="2022"/>
          <a:stretch/>
        </p:blipFill>
        <p:spPr>
          <a:xfrm>
            <a:off x="906492" y="4704945"/>
            <a:ext cx="1981045" cy="13362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09253" y="864328"/>
            <a:ext cx="40674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годы Великой Отечественной войны 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Лариса </a:t>
            </a:r>
            <a:r>
              <a:rPr lang="ru-RU" sz="14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Помпеевна</a:t>
            </a:r>
            <a:r>
              <a:rPr lang="ru-RU" sz="1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участвовала в оперных спектаклях в театрах Алма-Аты, Горьком, выступала с концертами в Москве, Тбилиси и на фронте перед бойцами и офицерами. Под руководством Ларисы </a:t>
            </a:r>
            <a:r>
              <a:rPr lang="ru-RU" sz="1400" dirty="0" err="1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Помпеевны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была создана фронтовая концертная бригада, которая обслуживала бойцов </a:t>
            </a:r>
            <a:r>
              <a:rPr lang="en-US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Белорусского фронта и белорусских партизан.</a:t>
            </a:r>
            <a:endParaRPr lang="ru-RU" sz="14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5808" y="864328"/>
            <a:ext cx="2643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Народная артистка СССР и БССР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Л.П.Александровская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454" r="2768" b="38862"/>
          <a:stretch/>
        </p:blipFill>
        <p:spPr>
          <a:xfrm>
            <a:off x="7579116" y="939338"/>
            <a:ext cx="3937544" cy="50133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071" y="2895653"/>
            <a:ext cx="4481045" cy="30570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851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987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8274" y="746012"/>
            <a:ext cx="28826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Партийный деятель, кандидат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исторических наук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Н.И.Красовский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6511" t="13598" r="21264" b="35342"/>
          <a:stretch/>
        </p:blipFill>
        <p:spPr>
          <a:xfrm>
            <a:off x="813694" y="4262013"/>
            <a:ext cx="2629594" cy="1788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6031" t="12474" r="13281" b="61151"/>
          <a:stretch/>
        </p:blipFill>
        <p:spPr>
          <a:xfrm>
            <a:off x="1020196" y="1671389"/>
            <a:ext cx="1781194" cy="24724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53820" t="12864" r="12974" b="12917"/>
          <a:stretch/>
        </p:blipFill>
        <p:spPr>
          <a:xfrm>
            <a:off x="8480898" y="906088"/>
            <a:ext cx="3057168" cy="37296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29988" t="11873" r="13733" b="14667"/>
          <a:stretch/>
        </p:blipFill>
        <p:spPr>
          <a:xfrm>
            <a:off x="3443288" y="1026239"/>
            <a:ext cx="4916178" cy="360948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500888" y="4793916"/>
            <a:ext cx="80033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годы войны являлся помощником начальника разведывательного отдела одного из воздушно-десантных корпусов; позднее — инструктором армейского политотдела. В совершенстве владел немецким языком. Принимал участие в битвах под Москвой и на Ленинградском фронте.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3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" y="0"/>
            <a:ext cx="12192000" cy="67987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2955"/>
          <a:stretch/>
        </p:blipFill>
        <p:spPr>
          <a:xfrm>
            <a:off x="650886" y="2105034"/>
            <a:ext cx="2678928" cy="3594896"/>
          </a:xfrm>
          <a:prstGeom prst="rect">
            <a:avLst/>
          </a:prstGeom>
          <a:ln>
            <a:noFill/>
          </a:ln>
          <a:effectLst>
            <a:outerShdw blurRad="444500" algn="tl" rotWithShape="0">
              <a:srgbClr val="000000">
                <a:alpha val="8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411270" y="730185"/>
            <a:ext cx="387575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Начало войны А.А. Кулешов встретил в г. Минске. Когда гитлеровцы захватили город, он пешком направился в Оршу, а затем поездом добрался до Калининграда, где добровольно вступил в ряды Красной армии. После окончания Военно-политического училища под Новгородом Аркадий Александрович работал в армейской газете «Знамя Советов» 11 Армии и в Белорусском штабе партизанского движения.</a:t>
            </a:r>
            <a:endParaRPr lang="ru-RU" sz="14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8" t="15714" r="15040" b="36284"/>
          <a:stretch/>
        </p:blipFill>
        <p:spPr>
          <a:xfrm rot="10800000">
            <a:off x="5385900" y="4109078"/>
            <a:ext cx="3332769" cy="17456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77814" y="1005385"/>
            <a:ext cx="2489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Народный поэт Беларуси </a:t>
            </a:r>
          </a:p>
          <a:p>
            <a:pPr algn="ctr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А.А.Кулешов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1270" y="3103501"/>
            <a:ext cx="387575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e-BY" sz="1400" b="1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Автор:</a:t>
            </a:r>
            <a:r>
              <a:rPr lang="be-BY" sz="1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поэмы “Сцяг брыгады”, стихотворения “Песня о безымянном герое”, юмористических произведений о бойце Алексее Петрове, “Боевого гимна” 11-й Армии и др.</a:t>
            </a:r>
            <a:endParaRPr lang="en-US" sz="14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5" t="1934" r="684" b="1125"/>
          <a:stretch/>
        </p:blipFill>
        <p:spPr>
          <a:xfrm>
            <a:off x="7512442" y="763870"/>
            <a:ext cx="2663045" cy="32314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" r="1075"/>
          <a:stretch/>
        </p:blipFill>
        <p:spPr>
          <a:xfrm>
            <a:off x="8884951" y="2477192"/>
            <a:ext cx="2510447" cy="3491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" r="693" b="2854"/>
          <a:stretch/>
        </p:blipFill>
        <p:spPr>
          <a:xfrm>
            <a:off x="3386635" y="4341982"/>
            <a:ext cx="1893174" cy="15127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1626887" y="6292734"/>
            <a:ext cx="47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125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</TotalTime>
  <Words>645</Words>
  <Application>Microsoft Office PowerPoint</Application>
  <PresentationFormat>Широкоэкранный</PresentationFormat>
  <Paragraphs>67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Кирсанова Елена Георгиевна</cp:lastModifiedBy>
  <cp:revision>140</cp:revision>
  <dcterms:created xsi:type="dcterms:W3CDTF">2024-11-16T09:43:30Z</dcterms:created>
  <dcterms:modified xsi:type="dcterms:W3CDTF">2025-08-13T14:21:02Z</dcterms:modified>
</cp:coreProperties>
</file>