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0" r:id="rId2"/>
    <p:sldId id="258" r:id="rId3"/>
    <p:sldId id="302" r:id="rId4"/>
    <p:sldId id="279" r:id="rId5"/>
    <p:sldId id="298" r:id="rId6"/>
    <p:sldId id="256" r:id="rId7"/>
    <p:sldId id="257" r:id="rId8"/>
    <p:sldId id="262" r:id="rId9"/>
    <p:sldId id="278" r:id="rId10"/>
    <p:sldId id="261" r:id="rId11"/>
    <p:sldId id="263" r:id="rId12"/>
    <p:sldId id="289" r:id="rId13"/>
    <p:sldId id="295" r:id="rId14"/>
    <p:sldId id="294" r:id="rId15"/>
    <p:sldId id="293" r:id="rId16"/>
    <p:sldId id="265" r:id="rId17"/>
    <p:sldId id="267" r:id="rId18"/>
    <p:sldId id="291" r:id="rId19"/>
    <p:sldId id="301" r:id="rId20"/>
    <p:sldId id="304" r:id="rId21"/>
    <p:sldId id="290" r:id="rId22"/>
    <p:sldId id="300" r:id="rId23"/>
    <p:sldId id="272" r:id="rId24"/>
    <p:sldId id="270" r:id="rId25"/>
    <p:sldId id="271" r:id="rId26"/>
    <p:sldId id="264" r:id="rId27"/>
    <p:sldId id="273" r:id="rId28"/>
    <p:sldId id="297" r:id="rId29"/>
    <p:sldId id="296" r:id="rId30"/>
    <p:sldId id="274" r:id="rId31"/>
    <p:sldId id="269" r:id="rId32"/>
    <p:sldId id="276" r:id="rId33"/>
    <p:sldId id="277" r:id="rId34"/>
    <p:sldId id="259" r:id="rId35"/>
    <p:sldId id="299" r:id="rId36"/>
    <p:sldId id="266" r:id="rId37"/>
    <p:sldId id="305" r:id="rId38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  <a:srgbClr val="008080"/>
    <a:srgbClr val="333300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C4DA4-8505-401A-B6D3-9A6BE4459669}" type="datetimeFigureOut">
              <a:rPr lang="ru-RU" smtClean="0"/>
              <a:t>06.10.2025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0BEEE-1530-4597-B69D-47BAFAAC820B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4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5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5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7" Type="http://schemas.openxmlformats.org/officeDocument/2006/relationships/image" Target="../media/image6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6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jpg"/><Relationship Id="rId4" Type="http://schemas.openxmlformats.org/officeDocument/2006/relationships/image" Target="../media/image7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78.jpeg"/><Relationship Id="rId4" Type="http://schemas.openxmlformats.org/officeDocument/2006/relationships/image" Target="../media/image7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png"/><Relationship Id="rId4" Type="http://schemas.openxmlformats.org/officeDocument/2006/relationships/image" Target="../media/image8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91" y="4462930"/>
            <a:ext cx="3231787" cy="20314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Picture 10" descr="Ð¤Ð°Ð¹Ð»:Hermitage logo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5946" y="116532"/>
            <a:ext cx="3622918" cy="1498084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2370027" y="4563726"/>
            <a:ext cx="84932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3600" b="1" dirty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Ирина  Георгиевна  Ефимова </a:t>
            </a:r>
          </a:p>
          <a:p>
            <a:pPr algn="ctr"/>
            <a:r>
              <a:rPr lang="ru-RU" sz="3600" b="1" dirty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старший научный </a:t>
            </a:r>
            <a:r>
              <a:rPr lang="ru-RU" sz="3600" b="1" dirty="0" smtClean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сотрудник</a:t>
            </a:r>
          </a:p>
          <a:p>
            <a:pPr algn="ctr"/>
            <a:r>
              <a:rPr lang="ru-RU" sz="3600" b="1" dirty="0" smtClean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Научного архива</a:t>
            </a:r>
            <a:endParaRPr lang="ru-RU" sz="3600" b="1" dirty="0">
              <a:solidFill>
                <a:srgbClr val="008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0A1D9F-93EC-4609-A690-8DAF68154C05}"/>
              </a:ext>
            </a:extLst>
          </p:cNvPr>
          <p:cNvSpPr txBox="1"/>
          <p:nvPr/>
        </p:nvSpPr>
        <p:spPr>
          <a:xfrm>
            <a:off x="2370027" y="1936200"/>
            <a:ext cx="8707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Письма с фронта (1942-1945) Личный фонд </a:t>
            </a:r>
            <a:r>
              <a:rPr lang="ru-RU" sz="4000" b="1" dirty="0" err="1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П.И.Кострова</a:t>
            </a:r>
            <a:endParaRPr lang="ru-RU" sz="4000" b="1" dirty="0">
              <a:solidFill>
                <a:srgbClr val="008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10" descr="Ð¤Ð°Ð¹Ð»:Hermitage logo.svg">
            <a:extLst>
              <a:ext uri="{FF2B5EF4-FFF2-40B4-BE49-F238E27FC236}">
                <a16:creationId xmlns:a16="http://schemas.microsoft.com/office/drawing/2014/main" id="{50D54E13-E455-484D-8C77-47474B5AC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5946" y="93213"/>
            <a:ext cx="3622918" cy="1498084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10" descr="Ð¤Ð°Ð¹Ð»:Hermitage logo.svg">
            <a:extLst>
              <a:ext uri="{FF2B5EF4-FFF2-40B4-BE49-F238E27FC236}">
                <a16:creationId xmlns:a16="http://schemas.microsoft.com/office/drawing/2014/main" id="{97B799FE-A278-48F2-8E52-37D854F13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5946" y="116532"/>
            <a:ext cx="3622918" cy="1498084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6" name="Текстовое поле 5"/>
          <p:cNvSpPr txBox="1"/>
          <p:nvPr/>
        </p:nvSpPr>
        <p:spPr>
          <a:xfrm>
            <a:off x="1016000" y="2497487"/>
            <a:ext cx="5080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 algn="ctr"/>
            <a:r>
              <a:rPr lang="ru-RU" sz="2400" b="1" i="0" cap="all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Павел Иванович Костров (1</a:t>
            </a:r>
            <a:r>
              <a:rPr sz="2400" b="1" i="0" cap="all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905 — 1983</a:t>
            </a:r>
            <a:r>
              <a:rPr lang="ru-RU" sz="2400" b="1" i="0" cap="all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)</a:t>
            </a:r>
            <a:endParaRPr sz="2400" b="1" i="0" cap="all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Roboto Condensed"/>
              <a:cs typeface="Times New Roman" panose="02020603050405020304" pitchFamily="18" charset="0"/>
            </a:endParaRPr>
          </a:p>
          <a:p>
            <a:pPr marL="0" indent="0" algn="ctr"/>
            <a:r>
              <a:rPr sz="2400" b="1" i="0" cap="all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Живописец</a:t>
            </a:r>
            <a:r>
              <a:rPr sz="2400" b="1" i="0" cap="all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, </a:t>
            </a:r>
            <a:r>
              <a:rPr sz="2400" b="1" i="0" cap="all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график</a:t>
            </a:r>
            <a:r>
              <a:rPr sz="2400" b="1" i="0" cap="all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, </a:t>
            </a:r>
            <a:r>
              <a:rPr sz="2400" b="1" i="0" cap="all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Roboto Condensed"/>
                <a:cs typeface="Times New Roman" panose="02020603050405020304" pitchFamily="18" charset="0"/>
              </a:rPr>
              <a:t>реставратор</a:t>
            </a:r>
            <a:endParaRPr sz="2400" b="1" i="0" cap="all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Roboto Condensed"/>
              <a:cs typeface="Times New Roman" panose="02020603050405020304" pitchFamily="18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27184FB-075D-41ED-8B04-080E6F072A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239"/>
          <a:stretch/>
        </p:blipFill>
        <p:spPr>
          <a:xfrm>
            <a:off x="0" y="-131806"/>
            <a:ext cx="7892172" cy="2402032"/>
          </a:xfrm>
          <a:prstGeom prst="rect">
            <a:avLst/>
          </a:prstGeom>
        </p:spPr>
      </p:pic>
      <p:pic>
        <p:nvPicPr>
          <p:cNvPr id="4" name="Изображение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7257" y="90490"/>
            <a:ext cx="4894201" cy="63836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2">
                <a:lumMod val="20000"/>
                <a:lumOff val="8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C707A41-3C31-4963-B314-D847A8BF11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8188" y="202496"/>
            <a:ext cx="789682" cy="9871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68" y="4984864"/>
            <a:ext cx="2477111" cy="1557041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7F09DA6-6ED0-41F3-990C-705E297426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7460" y="1404694"/>
            <a:ext cx="4060847" cy="3461928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8CDAA2A-E547-482B-A348-318310DD31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49605" y="88984"/>
            <a:ext cx="1686147" cy="53434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2">
                <a:lumMod val="20000"/>
                <a:lumOff val="8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9B2564E-57B9-4E95-8686-809A146DB0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0922" y="-91099"/>
            <a:ext cx="4066384" cy="520643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206170C-4AF1-4780-9682-997600E250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7364" y="3699383"/>
            <a:ext cx="4368367" cy="314343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952047D-5AF0-4E5E-91D2-518B0E7603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2237" y="4226012"/>
            <a:ext cx="4835277" cy="23139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06D19EF-9EB0-46B1-90D8-0FB98653AC01}"/>
              </a:ext>
            </a:extLst>
          </p:cNvPr>
          <p:cNvSpPr txBox="1"/>
          <p:nvPr/>
        </p:nvSpPr>
        <p:spPr>
          <a:xfrm>
            <a:off x="805169" y="169184"/>
            <a:ext cx="4733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b="1" i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Письма с фронта (1942-1945) </a:t>
            </a: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DDFD7FC-9F5D-4CEB-AC4B-9FE0469A8E0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31774" y="181191"/>
            <a:ext cx="2536257" cy="1969646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50C4788-DE15-4BD7-9AF3-5B8C4DE0CC9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2359" t="601" r="14559" b="12432"/>
          <a:stretch/>
        </p:blipFill>
        <p:spPr>
          <a:xfrm>
            <a:off x="157771" y="929081"/>
            <a:ext cx="3720703" cy="3187915"/>
          </a:xfrm>
          <a:prstGeom prst="ellipse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C87FA7A3-596D-479A-A138-3E43BCF16CD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V="1">
            <a:off x="169720" y="209375"/>
            <a:ext cx="560151" cy="700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73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DBE84F3-BB7D-41C9-9D3E-EC2C49E09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7878" y="0"/>
            <a:ext cx="443320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099284-A990-48B6-8DDB-C22F9BEFBB14}"/>
              </a:ext>
            </a:extLst>
          </p:cNvPr>
          <p:cNvSpPr txBox="1"/>
          <p:nvPr/>
        </p:nvSpPr>
        <p:spPr>
          <a:xfrm>
            <a:off x="142240" y="669252"/>
            <a:ext cx="26756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Зачетный лист ПТИ </a:t>
            </a:r>
            <a:r>
              <a:rPr lang="ru-RU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П.И.Кострова</a:t>
            </a:r>
            <a:endParaRPr lang="ru-RU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1A4AECF-9183-4E1A-8601-CD1985AEAD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0000" y="0"/>
            <a:ext cx="4303997" cy="68580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53326F0-026C-4C43-ABC5-DE3CB8FE71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44113" y="1706880"/>
            <a:ext cx="3110986" cy="45664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3673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302A476-1F7A-4BC1-BE35-442BC644FB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494" y="-131445"/>
            <a:ext cx="4490136" cy="5976551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3B27C7E-A3CE-43FE-991F-0FB27602F8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830" y="131445"/>
            <a:ext cx="4055132" cy="54407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83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222FF9A-C518-472A-8B15-2CF828E440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567" y="782595"/>
            <a:ext cx="6980589" cy="3929447"/>
          </a:xfrm>
          <a:prstGeom prst="ellipse">
            <a:avLst/>
          </a:prstGeom>
          <a:ln>
            <a:noFill/>
          </a:ln>
          <a:effectLst>
            <a:softEdge rad="1270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EDF1400-CC7B-4C69-BF98-012585BC50F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329" y="222422"/>
            <a:ext cx="4810691" cy="62680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Изображение 3"/>
          <p:cNvPicPr/>
          <p:nvPr/>
        </p:nvPicPr>
        <p:blipFill>
          <a:blip r:embed="rId4"/>
          <a:stretch>
            <a:fillRect/>
          </a:stretch>
        </p:blipFill>
        <p:spPr>
          <a:xfrm>
            <a:off x="2270094" y="574291"/>
            <a:ext cx="4724400" cy="4724400"/>
          </a:xfrm>
          <a:prstGeom prst="rect">
            <a:avLst/>
          </a:prstGeom>
          <a:ln w="190500" cap="sq">
            <a:solidFill>
              <a:schemeClr val="accent2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Изображение 5"/>
          <p:cNvPicPr/>
          <p:nvPr/>
        </p:nvPicPr>
        <p:blipFill>
          <a:blip r:embed="rId5"/>
          <a:stretch>
            <a:fillRect/>
          </a:stretch>
        </p:blipFill>
        <p:spPr>
          <a:xfrm>
            <a:off x="7231051" y="574291"/>
            <a:ext cx="4724400" cy="4724400"/>
          </a:xfrm>
          <a:prstGeom prst="rect">
            <a:avLst/>
          </a:prstGeom>
          <a:ln w="190500" cap="sq">
            <a:solidFill>
              <a:schemeClr val="accent4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Текстовое поле 6"/>
          <p:cNvSpPr txBox="1"/>
          <p:nvPr/>
        </p:nvSpPr>
        <p:spPr>
          <a:xfrm>
            <a:off x="3257767" y="5591086"/>
            <a:ext cx="1988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altLang="en-US" sz="24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Озеро 1930 г.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B894A3-FF0F-45AE-9B72-F8085978AEE7}"/>
              </a:ext>
            </a:extLst>
          </p:cNvPr>
          <p:cNvSpPr txBox="1"/>
          <p:nvPr/>
        </p:nvSpPr>
        <p:spPr>
          <a:xfrm>
            <a:off x="7365044" y="5472872"/>
            <a:ext cx="61701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Городской пейзаж с троллейбусом 1930</a:t>
            </a: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BB10303F-F4D2-48E6-92BA-F12BDD27761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F993C78-1C80-44E8-AA75-04CCC38F32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051" y="138917"/>
            <a:ext cx="1786918" cy="11168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6AD5AE-5723-4172-8542-BBAEF5791EE5}"/>
              </a:ext>
            </a:extLst>
          </p:cNvPr>
          <p:cNvSpPr txBox="1"/>
          <p:nvPr/>
        </p:nvSpPr>
        <p:spPr>
          <a:xfrm>
            <a:off x="228390" y="1459163"/>
            <a:ext cx="147457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Музей искусства Санкт-Петербурга </a:t>
            </a:r>
            <a:r>
              <a:rPr lang="en-US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XX-XXI</a:t>
            </a:r>
            <a:endParaRPr lang="ru-RU" dirty="0">
              <a:solidFill>
                <a:srgbClr val="9966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49794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5694DF01-F7FB-4AD0-A301-6542857AB8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017" y="241126"/>
            <a:ext cx="3344197" cy="5016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4F4C31-ECE0-41DB-B998-B1DABB999E6D}"/>
              </a:ext>
            </a:extLst>
          </p:cNvPr>
          <p:cNvSpPr txBox="1"/>
          <p:nvPr/>
        </p:nvSpPr>
        <p:spPr>
          <a:xfrm>
            <a:off x="4949065" y="1186057"/>
            <a:ext cx="6643446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Награды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Медаль «За оборону Ленинграда</a:t>
            </a:r>
            <a:r>
              <a:rPr lang="ru-RU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», 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Медаль «За победу над Германией в Великой Отечественной войне 1941–1945 гг</a:t>
            </a:r>
            <a:r>
              <a:rPr lang="ru-RU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.», 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Орден Красной </a:t>
            </a:r>
            <a:r>
              <a:rPr lang="ru-RU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Звезды, 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Орден Красного Знамени</a:t>
            </a:r>
          </a:p>
          <a:p>
            <a:endParaRPr lang="ru-RU" dirty="0"/>
          </a:p>
          <a:p>
            <a:r>
              <a:rPr lang="ru-RU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Место рождения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Украинская ССР, Одесская обл., г. Одесса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Дата призыва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03.07.1941</a:t>
            </a:r>
          </a:p>
          <a:p>
            <a:endParaRPr lang="ru-RU" dirty="0"/>
          </a:p>
          <a:p>
            <a:r>
              <a:rPr lang="ru-RU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Место службы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638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сп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115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сд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ЛенФ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; 268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сд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ЛенФ|217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оиптдн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268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сд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110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ск|кукс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стр. г.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Ленинграда|курсы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мл. лейтенантов|91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опаб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16 УР 2 Уд. А|НОГ; 266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сд</a:t>
            </a:r>
            <a:endParaRPr lang="ru-RU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758930-0A9D-493F-918A-7E36565E8DD3}"/>
              </a:ext>
            </a:extLst>
          </p:cNvPr>
          <p:cNvSpPr txBox="1"/>
          <p:nvPr/>
        </p:nvSpPr>
        <p:spPr>
          <a:xfrm>
            <a:off x="5655551" y="224298"/>
            <a:ext cx="34891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Костров Павел Иванович</a:t>
            </a:r>
          </a:p>
          <a:p>
            <a:pPr algn="ctr"/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25.08.1905 </a:t>
            </a:r>
          </a:p>
        </p:txBody>
      </p:sp>
    </p:spTree>
    <p:extLst>
      <p:ext uri="{BB962C8B-B14F-4D97-AF65-F5344CB8AC3E}">
        <p14:creationId xmlns:p14="http://schemas.microsoft.com/office/powerpoint/2010/main" val="271744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E8573A3-3B8E-4022-A6C8-D191A0378E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82379" y="1198880"/>
            <a:ext cx="5853289" cy="3763835"/>
          </a:xfrm>
          <a:prstGeom prst="ellipse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97B3A3A-B090-4261-906C-73BB058428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9158" y="272139"/>
            <a:ext cx="9232683" cy="631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04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713BEF-F87D-4302-BEF5-112F4FCA2EAD}"/>
              </a:ext>
            </a:extLst>
          </p:cNvPr>
          <p:cNvSpPr txBox="1"/>
          <p:nvPr/>
        </p:nvSpPr>
        <p:spPr>
          <a:xfrm>
            <a:off x="1248433" y="93552"/>
            <a:ext cx="346620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Воинское звание: лейтенант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Место </a:t>
            </a:r>
            <a:r>
              <a:rPr lang="ru-RU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призыва:Ленинский</a:t>
            </a:r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РВК Ленинградская обл., г. Ленинград, Ленинский р-н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Воинская часть 91 отдельный пулеметный артиллерийский батальон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Наименование награды</a:t>
            </a:r>
          </a:p>
          <a:p>
            <a:r>
              <a:rPr 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Орден Красного Знамени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8BED1E15-3373-4655-B023-A412DC62A3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325" y="0"/>
            <a:ext cx="57333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69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D3D8730-4DA1-43A9-BC7C-F430FFFCDC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7225" y="0"/>
            <a:ext cx="9052775" cy="6858000"/>
          </a:xfrm>
          <a:prstGeom prst="rect">
            <a:avLst/>
          </a:prstGeom>
        </p:spPr>
      </p:pic>
      <p:pic>
        <p:nvPicPr>
          <p:cNvPr id="1028" name="Picture 4" descr="Picture background">
            <a:extLst>
              <a:ext uri="{FF2B5EF4-FFF2-40B4-BE49-F238E27FC236}">
                <a16:creationId xmlns:a16="http://schemas.microsoft.com/office/drawing/2014/main" id="{57835333-2733-4DE9-B9A2-39AD6E1285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67" y="0"/>
            <a:ext cx="2520334" cy="306096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80CB1F9-8689-454F-8500-5A1401F40C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67" y="3060962"/>
            <a:ext cx="2520334" cy="35402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676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4023833-76B7-4E50-8446-CA92425F17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121" y="190094"/>
            <a:ext cx="4603537" cy="6291441"/>
          </a:xfrm>
          <a:prstGeom prst="rect">
            <a:avLst/>
          </a:prstGeom>
        </p:spPr>
      </p:pic>
      <p:sp>
        <p:nvSpPr>
          <p:cNvPr id="14" name="AutoShape 2" descr="Отсканированный документ">
            <a:extLst>
              <a:ext uri="{FF2B5EF4-FFF2-40B4-BE49-F238E27FC236}">
                <a16:creationId xmlns:a16="http://schemas.microsoft.com/office/drawing/2014/main" id="{6381CE1E-E7C3-49F3-A016-8CD8149E3D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492D41B5-380B-4D0D-810D-5EEF704619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4806" y="190093"/>
            <a:ext cx="4605335" cy="629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61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ACE9356-A1DA-480F-B34C-20C40CA7DD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5840" y="190444"/>
            <a:ext cx="9507618" cy="6233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20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19280F-13AE-4532-8821-559C503A9D26}"/>
              </a:ext>
            </a:extLst>
          </p:cNvPr>
          <p:cNvSpPr txBox="1"/>
          <p:nvPr/>
        </p:nvSpPr>
        <p:spPr>
          <a:xfrm>
            <a:off x="518160" y="101128"/>
            <a:ext cx="10109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800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Костров Павел Иванович </a:t>
            </a:r>
          </a:p>
          <a:p>
            <a:r>
              <a:rPr lang="ru-RU" sz="2800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1944г — Награждение: Орден Красной Звезды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B5D96D8-4B1F-4AAF-B5AE-3E0D6A9E86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2156" y="2992501"/>
            <a:ext cx="7589844" cy="2707552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D7F9370-F2A6-4906-A510-152702AB7C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764" y="1446893"/>
            <a:ext cx="1944388" cy="18741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C298C14-CFBC-4593-905C-32225A85A9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5750" y="1446893"/>
            <a:ext cx="3776540" cy="50170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15324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A5EA60-365A-4B85-A6E0-D77F02974C09}"/>
              </a:ext>
            </a:extLst>
          </p:cNvPr>
          <p:cNvSpPr txBox="1"/>
          <p:nvPr/>
        </p:nvSpPr>
        <p:spPr>
          <a:xfrm>
            <a:off x="345440" y="296595"/>
            <a:ext cx="816864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400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Костров Павел Иванович</a:t>
            </a:r>
          </a:p>
          <a:p>
            <a:r>
              <a:rPr lang="ru-RU" sz="2400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Информация о перемещениях личного состава 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31814D4-7563-46AB-B779-905B89078F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4066" y="1127592"/>
            <a:ext cx="4093719" cy="53598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772F742-0433-4A80-8140-32A4971E6D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5320" y="609600"/>
            <a:ext cx="4309145" cy="58031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9574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7EEA404-1776-4CDD-9D86-910EA83611D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4047" y="217135"/>
            <a:ext cx="4109684" cy="58356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BE51E7F-0252-4CD9-9CE2-2FFB26C253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220" y="741680"/>
            <a:ext cx="4172448" cy="592008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7961941-8AEC-4A48-83A8-218A5907A3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32" y="28241"/>
            <a:ext cx="3402108" cy="2506190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275ED6-9C61-49E6-B5F1-43CC76DDAEE2}"/>
              </a:ext>
            </a:extLst>
          </p:cNvPr>
          <p:cNvSpPr txBox="1"/>
          <p:nvPr/>
        </p:nvSpPr>
        <p:spPr>
          <a:xfrm>
            <a:off x="238214" y="2816554"/>
            <a:ext cx="291279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Первое письмо маме от Павла Ивановича </a:t>
            </a:r>
            <a:r>
              <a:rPr lang="ru-RU" sz="2800" dirty="0" err="1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Кострова</a:t>
            </a:r>
            <a:r>
              <a:rPr lang="ru-RU" sz="28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28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от13.09.42</a:t>
            </a:r>
            <a:r>
              <a:rPr lang="ru-RU" sz="28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3238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6F6530F-008C-4EB3-BB0C-69D74F6664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459" y="158901"/>
            <a:ext cx="9519920" cy="66990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72F7FB7-31F5-4B00-B961-1F1421A8C2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332" y="202697"/>
            <a:ext cx="3272536" cy="25696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6BB537-F6CF-4701-8252-094DA49AA4DC}"/>
              </a:ext>
            </a:extLst>
          </p:cNvPr>
          <p:cNvSpPr txBox="1"/>
          <p:nvPr/>
        </p:nvSpPr>
        <p:spPr>
          <a:xfrm>
            <a:off x="907798" y="1747082"/>
            <a:ext cx="18796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Письмо от 21.09.42 .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F070C90A-2AF9-49C2-9F13-B458960B66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7053" y="2051467"/>
            <a:ext cx="3760232" cy="500923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7CF0D91-1F35-4254-AD2C-90CCDBD1A9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5412" y="1391920"/>
            <a:ext cx="3379959" cy="45817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8468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40D858-D527-4F6E-9267-802DCA293BF2}"/>
              </a:ext>
            </a:extLst>
          </p:cNvPr>
          <p:cNvSpPr txBox="1"/>
          <p:nvPr/>
        </p:nvSpPr>
        <p:spPr>
          <a:xfrm>
            <a:off x="143468" y="201414"/>
            <a:ext cx="33007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ПИСЬМО от 10.11.42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8051ABD-C556-4C49-9CA1-76BB36907E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443" y="1046479"/>
            <a:ext cx="2973127" cy="43816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chemeClr val="accent4">
                <a:lumMod val="20000"/>
                <a:lumOff val="80000"/>
              </a:schemeClr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F0C82F8-F471-42B8-B87F-368E4613D7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9888" y="1046479"/>
            <a:ext cx="7485113" cy="53214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2">
                <a:lumMod val="20000"/>
                <a:lumOff val="8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498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029054-2A25-4AA7-B329-FE6FD9CB98A9}"/>
              </a:ext>
            </a:extLst>
          </p:cNvPr>
          <p:cNvSpPr txBox="1"/>
          <p:nvPr/>
        </p:nvSpPr>
        <p:spPr>
          <a:xfrm>
            <a:off x="65902" y="116056"/>
            <a:ext cx="20924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dirty="0"/>
              <a:t>Письмо от 28.06.43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5352FB2-DCE6-4461-B2C7-629F82ADF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2031" y="485388"/>
            <a:ext cx="4923335" cy="62068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18636566-1F0C-4E5B-BE3F-1BAFA3B75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283" y="1293713"/>
            <a:ext cx="7140812" cy="34172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6917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Montserrat"/>
              <a:cs typeface="+mn-cs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9FCECAC-E725-4E38-9965-9FC7AC6C7C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9312" y="324276"/>
            <a:ext cx="8197916" cy="5899132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8E2D77C-1877-44DF-8F2F-15B0512CD8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1704" y="1937198"/>
            <a:ext cx="7283807" cy="4093379"/>
          </a:xfrm>
          <a:prstGeom prst="ellipse">
            <a:avLst/>
          </a:prstGeom>
          <a:ln>
            <a:noFill/>
          </a:ln>
          <a:effectLst>
            <a:softEdge rad="6350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631ED1B-D27F-4F6D-8C34-4B42875820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218" y="74999"/>
            <a:ext cx="3188674" cy="52642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F3BB6C8-C9B6-4F8A-AA00-DCDAA0215CF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386" r="14240"/>
          <a:stretch/>
        </p:blipFill>
        <p:spPr>
          <a:xfrm>
            <a:off x="8145723" y="287021"/>
            <a:ext cx="4229543" cy="49692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EEFCA4-ED57-43AF-ADAE-035483A42B44}"/>
              </a:ext>
            </a:extLst>
          </p:cNvPr>
          <p:cNvSpPr txBox="1"/>
          <p:nvPr/>
        </p:nvSpPr>
        <p:spPr>
          <a:xfrm>
            <a:off x="9987868" y="5348653"/>
            <a:ext cx="22585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i="1" dirty="0" err="1">
                <a:solidFill>
                  <a:schemeClr val="bg1">
                    <a:lumMod val="50000"/>
                  </a:schemeClr>
                </a:solidFill>
              </a:rPr>
              <a:t>Каликин</a:t>
            </a:r>
            <a:r>
              <a:rPr lang="ru-RU" sz="2000" i="1" dirty="0">
                <a:solidFill>
                  <a:schemeClr val="bg1">
                    <a:lumMod val="50000"/>
                  </a:schemeClr>
                </a:solidFill>
              </a:rPr>
              <a:t> Ф.А.</a:t>
            </a:r>
          </a:p>
        </p:txBody>
      </p:sp>
    </p:spTree>
    <p:extLst>
      <p:ext uri="{BB962C8B-B14F-4D97-AF65-F5344CB8AC3E}">
        <p14:creationId xmlns:p14="http://schemas.microsoft.com/office/powerpoint/2010/main" val="166785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71" y="1037113"/>
            <a:ext cx="2166783" cy="136197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D6BD58A-41F9-4D65-8FD4-B3ECE911A0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4234" y="0"/>
            <a:ext cx="2116846" cy="68580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A60DEA3-3B23-4A2C-BE27-2CBCFF53F6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714" y="1303574"/>
            <a:ext cx="6055360" cy="4541520"/>
          </a:xfrm>
          <a:prstGeom prst="ellipse">
            <a:avLst/>
          </a:prstGeom>
          <a:ln>
            <a:noFill/>
          </a:ln>
          <a:effectLst>
            <a:softEdge rad="6350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640359C-BAD5-425A-BE0F-949EE31A47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9709" y="0"/>
            <a:ext cx="2166782" cy="68580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E74AE9A-D004-449E-9EF1-12DE7321B4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3170" y="2410455"/>
            <a:ext cx="3816052" cy="4307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94FA8D-ED07-40A8-B48C-EB3A0740CE4B}"/>
              </a:ext>
            </a:extLst>
          </p:cNvPr>
          <p:cNvSpPr txBox="1"/>
          <p:nvPr/>
        </p:nvSpPr>
        <p:spPr>
          <a:xfrm>
            <a:off x="124455" y="194752"/>
            <a:ext cx="3200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4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Письмо </a:t>
            </a:r>
            <a:r>
              <a:rPr lang="ru-RU" sz="2400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П.И.Кострова</a:t>
            </a:r>
            <a:r>
              <a:rPr lang="ru-RU" sz="24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от </a:t>
            </a:r>
            <a:r>
              <a:rPr lang="ru-RU" sz="24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03.10.43</a:t>
            </a:r>
          </a:p>
          <a:p>
            <a:pPr algn="ctr"/>
            <a:r>
              <a:rPr lang="ru-RU" sz="24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рисунок землянки</a:t>
            </a:r>
          </a:p>
        </p:txBody>
      </p:sp>
    </p:spTree>
    <p:extLst>
      <p:ext uri="{BB962C8B-B14F-4D97-AF65-F5344CB8AC3E}">
        <p14:creationId xmlns:p14="http://schemas.microsoft.com/office/powerpoint/2010/main" val="214409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3074" name="Picture 2" descr="Picture background">
            <a:extLst>
              <a:ext uri="{FF2B5EF4-FFF2-40B4-BE49-F238E27FC236}">
                <a16:creationId xmlns:a16="http://schemas.microsoft.com/office/drawing/2014/main" id="{A6E3D17C-41A0-4409-BFFF-D1242FDE2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568" y="1554891"/>
            <a:ext cx="5547519" cy="3429000"/>
          </a:xfrm>
          <a:prstGeom prst="ellipse">
            <a:avLst/>
          </a:prstGeom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1BCFB80-CAF2-47F7-B4AE-9FBC246F59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8649" y="1171832"/>
            <a:ext cx="3917740" cy="5370954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4988F75A-7A33-45DA-8FF6-B7C678086C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3228" y="131445"/>
            <a:ext cx="4112376" cy="5688871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4801D62-3880-492F-AA66-D0E572A6EA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599" y="-17481"/>
            <a:ext cx="6017846" cy="117183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97A8C0-8A51-4A8A-9136-B59AB4F6648F}"/>
              </a:ext>
            </a:extLst>
          </p:cNvPr>
          <p:cNvSpPr txBox="1"/>
          <p:nvPr/>
        </p:nvSpPr>
        <p:spPr>
          <a:xfrm>
            <a:off x="571051" y="1055168"/>
            <a:ext cx="2646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/>
              <a:t>Письмо от 09.05.1945г</a:t>
            </a:r>
            <a:r>
              <a:rPr lang="ru-RU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982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CDDF829-79DB-4FD9-9FAC-497DCC710E6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5378" y="365760"/>
            <a:ext cx="8028164" cy="544723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79AE287-1E42-40F7-A2A6-1B0D1DB430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68" y="565749"/>
            <a:ext cx="3167831" cy="4250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66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FC0EDC2-BDA2-4FD4-9317-04A22672DC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0077" y="411192"/>
            <a:ext cx="5812536" cy="40294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3AC176-431C-4D5D-BB37-022293E60B5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9333" y="438624"/>
            <a:ext cx="5955792" cy="39745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ECDB091-32EA-412D-BAB5-E2481D66B65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232" y="2658620"/>
            <a:ext cx="5602224" cy="39745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55601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B8D3F50-1318-4DDB-BB19-432F00CA837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1828" y="463054"/>
            <a:ext cx="6497828" cy="45208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5A082D4-9F95-4D14-941A-366792C3AA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453" y="1219200"/>
            <a:ext cx="7753335" cy="54838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796055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093" y="1925594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E7D41605-2FCA-46C2-993C-C2F6BEF1D9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662" y="116291"/>
            <a:ext cx="4504240" cy="6858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D6F57D5-085C-4285-BD08-1AE7E9DA52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4973" y="2917430"/>
            <a:ext cx="5939992" cy="4148094"/>
          </a:xfrm>
          <a:prstGeom prst="ellipse">
            <a:avLst/>
          </a:prstGeom>
          <a:ln>
            <a:noFill/>
          </a:ln>
          <a:effectLst>
            <a:softEdge rad="6350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1915B89-E991-462E-B497-868678A176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098" y="254000"/>
            <a:ext cx="3286785" cy="40736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4919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F23D251-2130-462F-9103-BC7CB72711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89" y="2566662"/>
            <a:ext cx="12049485" cy="4423144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86CF71A-B78B-4113-AF68-37A3B0975E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26" y="-17508"/>
            <a:ext cx="11989348" cy="4471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9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" y="-61686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BF8FE29-159C-4934-A6F7-01FDAA4DE6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737" y="480648"/>
            <a:ext cx="6545263" cy="5557413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83CA86-4353-445F-BDAA-23E8AF2B71FE}"/>
              </a:ext>
            </a:extLst>
          </p:cNvPr>
          <p:cNvSpPr txBox="1"/>
          <p:nvPr/>
        </p:nvSpPr>
        <p:spPr>
          <a:xfrm>
            <a:off x="5099222" y="5995325"/>
            <a:ext cx="1993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Костров П.И.</a:t>
            </a:r>
            <a:endParaRPr lang="ru-RU" dirty="0">
              <a:solidFill>
                <a:srgbClr val="996633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7060667-BF4E-422A-AD12-4C679C981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50" y="197182"/>
            <a:ext cx="5829249" cy="478206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Ð¤Ð°Ð¹Ð»:Hermitage logo.svg">
            <a:extLst>
              <a:ext uri="{FF2B5EF4-FFF2-40B4-BE49-F238E27FC236}">
                <a16:creationId xmlns:a16="http://schemas.microsoft.com/office/drawing/2014/main" id="{9B35A272-C2F8-4ED1-AF59-BE139922F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410" y="61093"/>
            <a:ext cx="1898555" cy="785056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0307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F4E389A4-7BEB-4AEC-B793-76FC37AF2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1060" y="242694"/>
            <a:ext cx="8077958" cy="63726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B1E182-0563-48FE-9578-AADBA0825C22}"/>
              </a:ext>
            </a:extLst>
          </p:cNvPr>
          <p:cNvSpPr txBox="1"/>
          <p:nvPr/>
        </p:nvSpPr>
        <p:spPr>
          <a:xfrm>
            <a:off x="843218" y="4444998"/>
            <a:ext cx="2026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Костров П.И.</a:t>
            </a:r>
            <a:endParaRPr lang="ru-RU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6569D57-0498-4BC9-925D-90DD641556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317" y="0"/>
            <a:ext cx="1676173" cy="83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89F1933-E12A-463C-A635-E6C809D892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8390" y="906161"/>
            <a:ext cx="9897933" cy="3479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7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CC8032E-3D81-48D4-911B-E9CC9F8E73A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919" y="135442"/>
            <a:ext cx="9123681" cy="6546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3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E080EE6-B385-4B7E-B49F-EE66FABC821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049" y="104140"/>
            <a:ext cx="9404794" cy="66497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4">
                <a:lumMod val="20000"/>
                <a:lumOff val="8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9934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FA7EB94-14D8-4915-BBBF-BBBD4ADF1A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0" y="83801"/>
            <a:ext cx="9462323" cy="66903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4">
                <a:lumMod val="20000"/>
                <a:lumOff val="8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2768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9C9CC50-892D-4DBF-A9BB-5F9BED3A5F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903"/>
            <a:ext cx="6798295" cy="48067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DE05DCE-089B-4866-AC43-141C90CE68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4301" y="0"/>
            <a:ext cx="9447988" cy="6680261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sz="1700" b="0" i="0" dirty="0">
              <a:solidFill>
                <a:srgbClr val="FFFFFF"/>
              </a:solidFill>
              <a:latin typeface="Montserrat"/>
              <a:ea typeface="Montserrat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91B0438-DEB8-4A37-AAE1-75C2E00039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8942" y="331013"/>
            <a:ext cx="4050717" cy="589117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8" name="AutoShape 2" descr="Живопись древнего Пянджикента. М.: 1954.">
            <a:extLst>
              <a:ext uri="{FF2B5EF4-FFF2-40B4-BE49-F238E27FC236}">
                <a16:creationId xmlns:a16="http://schemas.microsoft.com/office/drawing/2014/main" id="{4405EB58-1130-450B-B2CC-AFBFA981ABD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81C9A5C1-783D-428F-B0F3-ADDEBA2808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11" y="0"/>
            <a:ext cx="7034945" cy="4069492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52E80E1-FF48-4371-9556-DD374670EE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9394" y="1839071"/>
            <a:ext cx="3548412" cy="4859977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42A2E9-2461-49FA-A259-B1E792005D05}"/>
              </a:ext>
            </a:extLst>
          </p:cNvPr>
          <p:cNvSpPr txBox="1"/>
          <p:nvPr/>
        </p:nvSpPr>
        <p:spPr>
          <a:xfrm>
            <a:off x="1148993" y="3901527"/>
            <a:ext cx="265060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000"/>
              </a:lnSpc>
            </a:pPr>
            <a:r>
              <a:rPr lang="ru-RU" sz="1800" b="1" dirty="0">
                <a:solidFill>
                  <a:srgbClr val="996633"/>
                </a:solidFill>
                <a:effectLst/>
                <a:latin typeface="Arial" panose="020B0604020202020204" pitchFamily="34" charset="0"/>
              </a:rPr>
              <a:t>Костров П.И. Живопись древнего </a:t>
            </a:r>
            <a:r>
              <a:rPr lang="ru-RU" sz="1800" b="1" dirty="0" err="1">
                <a:solidFill>
                  <a:srgbClr val="996633"/>
                </a:solidFill>
                <a:effectLst/>
                <a:latin typeface="Arial" panose="020B0604020202020204" pitchFamily="34" charset="0"/>
              </a:rPr>
              <a:t>Пянджикента</a:t>
            </a:r>
            <a:endParaRPr lang="ru-RU" sz="1800" b="1" dirty="0">
              <a:solidFill>
                <a:srgbClr val="996633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732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79" y="5115697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2BF23C7-FD6C-465E-B682-F41322BE23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3772" y="-87596"/>
            <a:ext cx="4599124" cy="61671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BBDE19-BFFE-41E2-A554-99BBA425F14E}"/>
              </a:ext>
            </a:extLst>
          </p:cNvPr>
          <p:cNvSpPr txBox="1"/>
          <p:nvPr/>
        </p:nvSpPr>
        <p:spPr>
          <a:xfrm>
            <a:off x="2981537" y="5617859"/>
            <a:ext cx="756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Спасибо за внимание! </a:t>
            </a:r>
          </a:p>
        </p:txBody>
      </p:sp>
    </p:spTree>
    <p:extLst>
      <p:ext uri="{BB962C8B-B14F-4D97-AF65-F5344CB8AC3E}">
        <p14:creationId xmlns:p14="http://schemas.microsoft.com/office/powerpoint/2010/main" val="32717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5336"/>
            <a:ext cx="2981537" cy="187410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Текстовое поле 1"/>
          <p:cNvSpPr txBox="1"/>
          <p:nvPr/>
        </p:nvSpPr>
        <p:spPr>
          <a:xfrm>
            <a:off x="1894205" y="131445"/>
            <a:ext cx="8291830" cy="35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Montserra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277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901</TotalTime>
  <Words>228</Words>
  <Application>Microsoft Office PowerPoint</Application>
  <PresentationFormat>Широкоэкранный</PresentationFormat>
  <Paragraphs>44</Paragraphs>
  <Slides>37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37</vt:i4>
      </vt:variant>
    </vt:vector>
  </HeadingPairs>
  <TitlesOfParts>
    <vt:vector size="44" baseType="lpstr">
      <vt:lpstr>Arial</vt:lpstr>
      <vt:lpstr>Calibri</vt:lpstr>
      <vt:lpstr>Calibri Light</vt:lpstr>
      <vt:lpstr>Montserrat</vt:lpstr>
      <vt:lpstr>Roboto Condensed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Home</dc:creator>
  <cp:lastModifiedBy>usr</cp:lastModifiedBy>
  <cp:revision>24</cp:revision>
  <dcterms:created xsi:type="dcterms:W3CDTF">2025-08-24T19:55:00Z</dcterms:created>
  <dcterms:modified xsi:type="dcterms:W3CDTF">2025-10-06T07:33:31Z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70958BCBC91B4778A3968D7CEDF0EB3F_12</vt:lpwstr>
  </property>
  <property fmtid="{D5CDD505-2E9C-101B-9397-08002B2CF9AE}" pid="3" name="KSOProductBuildVer">
    <vt:lpwstr>1049-12.2.0.22549</vt:lpwstr>
  </property>
</Properties>
</file>