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1" r:id="rId4"/>
    <p:sldId id="259" r:id="rId5"/>
    <p:sldId id="272" r:id="rId6"/>
    <p:sldId id="262" r:id="rId7"/>
    <p:sldId id="257" r:id="rId8"/>
    <p:sldId id="273" r:id="rId9"/>
    <p:sldId id="261" r:id="rId10"/>
    <p:sldId id="274" r:id="rId11"/>
    <p:sldId id="268" r:id="rId12"/>
    <p:sldId id="263" r:id="rId13"/>
    <p:sldId id="275" r:id="rId14"/>
    <p:sldId id="276" r:id="rId15"/>
    <p:sldId id="264" r:id="rId16"/>
    <p:sldId id="265" r:id="rId17"/>
    <p:sldId id="279" r:id="rId18"/>
    <p:sldId id="277" r:id="rId19"/>
    <p:sldId id="266" r:id="rId20"/>
    <p:sldId id="270" r:id="rId21"/>
    <p:sldId id="267" r:id="rId22"/>
    <p:sldId id="278" r:id="rId23"/>
    <p:sldId id="280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90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62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9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068DDD-58FF-4E21-A4F6-B9728DD23E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19492E8-63B8-4A4A-BDC1-A3FF4544A5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2F8062A-A44E-4D2A-9E1C-698C1EEF2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20B01-7C5F-423E-80EE-2893C1FB7312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BB6709B-FCAE-4E55-BEDB-0B38516EF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889E895-B6B6-4345-9F75-B4FD4E9A1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F0C32-FAA3-406E-A356-0F8CA1748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4262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2AB5B8-FA52-45A2-89EE-66FD4351C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B580A83-489E-4038-BF16-DC3D8E5DA9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C1803EA-53AA-4599-8EBE-3C4DD753B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20B01-7C5F-423E-80EE-2893C1FB7312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87F1ED7-0406-444F-8D19-A96039FD0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55E6198-CB0A-4B81-AD5B-6B1EC51E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F0C32-FAA3-406E-A356-0F8CA1748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992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1F0211F-3FF4-47A3-9CD4-CE1C2362C3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CCA0011-744A-42E3-9657-6B458D125E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4E68861-9135-467F-B7F6-CAC23A95A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20B01-7C5F-423E-80EE-2893C1FB7312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DBD85C-EBCE-41D2-82ED-0A4569AC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F04F362-36A9-47DD-BBC7-FA081FA8F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F0C32-FAA3-406E-A356-0F8CA1748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7054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B5FF61-EDE6-479B-A75B-8ECA39E8F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D3DCCEA-62D2-4ADF-9E5B-384F52563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48E0289-0150-414B-8B8B-BF05B3A08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20B01-7C5F-423E-80EE-2893C1FB7312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2FBDCF-06AC-4242-BE89-13A52B480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4B75EF0-BD45-4CC8-BBF9-5FDACB748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F0C32-FAA3-406E-A356-0F8CA1748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0378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435F4E-09F1-4B6F-A8C7-395AF38E3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700CB60-0D5E-4A80-9298-54E1F1B16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96727E1-64B4-4609-BFC9-B534BBBE7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20B01-7C5F-423E-80EE-2893C1FB7312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AEB3E60-A9FE-44A8-B10C-F9561B331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BD530A2-EF8D-452D-8BA6-E5BBD2EB6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F0C32-FAA3-406E-A356-0F8CA1748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6686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A77F97-99ED-4A40-8986-D3B229C00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70528FB-D836-4EC9-AB15-61E3E22CEF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EDB4584-63DB-4302-A357-BF5FE632D1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AAFB0E1-98CF-4B97-BECB-E20676515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20B01-7C5F-423E-80EE-2893C1FB7312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413C21A-225C-4678-92D6-4FFC0BB74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DE61AA0-CFDC-4D20-9E32-975F8508D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F0C32-FAA3-406E-A356-0F8CA1748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8374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ECA20F-F6A4-42B3-9C8C-E5F0C93CF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9E9B60B-BC8C-4F67-8B3D-2C0CB03E6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9B2D29A-D86B-4157-98E6-9FCA65457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51720A7-0DB3-4831-AC19-49893ACC0D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F4F9316-F6D9-4C4F-813A-CDF6714095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D66B13E-8131-4C23-A16C-37457A737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20B01-7C5F-423E-80EE-2893C1FB7312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25806C0-FC28-452B-AECE-9889A943F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FC47E93-374F-4F11-AA70-FE9F97A5D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F0C32-FAA3-406E-A356-0F8CA1748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1907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2CF2AA-102E-4D22-982D-D50D6460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888C0A2-AB40-4CD9-BB2B-D359C3370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20B01-7C5F-423E-80EE-2893C1FB7312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3783BF2-05FB-414A-AAD9-CE5072D95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83A83D9-4D2C-4668-8F4B-06F9A2E84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F0C32-FAA3-406E-A356-0F8CA1748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0134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BA3F16B-BAF1-4DD6-98F5-A19F045EF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20B01-7C5F-423E-80EE-2893C1FB7312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5536C48-60D5-495C-917D-4CEB36CB9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495DB68-4A30-4B96-8DE7-DED11C146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F0C32-FAA3-406E-A356-0F8CA1748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2276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27022C-6CA6-479C-B1E0-E6610389E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461067F-75FC-4836-ACF5-FF3F8541C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DC644D0-5407-4A16-982C-504F51DEE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AF812CB-0DEF-4DB3-9C52-A26EF229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20B01-7C5F-423E-80EE-2893C1FB7312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A33D7E0-3475-44C4-81B5-253DDAC48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1D62F20-6CF7-487A-BF01-EE31DEFC2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F0C32-FAA3-406E-A356-0F8CA1748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355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125A18-EA03-45F3-A6EB-8179929D1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D1EBD97-8132-492B-ACF2-9905EDF410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6CCE462-214B-4BA9-AC97-CEB9BCBF4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04976FD-B00C-4BD4-9A78-8B99210CF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20B01-7C5F-423E-80EE-2893C1FB7312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3A69436-48B7-4F9F-8238-A71DEBB3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6FB2C6F-E783-4EC4-85D7-442404DBF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F0C32-FAA3-406E-A356-0F8CA1748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9538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1CAE17-AE6D-4704-825E-4FA20BAF2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B711796-A218-4EA3-8B13-8EAEF440B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50DAE09-27EC-490B-A724-82DECD8BF3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20B01-7C5F-423E-80EE-2893C1FB7312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F6E4BAF-A6DB-4A30-8DA1-BF1E415455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99FEE79-E890-426D-9949-35135666E5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F0C32-FAA3-406E-A356-0F8CA1748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0331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gif"/><Relationship Id="rId2" Type="http://schemas.openxmlformats.org/officeDocument/2006/relationships/image" Target="../media/image8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286728"/>
            <a:ext cx="12569744" cy="707048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454777-D6E1-4BC1-8B7B-8FFF022BA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2400" y="2270675"/>
            <a:ext cx="9144000" cy="238760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Документы сотрудников и учеников Академии художеств -  участников Великой Отечественной войны </a:t>
            </a:r>
            <a:b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 жителей блокадного Ленинграда в личных фондах и коллекциях НА РАХ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B44002D-05A5-4AFF-A02F-0F6AF524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720" y="4900246"/>
            <a:ext cx="9332526" cy="1655762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Ольга Владимировна Попович</a:t>
            </a:r>
          </a:p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Научного архива </a:t>
            </a:r>
          </a:p>
          <a:p>
            <a:pPr algn="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академии художеств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86F04D2-1A4C-4600-B707-FAFD44E5A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7694" y="253177"/>
            <a:ext cx="1697067" cy="169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7042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795" y="102500"/>
            <a:ext cx="4798183" cy="58403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5021" y="389169"/>
            <a:ext cx="3857402" cy="37682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77512" y="4156650"/>
            <a:ext cx="47718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Укрытие памятника Николаю I.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РАХ. НА РАХ. IIc-406.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91038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9A89AC4-F378-43F1-8159-7C2BF78341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493" y="416153"/>
            <a:ext cx="3221117" cy="471540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1DFDF17-1C84-45F1-9900-470FEECF24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810" y="1692321"/>
            <a:ext cx="3658718" cy="22966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EEA4E73-65CE-4E3D-890E-D2E974FC9C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50595" y="348858"/>
            <a:ext cx="3170317" cy="241869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C1D1FA2-E5B5-4B52-AF0F-D1D219A3F9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50595" y="3742775"/>
            <a:ext cx="3170317" cy="219400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A4F5120-4CD6-4052-BC6C-2F11DFCC8103}"/>
              </a:ext>
            </a:extLst>
          </p:cNvPr>
          <p:cNvSpPr txBox="1"/>
          <p:nvPr/>
        </p:nvSpPr>
        <p:spPr>
          <a:xfrm>
            <a:off x="796493" y="5131558"/>
            <a:ext cx="3433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rgbClr val="2C2D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Личное дело И.В. Крестовского. </a:t>
            </a:r>
          </a:p>
          <a:p>
            <a:r>
              <a:rPr lang="ru-RU" sz="1000" dirty="0">
                <a:solidFill>
                  <a:srgbClr val="2C2D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РАХ. Ф. 4 Оп. 4. </a:t>
            </a:r>
            <a:r>
              <a:rPr lang="ru-RU" sz="1000" dirty="0">
                <a:solidFill>
                  <a:srgbClr val="2C2D2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</a:t>
            </a:r>
            <a:r>
              <a:rPr lang="ru-RU" sz="1000" dirty="0">
                <a:solidFill>
                  <a:srgbClr val="2C2D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125. Л. 34.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F84536E-1331-490B-A03D-62EED4CFA08B}"/>
              </a:ext>
            </a:extLst>
          </p:cNvPr>
          <p:cNvSpPr txBox="1"/>
          <p:nvPr/>
        </p:nvSpPr>
        <p:spPr>
          <a:xfrm>
            <a:off x="4750592" y="3263300"/>
            <a:ext cx="29514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2C2D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Укрытие Порфировой вазы в Летнем саду. </a:t>
            </a:r>
          </a:p>
          <a:p>
            <a:r>
              <a:rPr lang="ru-RU" sz="1000" dirty="0">
                <a:solidFill>
                  <a:srgbClr val="2C2D2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РАХ.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IIc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903.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D385730-E31C-4F39-9FBE-B45A93E8812E}"/>
              </a:ext>
            </a:extLst>
          </p:cNvPr>
          <p:cNvSpPr txBox="1"/>
          <p:nvPr/>
        </p:nvSpPr>
        <p:spPr>
          <a:xfrm>
            <a:off x="8315686" y="4155297"/>
            <a:ext cx="35878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Укрытие сфинксов на Университетской набережной. 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I-4674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4FFA49F-5C02-45C4-B6BE-D98424CEAAEF}"/>
              </a:ext>
            </a:extLst>
          </p:cNvPr>
          <p:cNvSpPr txBox="1"/>
          <p:nvPr/>
        </p:nvSpPr>
        <p:spPr>
          <a:xfrm>
            <a:off x="4734384" y="2806293"/>
            <a:ext cx="2085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Укрытие Медного всадника. 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IIc-409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6811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A64D4DB-B7AF-4080-8E87-1A6D90CF85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566850" cy="32246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57B0E72-CD00-4708-987C-38553AC1DA9D}"/>
              </a:ext>
            </a:extLst>
          </p:cNvPr>
          <p:cNvSpPr txBox="1"/>
          <p:nvPr/>
        </p:nvSpPr>
        <p:spPr>
          <a:xfrm>
            <a:off x="4071588" y="3759258"/>
            <a:ext cx="43332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Схема боевого пути, пройдённого В. Г. Старовым в 1943-1945 гг. 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Ф. 63. Оп. 1. Д. 7.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62" r="15228"/>
          <a:stretch/>
        </p:blipFill>
        <p:spPr>
          <a:xfrm>
            <a:off x="9102714" y="0"/>
            <a:ext cx="2729210" cy="44594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61" r="5362"/>
          <a:stretch/>
        </p:blipFill>
        <p:spPr>
          <a:xfrm>
            <a:off x="1119118" y="2452082"/>
            <a:ext cx="2606722" cy="3599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10502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C96F30C2-4E3E-489E-9BF3-A0409FB9D4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081"/>
          <a:stretch>
            <a:fillRect/>
          </a:stretch>
        </p:blipFill>
        <p:spPr>
          <a:xfrm>
            <a:off x="1143094" y="3480498"/>
            <a:ext cx="1791175" cy="243698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98320F2-5CD8-4EE7-A702-A3C6D1B076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3993" y="538754"/>
            <a:ext cx="3104980" cy="43595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50E229B-A42D-4736-AEE1-4501B485D8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8557" y="538754"/>
            <a:ext cx="2928834" cy="412028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906F060-F2AB-43AB-AE85-726129D0FE6C}"/>
              </a:ext>
            </a:extLst>
          </p:cNvPr>
          <p:cNvSpPr txBox="1"/>
          <p:nvPr/>
        </p:nvSpPr>
        <p:spPr>
          <a:xfrm>
            <a:off x="4282161" y="4985082"/>
            <a:ext cx="5033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Воспоминания В.Г. Старова об участии в Великой Отечественной войне. 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Ф. 63. Оп. 1. Д. 6. Л. 3, 5. </a:t>
            </a:r>
          </a:p>
        </p:txBody>
      </p:sp>
      <p:pic>
        <p:nvPicPr>
          <p:cNvPr id="7" name="Рисунок 6" descr="ф. 63, оп. 1, ед.хр. 10, л. 1.jpg"/>
          <p:cNvPicPr>
            <a:picLocks noChangeAspect="1"/>
          </p:cNvPicPr>
          <p:nvPr/>
        </p:nvPicPr>
        <p:blipFill>
          <a:blip r:embed="rId5" cstate="print"/>
          <a:srcRect l="3496" t="1376" r="34593" b="64395"/>
          <a:stretch>
            <a:fillRect/>
          </a:stretch>
        </p:blipFill>
        <p:spPr>
          <a:xfrm rot="5400000">
            <a:off x="393880" y="602409"/>
            <a:ext cx="3019965" cy="236106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5AB8941-DB8F-4232-95D8-DF0B5CE02133}"/>
              </a:ext>
            </a:extLst>
          </p:cNvPr>
          <p:cNvSpPr txBox="1"/>
          <p:nvPr/>
        </p:nvSpPr>
        <p:spPr>
          <a:xfrm>
            <a:off x="1719834" y="3092868"/>
            <a:ext cx="24641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Владимир Георгиевич Старов. 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Ф. 63. Оп. 1. Д. 10. Л. 2, 2об.</a:t>
            </a:r>
          </a:p>
        </p:txBody>
      </p:sp>
    </p:spTree>
    <p:extLst>
      <p:ext uri="{BB962C8B-B14F-4D97-AF65-F5344CB8AC3E}">
        <p14:creationId xmlns:p14="http://schemas.microsoft.com/office/powerpoint/2010/main" xmlns="" val="3254072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9969" y="553895"/>
            <a:ext cx="7438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Герман Германович Гримм </a:t>
            </a:r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(1865–1942), искусствовед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I-2245 Гримм в Ферапонтовом монастыре фото Гасилова.jpg"/>
          <p:cNvPicPr>
            <a:picLocks noChangeAspect="1"/>
          </p:cNvPicPr>
          <p:nvPr/>
        </p:nvPicPr>
        <p:blipFill>
          <a:blip r:embed="rId2" cstate="print"/>
          <a:srcRect b="2719"/>
          <a:stretch>
            <a:fillRect/>
          </a:stretch>
        </p:blipFill>
        <p:spPr>
          <a:xfrm>
            <a:off x="469969" y="1276189"/>
            <a:ext cx="2976307" cy="3770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Герман Германович Гримм на демонстрации. Фото Гасилова.jpg"/>
          <p:cNvPicPr>
            <a:picLocks noChangeAspect="1"/>
          </p:cNvPicPr>
          <p:nvPr/>
        </p:nvPicPr>
        <p:blipFill>
          <a:blip r:embed="rId3"/>
          <a:srcRect l="2220" r="3009"/>
          <a:stretch>
            <a:fillRect/>
          </a:stretch>
        </p:blipFill>
        <p:spPr>
          <a:xfrm>
            <a:off x="3868756" y="1578634"/>
            <a:ext cx="2709297" cy="4386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1) НА РАХ. Ф. 20. Оп.1. Ед. хр. 151.jpg"/>
          <p:cNvPicPr>
            <a:picLocks noChangeAspect="1"/>
          </p:cNvPicPr>
          <p:nvPr/>
        </p:nvPicPr>
        <p:blipFill>
          <a:blip r:embed="rId4" cstate="print"/>
          <a:srcRect l="23875" t="10348" r="2957" b="17413"/>
          <a:stretch>
            <a:fillRect/>
          </a:stretch>
        </p:blipFill>
        <p:spPr>
          <a:xfrm>
            <a:off x="7295915" y="453853"/>
            <a:ext cx="4555270" cy="31799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9" name="Рисунок 8" descr="2) НА РАХ. Ф. 20. Оп.1. Ед. хр. 151 (2).jpg"/>
          <p:cNvPicPr>
            <a:picLocks noChangeAspect="1"/>
          </p:cNvPicPr>
          <p:nvPr/>
        </p:nvPicPr>
        <p:blipFill>
          <a:blip r:embed="rId5" cstate="print"/>
          <a:srcRect l="55675" t="12139" r="3097" b="14428"/>
          <a:stretch>
            <a:fillRect/>
          </a:stretch>
        </p:blipFill>
        <p:spPr>
          <a:xfrm>
            <a:off x="7069541" y="1108947"/>
            <a:ext cx="2340757" cy="2947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7315200" y="4206989"/>
            <a:ext cx="45174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000" b="1" dirty="0">
                <a:solidFill>
                  <a:prstClr val="black"/>
                </a:solidFill>
                <a:latin typeface="Arial" panose="020B0604020202020204" pitchFamily="34" charset="0"/>
              </a:rPr>
              <a:t>Тетрадь Германа Германовича </a:t>
            </a:r>
            <a:r>
              <a:rPr lang="ru-RU" sz="1000" b="1" dirty="0" err="1">
                <a:solidFill>
                  <a:prstClr val="black"/>
                </a:solidFill>
                <a:latin typeface="Arial" panose="020B0604020202020204" pitchFamily="34" charset="0"/>
              </a:rPr>
              <a:t>Гримма</a:t>
            </a:r>
            <a:r>
              <a:rPr lang="ru-RU" sz="1000" b="1" dirty="0">
                <a:solidFill>
                  <a:prstClr val="black"/>
                </a:solidFill>
                <a:latin typeface="Arial" panose="020B0604020202020204" pitchFamily="34" charset="0"/>
              </a:rPr>
              <a:t>, февраль 1942 г. </a:t>
            </a:r>
            <a:r>
              <a:rPr lang="ru-RU" sz="1000" b="1" dirty="0">
                <a:solidFill>
                  <a:prstClr val="black"/>
                </a:solidFill>
              </a:rPr>
              <a:t> </a:t>
            </a:r>
            <a:endParaRPr lang="ru-RU" sz="1000" dirty="0">
              <a:solidFill>
                <a:prstClr val="black"/>
              </a:solidFill>
            </a:endParaRPr>
          </a:p>
          <a:p>
            <a:pPr lvl="0"/>
            <a:r>
              <a:rPr lang="ru-RU" sz="1000" dirty="0">
                <a:solidFill>
                  <a:prstClr val="black"/>
                </a:solidFill>
                <a:latin typeface="Roboto"/>
              </a:rPr>
              <a:t>НА РАХ. Ф. 20. Оп. 1. Д. 150</a:t>
            </a: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Л. 1.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8345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108CE89-D215-47DA-8128-C5E030FCE6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2" t="3379" r="2237" b="4370"/>
          <a:stretch>
            <a:fillRect/>
          </a:stretch>
        </p:blipFill>
        <p:spPr>
          <a:xfrm flipH="1">
            <a:off x="5677468" y="750626"/>
            <a:ext cx="5786651" cy="3875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5C6DCB9-7CDD-4588-A11B-FA47F8E59688}"/>
              </a:ext>
            </a:extLst>
          </p:cNvPr>
          <p:cNvSpPr txBox="1"/>
          <p:nvPr/>
        </p:nvSpPr>
        <p:spPr>
          <a:xfrm>
            <a:off x="5826931" y="4925448"/>
            <a:ext cx="2380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Герман Германович Гримм, 1942 г.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Фотограф С.Г. Гасилов.</a:t>
            </a:r>
          </a:p>
          <a:p>
            <a:r>
              <a:rPr lang="ru-RU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РАХ. I-5449.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4044A69-6E56-4038-A821-1C1391E5BA9F}"/>
              </a:ext>
            </a:extLst>
          </p:cNvPr>
          <p:cNvSpPr txBox="1"/>
          <p:nvPr/>
        </p:nvSpPr>
        <p:spPr>
          <a:xfrm>
            <a:off x="984272" y="5567225"/>
            <a:ext cx="40486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</a:rPr>
              <a:t>Тетрадь</a:t>
            </a:r>
            <a:r>
              <a:rPr lang="ru-RU" sz="1000" b="1" dirty="0">
                <a:effectLst/>
                <a:latin typeface="Arial" panose="020B0604020202020204" pitchFamily="34" charset="0"/>
              </a:rPr>
              <a:t> Германа Германовича Гримма, февраль 1942 г. </a:t>
            </a:r>
            <a:r>
              <a:rPr lang="ru-RU" sz="1000" b="1" dirty="0">
                <a:effectLst/>
              </a:rPr>
              <a:t> </a:t>
            </a:r>
            <a:endParaRPr lang="ru-RU" sz="1000" dirty="0"/>
          </a:p>
          <a:p>
            <a:r>
              <a:rPr lang="ru-RU" sz="1000" dirty="0">
                <a:effectLst/>
                <a:latin typeface="Roboto"/>
              </a:rPr>
              <a:t>НА РАХ. Ф. 20. Оп. 1. Д. 151</a:t>
            </a:r>
            <a:r>
              <a:rPr lang="ru-RU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3) НА РАХ. Ф. 20. Оп.1. Ед. хр. 151 (3).jpg"/>
          <p:cNvPicPr>
            <a:picLocks noChangeAspect="1"/>
          </p:cNvPicPr>
          <p:nvPr/>
        </p:nvPicPr>
        <p:blipFill>
          <a:blip r:embed="rId3" cstate="print"/>
          <a:srcRect l="57082" t="7562" r="1550" b="19403"/>
          <a:stretch>
            <a:fillRect/>
          </a:stretch>
        </p:blipFill>
        <p:spPr>
          <a:xfrm>
            <a:off x="982640" y="368490"/>
            <a:ext cx="4012442" cy="5008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91144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D2B52F8-366D-4226-A88A-3DAF34BD1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60314" y="493900"/>
            <a:ext cx="2516853" cy="32319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2DF4D818-4CA5-4970-A5DB-C9FC86D4F4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6477" y="399506"/>
            <a:ext cx="2215908" cy="3435516"/>
          </a:xfrm>
          <a:prstGeom prst="round2DiagRect">
            <a:avLst>
              <a:gd name="adj1" fmla="val 16667"/>
              <a:gd name="adj2" fmla="val 0"/>
            </a:avLst>
          </a:prstGeom>
          <a:ln w="63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26DF15D-5F90-4A89-810B-D7D1322B37AA}"/>
              </a:ext>
            </a:extLst>
          </p:cNvPr>
          <p:cNvSpPr txBox="1"/>
          <p:nvPr/>
        </p:nvSpPr>
        <p:spPr>
          <a:xfrm>
            <a:off x="662703" y="4085608"/>
            <a:ext cx="21050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Сергей Гаврилович Гасилов.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фотография из личного дела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РАХ. Ф. 10. Оп. 2. Д.44. Л.4.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6935189-4D8B-48C4-B313-A119AF91ED92}"/>
              </a:ext>
            </a:extLst>
          </p:cNvPr>
          <p:cNvSpPr txBox="1"/>
          <p:nvPr/>
        </p:nvSpPr>
        <p:spPr>
          <a:xfrm>
            <a:off x="9137736" y="4001156"/>
            <a:ext cx="22444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Личное дело С.Г. Гасилова. 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РАХ. Ф.10. Оп.2.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.44. Л.13.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 descr="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77576" y="3599188"/>
            <a:ext cx="2090712" cy="2442850"/>
          </a:xfrm>
          <a:prstGeom prst="rect">
            <a:avLst/>
          </a:prstGeom>
        </p:spPr>
      </p:pic>
      <p:pic>
        <p:nvPicPr>
          <p:cNvPr id="15" name="Рисунок 14" descr="1943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91685" y="341194"/>
            <a:ext cx="2390250" cy="3020797"/>
          </a:xfrm>
          <a:prstGeom prst="rect">
            <a:avLst/>
          </a:prstGeom>
        </p:spPr>
      </p:pic>
      <p:pic>
        <p:nvPicPr>
          <p:cNvPr id="17" name="Рисунок 16" descr="1943-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45707" y="364646"/>
            <a:ext cx="2402905" cy="297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5192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B3A08839-69F5-456A-A25E-46DC1994EC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2725" y="554102"/>
            <a:ext cx="4280557" cy="28987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26DF15D-5F90-4A89-810B-D7D1322B37AA}"/>
              </a:ext>
            </a:extLst>
          </p:cNvPr>
          <p:cNvSpPr txBox="1"/>
          <p:nvPr/>
        </p:nvSpPr>
        <p:spPr>
          <a:xfrm>
            <a:off x="239622" y="2598003"/>
            <a:ext cx="219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1E34AC3-0B56-41DB-8726-4994A4C22F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44469" y="475764"/>
            <a:ext cx="4342815" cy="306892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DA4CF75-3A9A-4AB3-B1AB-059291910E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917" y="504966"/>
            <a:ext cx="2939403" cy="36166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CF2016B-CA31-42F8-B9DF-7A075606A6F6}"/>
              </a:ext>
            </a:extLst>
          </p:cNvPr>
          <p:cNvSpPr txBox="1"/>
          <p:nvPr/>
        </p:nvSpPr>
        <p:spPr>
          <a:xfrm>
            <a:off x="7828074" y="3716302"/>
            <a:ext cx="40929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Здание Академии художеств в 1944 г. 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РАХ. Ф.28. Оп.1. Д.106. Ф.61.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EAF04E-AFD1-49D8-8035-82EB8C35D0DE}"/>
              </a:ext>
            </a:extLst>
          </p:cNvPr>
          <p:cNvSpPr txBox="1"/>
          <p:nvPr/>
        </p:nvSpPr>
        <p:spPr>
          <a:xfrm>
            <a:off x="4094328" y="3668382"/>
            <a:ext cx="2620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Садовая улица. 1944г.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-1315.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697EEE0-0C1A-4F12-B44E-52D744DA6DDF}"/>
              </a:ext>
            </a:extLst>
          </p:cNvPr>
          <p:cNvSpPr txBox="1"/>
          <p:nvPr/>
        </p:nvSpPr>
        <p:spPr>
          <a:xfrm>
            <a:off x="249071" y="4539936"/>
            <a:ext cx="32576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Павловск. Большой дворец. Разрушения. 1944г.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IIc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486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6935189-4D8B-48C4-B313-A119AF91ED92}"/>
              </a:ext>
            </a:extLst>
          </p:cNvPr>
          <p:cNvSpPr txBox="1"/>
          <p:nvPr/>
        </p:nvSpPr>
        <p:spPr>
          <a:xfrm>
            <a:off x="8509939" y="4383294"/>
            <a:ext cx="255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5192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181" b="67467"/>
          <a:stretch/>
        </p:blipFill>
        <p:spPr>
          <a:xfrm>
            <a:off x="838341" y="45316"/>
            <a:ext cx="7527737" cy="14968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5740" y="1542196"/>
            <a:ext cx="3485356" cy="4394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670903" y="3429000"/>
            <a:ext cx="32618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Фронтовые зарисовки студента живописного факультета В.А. Воробьёва (погиб в 1943 г.), 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бумага, карандаш.</a:t>
            </a:r>
          </a:p>
          <a:p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НА РАХ. Ф. 28. Оп. 1. Д. 21.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56896" y="-201226"/>
            <a:ext cx="3835020" cy="5378988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326631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B0D0D1B-4116-471F-9E13-D03ED82B3F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6066" y="2844209"/>
            <a:ext cx="2334295" cy="29614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92ADF2A-E68A-4C66-B7C7-166762236418}"/>
              </a:ext>
            </a:extLst>
          </p:cNvPr>
          <p:cNvSpPr txBox="1"/>
          <p:nvPr/>
        </p:nvSpPr>
        <p:spPr>
          <a:xfrm>
            <a:off x="300141" y="5805649"/>
            <a:ext cx="23614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Личное дело Г.И. Александрова.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Ф. 7. Оп. 4. Д. 5. Л. 17.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09514D2-7374-41F1-8AAC-347410AAF6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6067" y="164177"/>
            <a:ext cx="1652513" cy="2289025"/>
          </a:xfrm>
          <a:prstGeom prst="round2DiagRect">
            <a:avLst>
              <a:gd name="adj1" fmla="val 16667"/>
              <a:gd name="adj2" fmla="val 0"/>
            </a:avLst>
          </a:prstGeom>
          <a:ln w="63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074AAFA-198D-4A50-BC22-F133A784D6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9593" y="573178"/>
            <a:ext cx="3443561" cy="238478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7B8D03E-7866-43B3-862F-E995D13EAA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9593" y="3233323"/>
            <a:ext cx="3498257" cy="241229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BDFC5B3-DDC1-46D8-B862-C4A9D5A824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67792" y="1463580"/>
            <a:ext cx="2505741" cy="353948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1122F0C-3D6D-488E-88E4-1D014C90EE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7154" y="469326"/>
            <a:ext cx="2441456" cy="341076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1D14E23-37BE-4F95-A338-9156BB97C621}"/>
              </a:ext>
            </a:extLst>
          </p:cNvPr>
          <p:cNvSpPr txBox="1"/>
          <p:nvPr/>
        </p:nvSpPr>
        <p:spPr>
          <a:xfrm>
            <a:off x="3289593" y="5711864"/>
            <a:ext cx="46551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Открытка и письма Г.И. Александрова В.Ф. Твелькмейеру с фронта. 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Ф. 28. Оп. 1. Д. 1. Л. 6, 6об, 8, 8об.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5FA40A1-5552-4A19-851B-E24BDE7142A4}"/>
              </a:ext>
            </a:extLst>
          </p:cNvPr>
          <p:cNvSpPr txBox="1"/>
          <p:nvPr/>
        </p:nvSpPr>
        <p:spPr>
          <a:xfrm>
            <a:off x="271041" y="2471589"/>
            <a:ext cx="204254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Г.И. Александров.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Ф. 28. Оп. 1. Д. 1. Л. 4.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5805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ED3D2EA-E732-432D-A53B-2EDD9B66A8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231" y="229954"/>
            <a:ext cx="2423633" cy="3052645"/>
          </a:xfrm>
          <a:prstGeom prst="round2DiagRect">
            <a:avLst>
              <a:gd name="adj1" fmla="val 16667"/>
              <a:gd name="adj2" fmla="val 0"/>
            </a:avLst>
          </a:prstGeom>
          <a:ln w="952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D01E8A7-4E87-4200-B4C2-CE4E8190D8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8339" y="266113"/>
            <a:ext cx="2707976" cy="298197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0B5DF45-4B08-4951-A60B-591C986555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9700" y="220501"/>
            <a:ext cx="4572600" cy="227330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90A99D91-60C0-402C-A155-EF34EAE17C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231" y="3533380"/>
            <a:ext cx="4337869" cy="235900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7BF73C8-CB38-4493-B167-3734ED0C36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5438" y="3514898"/>
            <a:ext cx="3793147" cy="23774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12B756A-198F-44F1-8CD0-090658B395C8}"/>
              </a:ext>
            </a:extLst>
          </p:cNvPr>
          <p:cNvSpPr txBox="1"/>
          <p:nvPr/>
        </p:nvSpPr>
        <p:spPr>
          <a:xfrm>
            <a:off x="235704" y="5856956"/>
            <a:ext cx="725120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Группа добровольцев, уходящих в ряды народного ополчения (с надписью на обороте), июль 1941 г.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Фотограф С.Г. Гасилов.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A948691-E169-4218-8B48-4B845D8EBE77}"/>
              </a:ext>
            </a:extLst>
          </p:cNvPr>
          <p:cNvSpPr txBox="1"/>
          <p:nvPr/>
        </p:nvSpPr>
        <p:spPr>
          <a:xfrm>
            <a:off x="2749864" y="2800403"/>
            <a:ext cx="23166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Владимир Яковлевич Родионов. </a:t>
            </a:r>
          </a:p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Фотография из личного дела.</a:t>
            </a:r>
          </a:p>
          <a:p>
            <a:r>
              <a:rPr lang="ru-RU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РАХ. Ф. 7. Оп. 3. Д. 318.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90E965A-4BDC-48A1-BAFE-E9342E72BB5B}"/>
              </a:ext>
            </a:extLst>
          </p:cNvPr>
          <p:cNvSpPr txBox="1"/>
          <p:nvPr/>
        </p:nvSpPr>
        <p:spPr>
          <a:xfrm>
            <a:off x="5336506" y="2472317"/>
            <a:ext cx="32031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Письмо В.Я. Родионова - Академии художеств.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РАХ. Ф. 3. Оп. 2. Д. 48.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66233C7-3B9B-490E-86AC-D0DA3BE813F6}"/>
              </a:ext>
            </a:extLst>
          </p:cNvPr>
          <p:cNvSpPr txBox="1"/>
          <p:nvPr/>
        </p:nvSpPr>
        <p:spPr>
          <a:xfrm>
            <a:off x="9747849" y="3287159"/>
            <a:ext cx="21932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effectLst/>
                <a:latin typeface="Arial" panose="020B0604020202020204" pitchFamily="34" charset="0"/>
              </a:rPr>
              <a:t>НА РАХ Ф. 7. Оп. 3. Д. 318. Л. 41.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xmlns="" val="2014875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7034CD-A591-49CD-83F3-E73B80397FE1}"/>
              </a:ext>
            </a:extLst>
          </p:cNvPr>
          <p:cNvSpPr txBox="1"/>
          <p:nvPr/>
        </p:nvSpPr>
        <p:spPr>
          <a:xfrm>
            <a:off x="1956616" y="223452"/>
            <a:ext cx="88609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Коллекция документов времен Великой Отечественной войны, фонд №28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EA6572C-F0AC-4EB4-B58B-4F6ED6AC5A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3680" y="1244636"/>
            <a:ext cx="2058902" cy="2669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46B8AF5-6750-4A89-95C0-17F29C800C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7879" y="3973184"/>
            <a:ext cx="3717208" cy="222316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BAE278E2-4B8C-4AD3-859B-9A1EB64C3D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69649" y="1808847"/>
            <a:ext cx="2787909" cy="400731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A1CC19F-7176-4BF3-B85F-4496D9C17638}"/>
              </a:ext>
            </a:extLst>
          </p:cNvPr>
          <p:cNvSpPr txBox="1"/>
          <p:nvPr/>
        </p:nvSpPr>
        <p:spPr>
          <a:xfrm>
            <a:off x="8867522" y="726655"/>
            <a:ext cx="31484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Письмо М.Г. </a:t>
            </a:r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Манизера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В.Ф. Твелькмейеру с благодарностью за заботу о мастерской и просьбой обратить особое внимание на сохранность работ-моделей памятников,   разрушенных фашистами.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НА РАХ. Ф.28. Оп.1. Д.57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DA70B2C-DD73-4E4F-8C90-7595AC264C74}"/>
              </a:ext>
            </a:extLst>
          </p:cNvPr>
          <p:cNvSpPr txBox="1"/>
          <p:nvPr/>
        </p:nvSpPr>
        <p:spPr>
          <a:xfrm>
            <a:off x="3993661" y="3914104"/>
            <a:ext cx="33011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0" i="0" dirty="0">
                <a:solidFill>
                  <a:srgbClr val="000000"/>
                </a:solidFill>
                <a:effectLst/>
                <a:latin typeface="RobotoSlab"/>
              </a:rPr>
              <a:t>«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Всероссийская Академия Художеств. Повреждения в дни Отечественной войны</a:t>
            </a:r>
            <a:r>
              <a:rPr lang="ru-RU" sz="1000" b="0" i="0" dirty="0">
                <a:solidFill>
                  <a:srgbClr val="000000"/>
                </a:solidFill>
                <a:effectLst/>
                <a:latin typeface="RobotoSlab"/>
              </a:rPr>
              <a:t>»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. Альбом автолитографий В.А. Успенского, 1942 г.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Ф. 28. Оп. 1. Д.149.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CBCB961-E885-4F78-A25C-577BBD79E0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2963" y="985962"/>
            <a:ext cx="2085968" cy="2669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E5BA500-3DE3-49A9-B1F0-46BD85C7DD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0752" y="726655"/>
            <a:ext cx="2079339" cy="2730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993661" y="5472632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Фронтовые зарисовки искусствоведа Н.А. Родионова 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(перо, карандаш, акварель), 1941-1945 гг.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Ф. 28. Оп. 1. Д. 107. </a:t>
            </a:r>
          </a:p>
        </p:txBody>
      </p:sp>
    </p:spTree>
    <p:extLst>
      <p:ext uri="{BB962C8B-B14F-4D97-AF65-F5344CB8AC3E}">
        <p14:creationId xmlns:p14="http://schemas.microsoft.com/office/powerpoint/2010/main" xmlns="" val="2955411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121C33F-A390-4911-96F8-31DEBDE146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0506" y="311126"/>
            <a:ext cx="2728892" cy="4020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A41DECE-A4B4-488F-AC26-68C21B6DBCA5}"/>
              </a:ext>
            </a:extLst>
          </p:cNvPr>
          <p:cNvSpPr txBox="1"/>
          <p:nvPr/>
        </p:nvSpPr>
        <p:spPr>
          <a:xfrm>
            <a:off x="7874759" y="3545492"/>
            <a:ext cx="3630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effectLst/>
                <a:latin typeface="Arial" panose="020B0604020202020204" pitchFamily="34" charset="0"/>
              </a:rPr>
              <a:t>Записки А.М. Смирновой </a:t>
            </a:r>
          </a:p>
          <a:p>
            <a:r>
              <a:rPr lang="ru-RU" sz="1000" b="1" dirty="0">
                <a:effectLst/>
                <a:latin typeface="Arial" panose="020B0604020202020204" pitchFamily="34" charset="0"/>
              </a:rPr>
              <a:t>«Летопись деятельности ВАХ в 1941-1945 гг.».</a:t>
            </a:r>
            <a:endParaRPr lang="ru-RU" sz="1000" dirty="0"/>
          </a:p>
          <a:p>
            <a:r>
              <a:rPr lang="ru-RU" sz="1000" dirty="0">
                <a:effectLst/>
                <a:latin typeface="Arial" panose="020B0604020202020204" pitchFamily="34" charset="0"/>
              </a:rPr>
              <a:t>НА РАХ. Ф. 3. Оп. 2. Д. 46.</a:t>
            </a:r>
            <a:endParaRPr lang="ru-RU" sz="1000" dirty="0"/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127"/>
          <a:stretch/>
        </p:blipFill>
        <p:spPr>
          <a:xfrm>
            <a:off x="0" y="0"/>
            <a:ext cx="5015552" cy="59569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74759" y="1467188"/>
            <a:ext cx="40315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Фрагмент записок А.М. Смирновой «Летопись деятельности ВАХ в 1941-1945 гг.» (о смерти И.Я. </a:t>
            </a:r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Билибина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Ф. 3. Оп. 2. Д. 46.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74759" y="331034"/>
            <a:ext cx="4031503" cy="1107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6421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C76840F-E24D-4875-AFEB-713B02871E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317" y="486840"/>
            <a:ext cx="2665628" cy="3971786"/>
          </a:xfrm>
          <a:prstGeom prst="round2DiagRect">
            <a:avLst>
              <a:gd name="adj1" fmla="val 16667"/>
              <a:gd name="adj2" fmla="val 0"/>
            </a:avLst>
          </a:prstGeom>
          <a:ln w="63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FA19B99-FD75-48AB-B706-D71CE37EF6AF}"/>
              </a:ext>
            </a:extLst>
          </p:cNvPr>
          <p:cNvSpPr txBox="1"/>
          <p:nvPr/>
        </p:nvSpPr>
        <p:spPr>
          <a:xfrm>
            <a:off x="812686" y="4913194"/>
            <a:ext cx="2380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Анна Максимовна Смирнова.</a:t>
            </a:r>
          </a:p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Фотография из личного дела.</a:t>
            </a:r>
          </a:p>
          <a:p>
            <a:r>
              <a:rPr lang="ru-RU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РАХ. Ф. 10. Оп. 2. Д. 201. Л. 4.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B9491D9-674E-45D4-9F80-CE4106DD4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0306" y="395498"/>
            <a:ext cx="3207218" cy="3971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6314" y="486840"/>
            <a:ext cx="3161590" cy="3982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20869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4D28FA-0ED1-4BB8-A427-6568196D8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4687" y="3481868"/>
            <a:ext cx="6080185" cy="1337005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r>
              <a:rPr lang="ru-RU" dirty="0"/>
              <a:t>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1862B11-7B90-4993-97A7-0100C840A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5241" y="182880"/>
            <a:ext cx="3112806" cy="311280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51F6D9B-23B9-42D5-9219-C00BA0F3C8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6694" y="182880"/>
            <a:ext cx="3166387" cy="31663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2EB388D-202B-41D5-8A6E-03A5566545B5}"/>
              </a:ext>
            </a:extLst>
          </p:cNvPr>
          <p:cNvSpPr txBox="1"/>
          <p:nvPr/>
        </p:nvSpPr>
        <p:spPr>
          <a:xfrm>
            <a:off x="7032447" y="3063948"/>
            <a:ext cx="28986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Центр научных учреждений РАХ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C42E345-18EE-4BD7-8561-2CDABA0F24F2}"/>
              </a:ext>
            </a:extLst>
          </p:cNvPr>
          <p:cNvSpPr txBox="1"/>
          <p:nvPr/>
        </p:nvSpPr>
        <p:spPr>
          <a:xfrm>
            <a:off x="2542081" y="3155389"/>
            <a:ext cx="1906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Научный архив РАХ</a:t>
            </a:r>
          </a:p>
        </p:txBody>
      </p:sp>
    </p:spTree>
    <p:extLst>
      <p:ext uri="{BB962C8B-B14F-4D97-AF65-F5344CB8AC3E}">
        <p14:creationId xmlns:p14="http://schemas.microsoft.com/office/powerpoint/2010/main" xmlns="" val="2627837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393" y="696374"/>
            <a:ext cx="3144273" cy="4941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0409" y="533523"/>
            <a:ext cx="5748646" cy="4620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26"/>
          <a:stretch/>
        </p:blipFill>
        <p:spPr>
          <a:xfrm>
            <a:off x="5077195" y="1706644"/>
            <a:ext cx="3855326" cy="2689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2249036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BE63CF2-77B0-4FFA-A7AE-78FF562D19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7876" y="201086"/>
            <a:ext cx="4132053" cy="2640328"/>
          </a:xfrm>
          <a:prstGeom prst="round2DiagRect">
            <a:avLst>
              <a:gd name="adj1" fmla="val 16667"/>
              <a:gd name="adj2" fmla="val 0"/>
            </a:avLst>
          </a:prstGeom>
          <a:ln w="63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5006840-4179-4F71-AB1A-2C07788C8B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948" y="362945"/>
            <a:ext cx="3700732" cy="536621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F9AEE8C-C211-4524-97FD-69768FA0EC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512461" y="3113676"/>
            <a:ext cx="2735292" cy="26044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E2A833F-B4D2-403B-92BF-7F9DBC741CE0}"/>
              </a:ext>
            </a:extLst>
          </p:cNvPr>
          <p:cNvSpPr txBox="1"/>
          <p:nvPr/>
        </p:nvSpPr>
        <p:spPr>
          <a:xfrm>
            <a:off x="8709929" y="201086"/>
            <a:ext cx="23182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Виктор Федорович Твелькмейер </a:t>
            </a:r>
          </a:p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рабочем кабинете.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Февраль 1942 года.</a:t>
            </a:r>
          </a:p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Фотограф С.Г. Гасилов.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РАХ. I-4630.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C389E1E-C036-4170-87E1-DA70C01E21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7161" y="3048261"/>
            <a:ext cx="3438967" cy="27452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42CC218-539E-4EDA-9EA2-885EF82210E6}"/>
              </a:ext>
            </a:extLst>
          </p:cNvPr>
          <p:cNvSpPr txBox="1"/>
          <p:nvPr/>
        </p:nvSpPr>
        <p:spPr>
          <a:xfrm>
            <a:off x="362309" y="5738042"/>
            <a:ext cx="3908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Личный листок В.Ф. </a:t>
            </a:r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Твелькмейера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из отдела кадров ВАХ.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Ф. 7. Оп. 4. Д. 268. Л. 133.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151BF46-5C27-4E3E-BEDA-AF995CBA22FD}"/>
              </a:ext>
            </a:extLst>
          </p:cNvPr>
          <p:cNvSpPr txBox="1"/>
          <p:nvPr/>
        </p:nvSpPr>
        <p:spPr>
          <a:xfrm>
            <a:off x="4577875" y="5791324"/>
            <a:ext cx="3270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Документы из личного дела В.Ф. </a:t>
            </a:r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Твелькмейера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Ф. 7. Оп. 4. Д. 268. Л. 44, 47.</a:t>
            </a:r>
          </a:p>
        </p:txBody>
      </p:sp>
    </p:spTree>
    <p:extLst>
      <p:ext uri="{BB962C8B-B14F-4D97-AF65-F5344CB8AC3E}">
        <p14:creationId xmlns:p14="http://schemas.microsoft.com/office/powerpoint/2010/main" xmlns="" val="2195113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23444" y="5217952"/>
            <a:ext cx="37804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Автобиография В.Ф. </a:t>
            </a:r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Твелькмейера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Ф. 7. Оп. 4. Д. 268. Л. 5, 6.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79048" y="3873904"/>
            <a:ext cx="47084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Выписка из приказа № 58.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Ф. 7. Оп. 4. Д. 268. Л. 31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7-4-268-5 Автобиография.jpg"/>
          <p:cNvPicPr>
            <a:picLocks noChangeAspect="1"/>
          </p:cNvPicPr>
          <p:nvPr/>
        </p:nvPicPr>
        <p:blipFill>
          <a:blip r:embed="rId2" cstate="print"/>
          <a:srcRect l="1624"/>
          <a:stretch>
            <a:fillRect/>
          </a:stretch>
        </p:blipFill>
        <p:spPr>
          <a:xfrm>
            <a:off x="382711" y="360380"/>
            <a:ext cx="2915936" cy="4686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7-4-268-6 Автобиография.jpg"/>
          <p:cNvPicPr>
            <a:picLocks noChangeAspect="1"/>
          </p:cNvPicPr>
          <p:nvPr/>
        </p:nvPicPr>
        <p:blipFill>
          <a:blip r:embed="rId3" cstate="print"/>
          <a:srcRect l="2830" t="1303" r="2584" b="1281"/>
          <a:stretch>
            <a:fillRect/>
          </a:stretch>
        </p:blipFill>
        <p:spPr>
          <a:xfrm>
            <a:off x="3450849" y="360379"/>
            <a:ext cx="2868065" cy="4686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7-4-268-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79048" y="627836"/>
            <a:ext cx="5030241" cy="317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340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BACD7868-66D7-4A47-A9BF-743E9E7F87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6601" y="323336"/>
            <a:ext cx="3483799" cy="262946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057A120-C7EA-4150-B210-6C3B299220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35280" y="756968"/>
            <a:ext cx="3035146" cy="21958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6DD8B45-9C8C-4BF4-80C2-4607FFF3DD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6601" y="3063076"/>
            <a:ext cx="3389456" cy="26219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585D91C-FB0D-4356-9B26-D6E2408432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2622" y="1413990"/>
            <a:ext cx="4679837" cy="3298171"/>
          </a:xfrm>
          <a:prstGeom prst="round2DiagRect">
            <a:avLst>
              <a:gd name="adj1" fmla="val 16667"/>
              <a:gd name="adj2" fmla="val 0"/>
            </a:avLst>
          </a:prstGeom>
          <a:ln w="63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81E9582-A4A3-4B46-9AB3-90C158D06026}"/>
              </a:ext>
            </a:extLst>
          </p:cNvPr>
          <p:cNvSpPr txBox="1"/>
          <p:nvPr/>
        </p:nvSpPr>
        <p:spPr>
          <a:xfrm>
            <a:off x="4765631" y="4708431"/>
            <a:ext cx="490457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Группа сотрудников ВАХ, переживших блокаду </a:t>
            </a:r>
          </a:p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Ленинграде. Накануне возвращения Академии из эвакуации. </a:t>
            </a:r>
          </a:p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Кабинет истории искусств, 1944 г. </a:t>
            </a:r>
          </a:p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Фотограф С.Г. Гасилов.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РАХ. IIIс-1306.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B8192E4-7F54-483E-885A-110BFD2E0497}"/>
              </a:ext>
            </a:extLst>
          </p:cNvPr>
          <p:cNvSpPr txBox="1"/>
          <p:nvPr/>
        </p:nvSpPr>
        <p:spPr>
          <a:xfrm>
            <a:off x="869371" y="5685063"/>
            <a:ext cx="3913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Общежитие сотрудников Академии художеств в подвале. </a:t>
            </a:r>
          </a:p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Фотограф С.Г. Гасилов.</a:t>
            </a:r>
          </a:p>
          <a:p>
            <a:r>
              <a:rPr lang="ru-RU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РАХ. IIс-986, IIс-984.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35E39EA-B5B1-4FED-A5AA-CA1EA104B8B8}"/>
              </a:ext>
            </a:extLst>
          </p:cNvPr>
          <p:cNvSpPr txBox="1"/>
          <p:nvPr/>
        </p:nvSpPr>
        <p:spPr>
          <a:xfrm>
            <a:off x="8941543" y="202248"/>
            <a:ext cx="26132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Огород в Академическом саду, 1944 г.</a:t>
            </a:r>
          </a:p>
          <a:p>
            <a:r>
              <a:rPr lang="ru-RU" sz="1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Фотограф С.Г. Гасилов.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РАХ. IIс-886.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3511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ECF9EA6-BF5A-43BA-A723-A4E9978C80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3632" y="174031"/>
            <a:ext cx="3937300" cy="5784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A28B71F-B0EE-4EB9-8E8C-EB30B9B6C5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9536" y="174031"/>
            <a:ext cx="3195940" cy="305956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412D873-E9AA-4BBB-BB00-9D0699354A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9536" y="3388208"/>
            <a:ext cx="3138802" cy="30518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CE88524-1EC0-4714-B50A-D20C5A11C2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68148" y="1035607"/>
            <a:ext cx="3106244" cy="25764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E2CB602-E30B-49F4-8769-222D6FB9D51A}"/>
              </a:ext>
            </a:extLst>
          </p:cNvPr>
          <p:cNvSpPr txBox="1"/>
          <p:nvPr/>
        </p:nvSpPr>
        <p:spPr>
          <a:xfrm>
            <a:off x="8568148" y="413869"/>
            <a:ext cx="30623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Личное дело Веры Львовны </a:t>
            </a:r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Штейншнайдер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НА РАХ. Ф. 10. Оп. 2. Д. 246. Л. 50, 20, 20об, 22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357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128" y="404457"/>
            <a:ext cx="5485252" cy="5655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0277" y="319194"/>
            <a:ext cx="3302899" cy="5206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3178" y="1837614"/>
            <a:ext cx="4145728" cy="2420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82367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F975922-DE59-4C37-A0EC-FD7BC23ACF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66" y="854969"/>
            <a:ext cx="3622858" cy="278183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7B7F4B1-620E-4718-A2BE-A94A5CD577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8545" y="455679"/>
            <a:ext cx="5110588" cy="27651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87B6585-31BB-4D1C-AB0B-F1ED7D5F10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5495" y="78257"/>
            <a:ext cx="2924422" cy="45276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9AFDF48-2B72-4B11-94FA-200136AEE6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3839" y="3410135"/>
            <a:ext cx="4526914" cy="20802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CE5E7F0-CEE3-4DAD-B9D1-40FDC5203988}"/>
              </a:ext>
            </a:extLst>
          </p:cNvPr>
          <p:cNvSpPr txBox="1"/>
          <p:nvPr/>
        </p:nvSpPr>
        <p:spPr>
          <a:xfrm>
            <a:off x="1269243" y="5755443"/>
            <a:ext cx="4425726" cy="2462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НА РАХ. Ф. 57. Оп. 1. Д. 3. Л.1-27.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404A385-5EEE-4900-A30F-E66DEE4999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831" y="3894584"/>
            <a:ext cx="4783136" cy="168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69913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1642</TotalTime>
  <Words>1004</Words>
  <Application>Microsoft Office PowerPoint</Application>
  <PresentationFormat>Произвольный</PresentationFormat>
  <Paragraphs>104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Документы сотрудников и учеников Академии художеств -  участников Великой Отечественной войны  и жителей блокадного Ленинграда в личных фондах и коллекциях НА РАХ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работы с личными фондами и коллекциями  документов участников Великой Отечественной войны  и жителей блокадного Ленинграда</dc:title>
  <dc:creator>User</dc:creator>
  <cp:lastModifiedBy>Samsung</cp:lastModifiedBy>
  <cp:revision>85</cp:revision>
  <dcterms:created xsi:type="dcterms:W3CDTF">2025-09-29T11:48:27Z</dcterms:created>
  <dcterms:modified xsi:type="dcterms:W3CDTF">2025-10-06T13:08:15Z</dcterms:modified>
</cp:coreProperties>
</file>