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png" ContentType="image/png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400799"/>
            <a:ext cx="12189460" cy="457200"/>
          </a:xfrm>
          <a:custGeom>
            <a:avLst/>
            <a:gdLst/>
            <a:ahLst/>
            <a:cxnLst/>
            <a:rect l="l" t="t" r="r" b="b"/>
            <a:pathLst>
              <a:path w="12189460" h="457200">
                <a:moveTo>
                  <a:pt x="12188952" y="0"/>
                </a:moveTo>
                <a:lnTo>
                  <a:pt x="0" y="0"/>
                </a:lnTo>
                <a:lnTo>
                  <a:pt x="0" y="457199"/>
                </a:lnTo>
                <a:lnTo>
                  <a:pt x="12188952" y="457199"/>
                </a:lnTo>
                <a:lnTo>
                  <a:pt x="12188952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89460" cy="64135"/>
          </a:xfrm>
          <a:custGeom>
            <a:avLst/>
            <a:gdLst/>
            <a:ahLst/>
            <a:cxnLst/>
            <a:rect l="l" t="t" r="r" b="b"/>
            <a:pathLst>
              <a:path w="12189460" h="64135">
                <a:moveTo>
                  <a:pt x="12188952" y="0"/>
                </a:moveTo>
                <a:lnTo>
                  <a:pt x="0" y="0"/>
                </a:lnTo>
                <a:lnTo>
                  <a:pt x="0" y="64007"/>
                </a:lnTo>
                <a:lnTo>
                  <a:pt x="12188952" y="64007"/>
                </a:lnTo>
                <a:lnTo>
                  <a:pt x="12188952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202" y="-6908"/>
            <a:ext cx="11391595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7586" y="2437257"/>
            <a:ext cx="5937885" cy="1946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5" Type="http://schemas.openxmlformats.org/officeDocument/2006/relationships/image" Target="../media/image32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42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Relationship Id="rId3" Type="http://schemas.openxmlformats.org/officeDocument/2006/relationships/image" Target="../media/image44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jpg"/><Relationship Id="rId3" Type="http://schemas.openxmlformats.org/officeDocument/2006/relationships/image" Target="../media/image46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jpg"/><Relationship Id="rId3" Type="http://schemas.openxmlformats.org/officeDocument/2006/relationships/image" Target="../media/image48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jpg"/><Relationship Id="rId3" Type="http://schemas.openxmlformats.org/officeDocument/2006/relationships/image" Target="../media/image51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jpg"/><Relationship Id="rId3" Type="http://schemas.openxmlformats.org/officeDocument/2006/relationships/image" Target="../media/image53.jpg"/><Relationship Id="rId4" Type="http://schemas.openxmlformats.org/officeDocument/2006/relationships/image" Target="../media/image54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jpg"/><Relationship Id="rId3" Type="http://schemas.openxmlformats.org/officeDocument/2006/relationships/image" Target="../media/image59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jpg"/><Relationship Id="rId3" Type="http://schemas.openxmlformats.org/officeDocument/2006/relationships/image" Target="../media/image61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jpg"/><Relationship Id="rId3" Type="http://schemas.openxmlformats.org/officeDocument/2006/relationships/image" Target="../media/image63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473963"/>
            <a:ext cx="12169140" cy="5494020"/>
            <a:chOff x="0" y="473963"/>
            <a:chExt cx="12169140" cy="5494020"/>
          </a:xfrm>
        </p:grpSpPr>
        <p:sp>
          <p:nvSpPr>
            <p:cNvPr id="3" name="object 3" descr=""/>
            <p:cNvSpPr/>
            <p:nvPr/>
          </p:nvSpPr>
          <p:spPr>
            <a:xfrm>
              <a:off x="1207008" y="4343399"/>
              <a:ext cx="9875520" cy="0"/>
            </a:xfrm>
            <a:custGeom>
              <a:avLst/>
              <a:gdLst/>
              <a:ahLst/>
              <a:cxnLst/>
              <a:rect l="l" t="t" r="r" b="b"/>
              <a:pathLst>
                <a:path w="9875520" h="0">
                  <a:moveTo>
                    <a:pt x="0" y="0"/>
                  </a:moveTo>
                  <a:lnTo>
                    <a:pt x="9875520" y="0"/>
                  </a:lnTo>
                </a:path>
              </a:pathLst>
            </a:custGeom>
            <a:ln w="60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73963"/>
              <a:ext cx="12169140" cy="54940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2021" y="6297269"/>
            <a:ext cx="119462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Закрепление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грунтов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условиях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Ленинграда.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Сборник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института.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Ленпроект,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стр.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31-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34.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Р-200.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18.</a:t>
            </a:r>
            <a:endParaRPr sz="18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17,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18.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0"/>
            <a:ext cx="4919472" cy="62788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3640" y="0"/>
            <a:ext cx="5145023" cy="62788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389" y="1788667"/>
            <a:ext cx="23101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71625" algn="l"/>
              </a:tabLst>
            </a:pPr>
            <a:r>
              <a:rPr dirty="0" sz="1800" spc="-10">
                <a:latin typeface="Calibri"/>
                <a:cs typeface="Calibri"/>
              </a:rPr>
              <a:t>советский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учёный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8389" y="1788667"/>
            <a:ext cx="34486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865120">
              <a:lnSpc>
                <a:spcPct val="100000"/>
              </a:lnSpc>
              <a:spcBef>
                <a:spcPts val="100"/>
              </a:spcBef>
              <a:tabLst>
                <a:tab pos="2001520" algn="l"/>
                <a:tab pos="2682875" algn="l"/>
              </a:tabLst>
            </a:pPr>
            <a:r>
              <a:rPr dirty="0" sz="1800" spc="-50">
                <a:latin typeface="Calibri"/>
                <a:cs typeface="Calibri"/>
              </a:rPr>
              <a:t>в </a:t>
            </a:r>
            <a:r>
              <a:rPr dirty="0" sz="1800" spc="-10">
                <a:latin typeface="Calibri"/>
                <a:cs typeface="Calibri"/>
              </a:rPr>
              <a:t>маркшейдерского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дела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(горной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575684" y="1788667"/>
            <a:ext cx="8007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345" marR="5080" indent="-812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области науки),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8389" y="2337003"/>
            <a:ext cx="4358005" cy="2495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доктор</a:t>
            </a:r>
            <a:r>
              <a:rPr dirty="0" sz="1800" spc="1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технических</a:t>
            </a:r>
            <a:r>
              <a:rPr dirty="0" sz="1800" spc="1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наук</a:t>
            </a:r>
            <a:r>
              <a:rPr dirty="0" sz="1800" spc="1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(1943),</a:t>
            </a:r>
            <a:r>
              <a:rPr dirty="0" sz="1800" spc="1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профессор </a:t>
            </a:r>
            <a:r>
              <a:rPr dirty="0" sz="1800">
                <a:latin typeface="Calibri"/>
                <a:cs typeface="Calibri"/>
              </a:rPr>
              <a:t>(1943),</a:t>
            </a:r>
            <a:r>
              <a:rPr dirty="0" sz="1800" spc="44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заслуженный</a:t>
            </a:r>
            <a:r>
              <a:rPr dirty="0" sz="1800" spc="44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деятель</a:t>
            </a:r>
            <a:r>
              <a:rPr dirty="0" sz="1800" spc="44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науки</a:t>
            </a:r>
            <a:r>
              <a:rPr dirty="0" sz="1800" spc="440">
                <a:latin typeface="Calibri"/>
                <a:cs typeface="Calibri"/>
              </a:rPr>
              <a:t>  </a:t>
            </a:r>
            <a:r>
              <a:rPr dirty="0" sz="1800" spc="-50">
                <a:latin typeface="Calibri"/>
                <a:cs typeface="Calibri"/>
              </a:rPr>
              <a:t>и </a:t>
            </a:r>
            <a:r>
              <a:rPr dirty="0" sz="1800">
                <a:latin typeface="Calibri"/>
                <a:cs typeface="Calibri"/>
              </a:rPr>
              <a:t>техники</a:t>
            </a:r>
            <a:r>
              <a:rPr dirty="0" sz="1800" spc="28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РСФСР.</a:t>
            </a:r>
            <a:r>
              <a:rPr dirty="0" sz="1800" spc="2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Он</a:t>
            </a:r>
            <a:r>
              <a:rPr dirty="0" sz="1800" spc="28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разработал</a:t>
            </a:r>
            <a:r>
              <a:rPr dirty="0" sz="1800" spc="29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методы </a:t>
            </a:r>
            <a:r>
              <a:rPr dirty="0" sz="1800">
                <a:latin typeface="Calibri"/>
                <a:cs typeface="Calibri"/>
              </a:rPr>
              <a:t>подсчёта</a:t>
            </a:r>
            <a:r>
              <a:rPr dirty="0" sz="1800" spc="3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запасов</a:t>
            </a:r>
            <a:r>
              <a:rPr dirty="0" sz="1800" spc="3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полезных</a:t>
            </a:r>
            <a:r>
              <a:rPr dirty="0" sz="1800" spc="3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ископаемых</a:t>
            </a:r>
            <a:r>
              <a:rPr dirty="0" sz="1800" spc="345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и </a:t>
            </a:r>
            <a:r>
              <a:rPr dirty="0" sz="1800">
                <a:latin typeface="Calibri"/>
                <a:cs typeface="Calibri"/>
              </a:rPr>
              <a:t>акустического</a:t>
            </a:r>
            <a:r>
              <a:rPr dirty="0" sz="1800" spc="420">
                <a:latin typeface="Calibri"/>
                <a:cs typeface="Calibri"/>
              </a:rPr>
              <a:t>    </a:t>
            </a:r>
            <a:r>
              <a:rPr dirty="0" sz="1800">
                <a:latin typeface="Calibri"/>
                <a:cs typeface="Calibri"/>
              </a:rPr>
              <a:t>зондирования</a:t>
            </a:r>
            <a:r>
              <a:rPr dirty="0" sz="1800" spc="415">
                <a:latin typeface="Calibri"/>
                <a:cs typeface="Calibri"/>
              </a:rPr>
              <a:t>    </a:t>
            </a:r>
            <a:r>
              <a:rPr dirty="0" sz="1800" spc="-10">
                <a:latin typeface="Calibri"/>
                <a:cs typeface="Calibri"/>
              </a:rPr>
              <a:t>горных </a:t>
            </a:r>
            <a:r>
              <a:rPr dirty="0" sz="1800">
                <a:latin typeface="Calibri"/>
                <a:cs typeface="Calibri"/>
              </a:rPr>
              <a:t>выработок.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период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блокады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Казаковский, </a:t>
            </a:r>
            <a:r>
              <a:rPr dirty="0" sz="1800">
                <a:latin typeface="Calibri"/>
                <a:cs typeface="Calibri"/>
              </a:rPr>
              <a:t>эвакуированный</a:t>
            </a:r>
            <a:r>
              <a:rPr dirty="0" sz="1800" spc="44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44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Кузбасс,</a:t>
            </a:r>
            <a:r>
              <a:rPr dirty="0" sz="1800" spc="455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продолжил педагогическую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научную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работу: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горном </a:t>
            </a:r>
            <a:r>
              <a:rPr dirty="0" sz="1800">
                <a:latin typeface="Calibri"/>
                <a:cs typeface="Calibri"/>
              </a:rPr>
              <a:t>институте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Черемхово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(Иркутск).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100"/>
              </a:spcBef>
            </a:pPr>
            <a:r>
              <a:rPr dirty="0" spc="-85"/>
              <a:t>Дмитрий</a:t>
            </a:r>
            <a:r>
              <a:rPr dirty="0" spc="-200"/>
              <a:t> </a:t>
            </a:r>
            <a:r>
              <a:rPr dirty="0" spc="-90"/>
              <a:t>Антонович</a:t>
            </a:r>
            <a:r>
              <a:rPr dirty="0" spc="-195"/>
              <a:t> </a:t>
            </a:r>
            <a:r>
              <a:rPr dirty="0" spc="-95"/>
              <a:t>Казаковский</a:t>
            </a:r>
            <a:r>
              <a:rPr dirty="0" spc="-200"/>
              <a:t> </a:t>
            </a:r>
            <a:r>
              <a:rPr dirty="0" spc="-60"/>
              <a:t>(1909–1973)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3128" y="830580"/>
            <a:ext cx="7738872" cy="531266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541014" y="6363106"/>
            <a:ext cx="51098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Фотоснимки.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Р-112.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92.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05078" y="6430467"/>
            <a:ext cx="105797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Автобиографии,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трудовые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книжки,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листы.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112.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89.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6,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7.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438655" y="0"/>
            <a:ext cx="9260205" cy="6344920"/>
            <a:chOff x="1438655" y="0"/>
            <a:chExt cx="9260205" cy="63449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8655" y="0"/>
              <a:ext cx="4471416" cy="634441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7920" y="0"/>
              <a:ext cx="4480560" cy="63002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23773" y="6297269"/>
            <a:ext cx="1134046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23820" marR="5080" indent="-261175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Правила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охраны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сооружений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вредного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влияния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горных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разработок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условиях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Черемховского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каменноугольного месторождения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(м/п).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Р-112.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9.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473708" y="0"/>
            <a:ext cx="9156700" cy="6343015"/>
            <a:chOff x="1473708" y="0"/>
            <a:chExt cx="9156700" cy="634301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3708" y="0"/>
              <a:ext cx="4367784" cy="634288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5999" y="0"/>
              <a:ext cx="4533900" cy="63428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7637" y="6297269"/>
            <a:ext cx="1199832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Сдвижение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подвижности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под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влиянием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подземных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разработок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Черемховском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каменноугольном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месторождении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(бр.).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Р-112.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97763" y="0"/>
            <a:ext cx="11780520" cy="6343015"/>
            <a:chOff x="397763" y="0"/>
            <a:chExt cx="11780520" cy="634301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763" y="0"/>
              <a:ext cx="4332732" cy="634288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0496" y="199644"/>
              <a:ext cx="7447788" cy="594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36270" y="1826133"/>
            <a:ext cx="600075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советский</a:t>
            </a:r>
            <a:r>
              <a:rPr dirty="0" sz="1800" spc="3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хирург</a:t>
            </a:r>
            <a:r>
              <a:rPr dirty="0" sz="1800" spc="3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36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фтизиатр,</a:t>
            </a:r>
            <a:r>
              <a:rPr dirty="0" sz="1800" spc="3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специалист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костно- </a:t>
            </a:r>
            <a:r>
              <a:rPr dirty="0" sz="1800">
                <a:latin typeface="Calibri"/>
                <a:cs typeface="Calibri"/>
              </a:rPr>
              <a:t>суставному</a:t>
            </a:r>
            <a:r>
              <a:rPr dirty="0" sz="1800" spc="1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туберкулёзу,</a:t>
            </a:r>
            <a:r>
              <a:rPr dirty="0" sz="1800" spc="1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академик</a:t>
            </a:r>
            <a:r>
              <a:rPr dirty="0" sz="1800" spc="1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АМН</a:t>
            </a:r>
            <a:r>
              <a:rPr dirty="0" sz="1800" spc="1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СССР</a:t>
            </a:r>
            <a:r>
              <a:rPr dirty="0" sz="1800" spc="1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(1944).</a:t>
            </a:r>
            <a:r>
              <a:rPr dirty="0" sz="1800" spc="1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После </a:t>
            </a:r>
            <a:r>
              <a:rPr dirty="0" sz="1800">
                <a:latin typeface="Calibri"/>
                <a:cs typeface="Calibri"/>
              </a:rPr>
              <a:t>окончания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МГУ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(1908)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он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работал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Петербургском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женском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6270" y="2649473"/>
            <a:ext cx="277495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07490" algn="l"/>
                <a:tab pos="1695450" algn="l"/>
                <a:tab pos="2652395" algn="l"/>
              </a:tabLst>
            </a:pPr>
            <a:r>
              <a:rPr dirty="0" sz="1800" spc="-10">
                <a:latin typeface="Calibri"/>
                <a:cs typeface="Calibri"/>
              </a:rPr>
              <a:t>медицинском</a:t>
            </a:r>
            <a:r>
              <a:rPr dirty="0" sz="1800">
                <a:latin typeface="Calibri"/>
                <a:cs typeface="Calibri"/>
              </a:rPr>
              <a:t>		</a:t>
            </a:r>
            <a:r>
              <a:rPr dirty="0" sz="1800" spc="-10">
                <a:latin typeface="Calibri"/>
                <a:cs typeface="Calibri"/>
              </a:rPr>
              <a:t>институте медицинском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институте;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20034" y="2649473"/>
            <a:ext cx="31184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9850">
              <a:lnSpc>
                <a:spcPct val="100000"/>
              </a:lnSpc>
              <a:spcBef>
                <a:spcPts val="100"/>
              </a:spcBef>
              <a:tabLst>
                <a:tab pos="528955" algn="l"/>
                <a:tab pos="611505" algn="l"/>
                <a:tab pos="871855" algn="l"/>
                <a:tab pos="1247140" algn="l"/>
                <a:tab pos="1694814" algn="l"/>
                <a:tab pos="2324735" algn="l"/>
                <a:tab pos="2992120" algn="l"/>
              </a:tabLst>
            </a:pPr>
            <a:r>
              <a:rPr dirty="0" sz="1800" spc="-50">
                <a:latin typeface="Calibri"/>
                <a:cs typeface="Calibri"/>
              </a:rPr>
              <a:t>и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Петербургском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военно- </a:t>
            </a:r>
            <a:r>
              <a:rPr dirty="0" sz="1800" spc="-20">
                <a:latin typeface="Calibri"/>
                <a:cs typeface="Calibri"/>
              </a:rPr>
              <a:t>1930</a:t>
            </a:r>
            <a:r>
              <a:rPr dirty="0" sz="1800">
                <a:latin typeface="Calibri"/>
                <a:cs typeface="Calibri"/>
              </a:rPr>
              <a:t>		</a:t>
            </a:r>
            <a:r>
              <a:rPr dirty="0" sz="1800" spc="-25">
                <a:latin typeface="Calibri"/>
                <a:cs typeface="Calibri"/>
              </a:rPr>
              <a:t>г.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5">
                <a:latin typeface="Calibri"/>
                <a:cs typeface="Calibri"/>
              </a:rPr>
              <a:t>по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5">
                <a:latin typeface="Calibri"/>
                <a:cs typeface="Calibri"/>
              </a:rPr>
              <a:t>его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инициативе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36270" y="3198114"/>
            <a:ext cx="4966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9855" algn="l"/>
                <a:tab pos="1966595" algn="l"/>
                <a:tab pos="2838450" algn="l"/>
              </a:tabLst>
            </a:pPr>
            <a:r>
              <a:rPr dirty="0" sz="1800" spc="-10">
                <a:latin typeface="Calibri"/>
                <a:cs typeface="Calibri"/>
              </a:rPr>
              <a:t>Ленинграде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5">
                <a:latin typeface="Calibri"/>
                <a:cs typeface="Calibri"/>
              </a:rPr>
              <a:t>был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открыт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Научно-</a:t>
            </a:r>
            <a:r>
              <a:rPr dirty="0" sz="1800" spc="-10">
                <a:latin typeface="Calibri"/>
                <a:cs typeface="Calibri"/>
              </a:rPr>
              <a:t>практический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574284" y="3198114"/>
            <a:ext cx="8604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институт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6270" y="3472433"/>
            <a:ext cx="32054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5964" algn="l"/>
              </a:tabLst>
            </a:pPr>
            <a:r>
              <a:rPr dirty="0" sz="1800" spc="-10">
                <a:latin typeface="Calibri"/>
                <a:cs typeface="Calibri"/>
              </a:rPr>
              <a:t>хирургического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туберкулёза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36270" y="3746449"/>
            <a:ext cx="315658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3195" algn="l"/>
                <a:tab pos="3033395" algn="l"/>
              </a:tabLst>
            </a:pPr>
            <a:r>
              <a:rPr dirty="0" sz="1800" spc="-10">
                <a:latin typeface="Calibri"/>
                <a:cs typeface="Calibri"/>
              </a:rPr>
              <a:t>заболеваний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(единственное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22370" y="3472433"/>
            <a:ext cx="271526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0"/>
              </a:spcBef>
              <a:tabLst>
                <a:tab pos="607695" algn="l"/>
              </a:tabLst>
            </a:pPr>
            <a:r>
              <a:rPr dirty="0" sz="1800" spc="-50">
                <a:latin typeface="Calibri"/>
                <a:cs typeface="Calibri"/>
              </a:rPr>
              <a:t>и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костно-</a:t>
            </a:r>
            <a:r>
              <a:rPr dirty="0" sz="1800" spc="-10">
                <a:latin typeface="Calibri"/>
                <a:cs typeface="Calibri"/>
              </a:rPr>
              <a:t>суставных</a:t>
            </a:r>
            <a:endParaRPr sz="18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tabLst>
                <a:tab pos="668655" algn="l"/>
                <a:tab pos="1362075" algn="l"/>
              </a:tabLst>
            </a:pPr>
            <a:r>
              <a:rPr dirty="0" sz="1800" spc="-20">
                <a:latin typeface="Calibri"/>
                <a:cs typeface="Calibri"/>
              </a:rPr>
              <a:t>мире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такое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учреждение),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36270" y="4021328"/>
            <a:ext cx="600138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который</a:t>
            </a:r>
            <a:r>
              <a:rPr dirty="0" sz="1800" spc="1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возглавил</a:t>
            </a:r>
            <a:r>
              <a:rPr dirty="0" sz="1800" spc="2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П.</a:t>
            </a:r>
            <a:r>
              <a:rPr dirty="0" sz="1800" spc="1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Г.</a:t>
            </a:r>
            <a:r>
              <a:rPr dirty="0" sz="1800" spc="1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Корнев.</a:t>
            </a:r>
            <a:r>
              <a:rPr dirty="0" sz="1800" spc="1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19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годы</a:t>
            </a:r>
            <a:r>
              <a:rPr dirty="0" sz="1800" spc="18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блокады</a:t>
            </a:r>
            <a:r>
              <a:rPr dirty="0" sz="1800" spc="18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института </a:t>
            </a:r>
            <a:r>
              <a:rPr dirty="0" sz="1800">
                <a:latin typeface="Calibri"/>
                <a:cs typeface="Calibri"/>
              </a:rPr>
              <a:t>под</a:t>
            </a:r>
            <a:r>
              <a:rPr dirty="0" sz="1800" spc="39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его</a:t>
            </a:r>
            <a:r>
              <a:rPr dirty="0" sz="1800" spc="39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руководством</a:t>
            </a:r>
            <a:r>
              <a:rPr dirty="0" sz="1800" spc="39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продолжали</a:t>
            </a:r>
            <a:r>
              <a:rPr dirty="0" sz="1800" spc="4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принимать</a:t>
            </a:r>
            <a:r>
              <a:rPr dirty="0" sz="1800" spc="39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раненых</a:t>
            </a:r>
            <a:r>
              <a:rPr dirty="0" sz="1800" spc="395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и </a:t>
            </a:r>
            <a:r>
              <a:rPr dirty="0" sz="1800">
                <a:latin typeface="Calibri"/>
                <a:cs typeface="Calibri"/>
              </a:rPr>
              <a:t>больных,</a:t>
            </a:r>
            <a:r>
              <a:rPr dirty="0" sz="1800" spc="204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а</a:t>
            </a:r>
            <a:r>
              <a:rPr dirty="0" sz="1800" spc="21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он</a:t>
            </a:r>
            <a:r>
              <a:rPr dirty="0" sz="1800" spc="21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сам</a:t>
            </a:r>
            <a:r>
              <a:rPr dirty="0" sz="1800" spc="21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консультировал</a:t>
            </a:r>
            <a:r>
              <a:rPr dirty="0" sz="1800" spc="21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военные</a:t>
            </a:r>
            <a:r>
              <a:rPr dirty="0" sz="1800" spc="21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госпитали города.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02995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Пётр</a:t>
            </a:r>
            <a:r>
              <a:rPr dirty="0" spc="-190"/>
              <a:t> </a:t>
            </a:r>
            <a:r>
              <a:rPr dirty="0" spc="-95"/>
              <a:t>Георгиевич</a:t>
            </a:r>
            <a:r>
              <a:rPr dirty="0" spc="-180"/>
              <a:t> </a:t>
            </a:r>
            <a:r>
              <a:rPr dirty="0" spc="-95"/>
              <a:t>Корнев</a:t>
            </a:r>
            <a:r>
              <a:rPr dirty="0" spc="-180"/>
              <a:t> </a:t>
            </a:r>
            <a:r>
              <a:rPr dirty="0" spc="-60"/>
              <a:t>(1883–1974)</a:t>
            </a:r>
          </a:p>
        </p:txBody>
      </p:sp>
      <p:pic>
        <p:nvPicPr>
          <p:cNvPr id="12" name="object 1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4407" y="722376"/>
            <a:ext cx="4297680" cy="55869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1891" y="0"/>
              <a:ext cx="4239768" cy="634288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1091" y="0"/>
              <a:ext cx="4546092" cy="6342888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2263520" y="6507886"/>
            <a:ext cx="76657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Портреты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семейные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снимки.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Фото.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Ф.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389.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27.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01853" y="6319824"/>
            <a:ext cx="1158684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Награждения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П.Г.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Корнева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орденом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Трудового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Красного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Знамени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Орденом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Отечественной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войны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1-й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степени.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Фото.</a:t>
            </a:r>
            <a:endParaRPr sz="18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Р-200.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18.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64336"/>
            <a:ext cx="12192000" cy="378561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25653" y="6297269"/>
            <a:ext cx="117348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документы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П.Г.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Корнева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(удостоверения,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членские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депутатские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билеты,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свидетельство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участника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ВДНХ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др.).</a:t>
            </a:r>
            <a:endParaRPr sz="1800">
              <a:latin typeface="Calibri"/>
              <a:cs typeface="Calibri"/>
            </a:endParaRPr>
          </a:p>
          <a:p>
            <a:pPr algn="ctr" marL="3810">
              <a:lnSpc>
                <a:spcPct val="10000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Р-389.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23.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2,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3,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82524" y="0"/>
            <a:ext cx="11229340" cy="6339840"/>
            <a:chOff x="382524" y="0"/>
            <a:chExt cx="11229340" cy="63398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500" y="0"/>
              <a:ext cx="5715000" cy="192481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2159" y="1924811"/>
              <a:ext cx="7347204" cy="267462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524" y="4617720"/>
              <a:ext cx="5178552" cy="172211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600" y="4658867"/>
              <a:ext cx="5667756" cy="16413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7281" y="6311595"/>
            <a:ext cx="115951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52420" marR="5080" indent="-2840355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П.Г.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Корнев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"Костно-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суставный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туберкулез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борьба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ним".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Статья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газеты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"Ленинградская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правда".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Машинопись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с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авторской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правкой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200.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18.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374647" y="0"/>
            <a:ext cx="9321165" cy="6292850"/>
            <a:chOff x="1374647" y="0"/>
            <a:chExt cx="9321165" cy="629285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4647" y="0"/>
              <a:ext cx="4408932" cy="62925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8503" y="0"/>
              <a:ext cx="4376928" cy="62925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207008" y="4343400"/>
            <a:ext cx="9875520" cy="0"/>
          </a:xfrm>
          <a:custGeom>
            <a:avLst/>
            <a:gdLst/>
            <a:ahLst/>
            <a:cxnLst/>
            <a:rect l="l" t="t" r="r" b="b"/>
            <a:pathLst>
              <a:path w="9875520" h="0">
                <a:moveTo>
                  <a:pt x="0" y="0"/>
                </a:moveTo>
                <a:lnTo>
                  <a:pt x="987552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592707" y="650189"/>
            <a:ext cx="9090025" cy="3597275"/>
          </a:xfrm>
          <a:prstGeom prst="rect">
            <a:avLst/>
          </a:prstGeom>
        </p:spPr>
        <p:txBody>
          <a:bodyPr wrap="square" lIns="0" tIns="163830" rIns="0" bIns="0" rtlCol="0" vert="horz">
            <a:spAutoFit/>
          </a:bodyPr>
          <a:lstStyle/>
          <a:p>
            <a:pPr algn="ctr" marL="12065" marR="5080" indent="-6985">
              <a:lnSpc>
                <a:spcPct val="85000"/>
              </a:lnSpc>
              <a:spcBef>
                <a:spcPts val="1290"/>
              </a:spcBef>
            </a:pPr>
            <a:r>
              <a:rPr dirty="0" sz="6600" spc="-114">
                <a:solidFill>
                  <a:srgbClr val="252525"/>
                </a:solidFill>
                <a:latin typeface="Calibri Light"/>
                <a:cs typeface="Calibri Light"/>
              </a:rPr>
              <a:t>Личные</a:t>
            </a:r>
            <a:r>
              <a:rPr dirty="0" sz="6600" spc="-24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100">
                <a:solidFill>
                  <a:srgbClr val="252525"/>
                </a:solidFill>
                <a:latin typeface="Calibri Light"/>
                <a:cs typeface="Calibri Light"/>
              </a:rPr>
              <a:t>фонды</a:t>
            </a:r>
            <a:r>
              <a:rPr dirty="0" sz="6600" spc="-26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10">
                <a:solidFill>
                  <a:srgbClr val="252525"/>
                </a:solidFill>
                <a:latin typeface="Calibri Light"/>
                <a:cs typeface="Calibri Light"/>
              </a:rPr>
              <a:t>ученых- </a:t>
            </a:r>
            <a:r>
              <a:rPr dirty="0" sz="6600" spc="-125">
                <a:solidFill>
                  <a:srgbClr val="252525"/>
                </a:solidFill>
                <a:latin typeface="Calibri Light"/>
                <a:cs typeface="Calibri Light"/>
              </a:rPr>
              <a:t>блокадников</a:t>
            </a:r>
            <a:r>
              <a:rPr dirty="0" sz="6600" spc="-21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>
                <a:solidFill>
                  <a:srgbClr val="252525"/>
                </a:solidFill>
                <a:latin typeface="Calibri Light"/>
                <a:cs typeface="Calibri Light"/>
              </a:rPr>
              <a:t>и</a:t>
            </a:r>
            <a:r>
              <a:rPr dirty="0" sz="6600" spc="-185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80">
                <a:solidFill>
                  <a:srgbClr val="252525"/>
                </a:solidFill>
                <a:latin typeface="Calibri Light"/>
                <a:cs typeface="Calibri Light"/>
              </a:rPr>
              <a:t>участников </a:t>
            </a:r>
            <a:r>
              <a:rPr dirty="0" sz="6600" spc="-114">
                <a:solidFill>
                  <a:srgbClr val="252525"/>
                </a:solidFill>
                <a:latin typeface="Calibri Light"/>
                <a:cs typeface="Calibri Light"/>
              </a:rPr>
              <a:t>Великой</a:t>
            </a:r>
            <a:r>
              <a:rPr dirty="0" sz="6600" spc="-24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25">
                <a:solidFill>
                  <a:srgbClr val="252525"/>
                </a:solidFill>
                <a:latin typeface="Calibri Light"/>
                <a:cs typeface="Calibri Light"/>
              </a:rPr>
              <a:t>Отечественной </a:t>
            </a:r>
            <a:r>
              <a:rPr dirty="0" sz="6600" spc="-105">
                <a:solidFill>
                  <a:srgbClr val="252525"/>
                </a:solidFill>
                <a:latin typeface="Calibri Light"/>
                <a:cs typeface="Calibri Light"/>
              </a:rPr>
              <a:t>войны</a:t>
            </a:r>
            <a:r>
              <a:rPr dirty="0" sz="6600" spc="-245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120">
                <a:solidFill>
                  <a:srgbClr val="252525"/>
                </a:solidFill>
                <a:latin typeface="Calibri Light"/>
                <a:cs typeface="Calibri Light"/>
              </a:rPr>
              <a:t>ЦГАНТД</a:t>
            </a:r>
            <a:r>
              <a:rPr dirty="0" sz="6600" spc="-245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dirty="0" sz="6600" spc="-25">
                <a:solidFill>
                  <a:srgbClr val="252525"/>
                </a:solidFill>
                <a:latin typeface="Calibri Light"/>
                <a:cs typeface="Calibri Light"/>
              </a:rPr>
              <a:t>СПб</a:t>
            </a:r>
            <a:endParaRPr sz="6600">
              <a:latin typeface="Calibri Light"/>
              <a:cs typeface="Calibri Light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79067" y="4403801"/>
            <a:ext cx="92208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60">
                <a:solidFill>
                  <a:srgbClr val="626F52"/>
                </a:solidFill>
                <a:latin typeface="Calibri Light"/>
                <a:cs typeface="Calibri Light"/>
              </a:rPr>
              <a:t>СОСТАВ,</a:t>
            </a:r>
            <a:r>
              <a:rPr dirty="0" sz="2400" spc="385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75">
                <a:solidFill>
                  <a:srgbClr val="626F52"/>
                </a:solidFill>
                <a:latin typeface="Calibri Light"/>
                <a:cs typeface="Calibri Light"/>
              </a:rPr>
              <a:t>СПЕЦИФИКА,</a:t>
            </a:r>
            <a:r>
              <a:rPr dirty="0" sz="2400" spc="365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65">
                <a:solidFill>
                  <a:srgbClr val="626F52"/>
                </a:solidFill>
                <a:latin typeface="Calibri Light"/>
                <a:cs typeface="Calibri Light"/>
              </a:rPr>
              <a:t>НАУЧНАЯ</a:t>
            </a:r>
            <a:r>
              <a:rPr dirty="0" sz="2400" spc="385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>
                <a:solidFill>
                  <a:srgbClr val="626F52"/>
                </a:solidFill>
                <a:latin typeface="Calibri Light"/>
                <a:cs typeface="Calibri Light"/>
              </a:rPr>
              <a:t>И</a:t>
            </a:r>
            <a:r>
              <a:rPr dirty="0" sz="2400" spc="395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70">
                <a:solidFill>
                  <a:srgbClr val="626F52"/>
                </a:solidFill>
                <a:latin typeface="Calibri Light"/>
                <a:cs typeface="Calibri Light"/>
              </a:rPr>
              <a:t>ИСТОРИЧЕСКАЯ</a:t>
            </a:r>
            <a:r>
              <a:rPr dirty="0" sz="2400" spc="400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50">
                <a:solidFill>
                  <a:srgbClr val="626F52"/>
                </a:solidFill>
                <a:latin typeface="Calibri Light"/>
                <a:cs typeface="Calibri Light"/>
              </a:rPr>
              <a:t>ЦЕННОСТЬ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79067" y="5815380"/>
            <a:ext cx="76758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70">
                <a:solidFill>
                  <a:srgbClr val="626F52"/>
                </a:solidFill>
                <a:latin typeface="Calibri Light"/>
                <a:cs typeface="Calibri Light"/>
              </a:rPr>
              <a:t>ДОКЛАДЧИК:</a:t>
            </a:r>
            <a:r>
              <a:rPr dirty="0" sz="2400" spc="360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60">
                <a:solidFill>
                  <a:srgbClr val="626F52"/>
                </a:solidFill>
                <a:latin typeface="Calibri Light"/>
                <a:cs typeface="Calibri Light"/>
              </a:rPr>
              <a:t>ДИРЕКТОР</a:t>
            </a:r>
            <a:r>
              <a:rPr dirty="0" sz="2400" spc="434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55">
                <a:solidFill>
                  <a:srgbClr val="626F52"/>
                </a:solidFill>
                <a:latin typeface="Calibri Light"/>
                <a:cs typeface="Calibri Light"/>
              </a:rPr>
              <a:t>ЦГАНТД</a:t>
            </a:r>
            <a:r>
              <a:rPr dirty="0" sz="2400" spc="385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14">
                <a:solidFill>
                  <a:srgbClr val="626F52"/>
                </a:solidFill>
                <a:latin typeface="Calibri Light"/>
                <a:cs typeface="Calibri Light"/>
              </a:rPr>
              <a:t>СПБ</a:t>
            </a:r>
            <a:r>
              <a:rPr dirty="0" sz="2400" spc="409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00">
                <a:solidFill>
                  <a:srgbClr val="626F52"/>
                </a:solidFill>
                <a:latin typeface="Calibri Light"/>
                <a:cs typeface="Calibri Light"/>
              </a:rPr>
              <a:t>Ф.</a:t>
            </a:r>
            <a:r>
              <a:rPr dirty="0" sz="2400" spc="390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90">
                <a:solidFill>
                  <a:srgbClr val="626F52"/>
                </a:solidFill>
                <a:latin typeface="Calibri Light"/>
                <a:cs typeface="Calibri Light"/>
              </a:rPr>
              <a:t>В.</a:t>
            </a:r>
            <a:r>
              <a:rPr dirty="0" sz="2400" spc="409">
                <a:solidFill>
                  <a:srgbClr val="626F52"/>
                </a:solidFill>
                <a:latin typeface="Calibri Light"/>
                <a:cs typeface="Calibri Light"/>
              </a:rPr>
              <a:t> </a:t>
            </a:r>
            <a:r>
              <a:rPr dirty="0" sz="2400" spc="150">
                <a:solidFill>
                  <a:srgbClr val="626F52"/>
                </a:solidFill>
                <a:latin typeface="Calibri Light"/>
                <a:cs typeface="Calibri Light"/>
              </a:rPr>
              <a:t>НЕДБАЙ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6956" y="915670"/>
            <a:ext cx="5198745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специалист</a:t>
            </a:r>
            <a:r>
              <a:rPr dirty="0" sz="1800" spc="320">
                <a:latin typeface="Calibri"/>
                <a:cs typeface="Calibri"/>
              </a:rPr>
              <a:t>    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320">
                <a:latin typeface="Calibri"/>
                <a:cs typeface="Calibri"/>
              </a:rPr>
              <a:t>     </a:t>
            </a:r>
            <a:r>
              <a:rPr dirty="0" sz="1800">
                <a:latin typeface="Calibri"/>
                <a:cs typeface="Calibri"/>
              </a:rPr>
              <a:t>области</a:t>
            </a:r>
            <a:r>
              <a:rPr dirty="0" sz="1800" spc="320">
                <a:latin typeface="Calibri"/>
                <a:cs typeface="Calibri"/>
              </a:rPr>
              <a:t>     </a:t>
            </a:r>
            <a:r>
              <a:rPr dirty="0" sz="1800">
                <a:latin typeface="Calibri"/>
                <a:cs typeface="Calibri"/>
              </a:rPr>
              <a:t>физиологии</a:t>
            </a:r>
            <a:r>
              <a:rPr dirty="0" sz="1800" spc="320">
                <a:latin typeface="Calibri"/>
                <a:cs typeface="Calibri"/>
              </a:rPr>
              <a:t>     </a:t>
            </a:r>
            <a:r>
              <a:rPr dirty="0" sz="1800" spc="-50">
                <a:latin typeface="Calibri"/>
                <a:cs typeface="Calibri"/>
              </a:rPr>
              <a:t>и </a:t>
            </a:r>
            <a:r>
              <a:rPr dirty="0" sz="1800">
                <a:latin typeface="Calibri"/>
                <a:cs typeface="Calibri"/>
              </a:rPr>
              <a:t>патофизиологии,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доктор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биологических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наук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(1965), </a:t>
            </a:r>
            <a:r>
              <a:rPr dirty="0" sz="1800">
                <a:latin typeface="Calibri"/>
                <a:cs typeface="Calibri"/>
              </a:rPr>
              <a:t>профессор</a:t>
            </a:r>
            <a:r>
              <a:rPr dirty="0" sz="1800" spc="3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(1966).</a:t>
            </a:r>
            <a:r>
              <a:rPr dirty="0" sz="1800" spc="3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Окончил</a:t>
            </a:r>
            <a:r>
              <a:rPr dirty="0" sz="1800" spc="3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3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1930</a:t>
            </a:r>
            <a:r>
              <a:rPr dirty="0" sz="1800" spc="3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году</a:t>
            </a:r>
            <a:r>
              <a:rPr dirty="0" sz="1800" spc="3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Казанский </a:t>
            </a:r>
            <a:r>
              <a:rPr dirty="0" sz="1800">
                <a:latin typeface="Calibri"/>
                <a:cs typeface="Calibri"/>
              </a:rPr>
              <a:t>государственный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ветеринарный</a:t>
            </a:r>
            <a:r>
              <a:rPr dirty="0" sz="1800" spc="10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институт</a:t>
            </a:r>
            <a:r>
              <a:rPr dirty="0" sz="1800" spc="10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10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начал </a:t>
            </a:r>
            <a:r>
              <a:rPr dirty="0" sz="1800">
                <a:latin typeface="Calibri"/>
                <a:cs typeface="Calibri"/>
              </a:rPr>
              <a:t>работать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36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Казахском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ветеринарном</a:t>
            </a:r>
            <a:r>
              <a:rPr dirty="0" sz="1800" spc="36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институте (Алма-</a:t>
            </a:r>
            <a:r>
              <a:rPr dirty="0" sz="1800">
                <a:latin typeface="Calibri"/>
                <a:cs typeface="Calibri"/>
              </a:rPr>
              <a:t>Ата).</a:t>
            </a:r>
            <a:r>
              <a:rPr dirty="0" sz="1800" spc="305">
                <a:latin typeface="Calibri"/>
                <a:cs typeface="Calibri"/>
              </a:rPr>
              <a:t>    </a:t>
            </a:r>
            <a:r>
              <a:rPr dirty="0" sz="1800">
                <a:latin typeface="Calibri"/>
                <a:cs typeface="Calibri"/>
              </a:rPr>
              <a:t>Во</a:t>
            </a:r>
            <a:r>
              <a:rPr dirty="0" sz="1800" spc="30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время</a:t>
            </a:r>
            <a:r>
              <a:rPr dirty="0" sz="1800" spc="30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Великой</a:t>
            </a:r>
            <a:r>
              <a:rPr dirty="0" sz="1800" spc="30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Отечественной </a:t>
            </a:r>
            <a:r>
              <a:rPr dirty="0" sz="1800">
                <a:latin typeface="Calibri"/>
                <a:cs typeface="Calibri"/>
              </a:rPr>
              <a:t>войны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(1942-</a:t>
            </a:r>
            <a:r>
              <a:rPr dirty="0" sz="1800">
                <a:latin typeface="Calibri"/>
                <a:cs typeface="Calibri"/>
              </a:rPr>
              <a:t>1944)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откомандирован</a:t>
            </a:r>
            <a:r>
              <a:rPr dirty="0" sz="1800" spc="29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из</a:t>
            </a:r>
            <a:r>
              <a:rPr dirty="0" sz="1800" spc="30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института</a:t>
            </a:r>
            <a:r>
              <a:rPr dirty="0" sz="1800" spc="295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в </a:t>
            </a:r>
            <a:r>
              <a:rPr dirty="0" sz="1800">
                <a:latin typeface="Calibri"/>
                <a:cs typeface="Calibri"/>
              </a:rPr>
              <a:t>Райздравотдел</a:t>
            </a:r>
            <a:r>
              <a:rPr dirty="0" sz="1800" spc="3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Парголовского</a:t>
            </a:r>
            <a:r>
              <a:rPr dirty="0" sz="1800" spc="3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района</a:t>
            </a:r>
            <a:r>
              <a:rPr dirty="0" sz="1800" spc="3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Ленинграда. </a:t>
            </a:r>
            <a:r>
              <a:rPr dirty="0" sz="1800">
                <a:latin typeface="Calibri"/>
                <a:cs typeface="Calibri"/>
              </a:rPr>
              <a:t>Автор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(соавтор)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около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170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опубликованных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работ,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в </a:t>
            </a:r>
            <a:r>
              <a:rPr dirty="0" sz="1800">
                <a:latin typeface="Calibri"/>
                <a:cs typeface="Calibri"/>
              </a:rPr>
              <a:t>том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числе</a:t>
            </a:r>
            <a:r>
              <a:rPr dirty="0" sz="1800" spc="36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учебника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«Физиология</a:t>
            </a:r>
            <a:r>
              <a:rPr dirty="0" sz="1800" spc="36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с</a:t>
            </a:r>
            <a:r>
              <a:rPr dirty="0" sz="1800" spc="355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основами </a:t>
            </a:r>
            <a:r>
              <a:rPr dirty="0" sz="1800">
                <a:latin typeface="Calibri"/>
                <a:cs typeface="Calibri"/>
              </a:rPr>
              <a:t>анатомии</a:t>
            </a:r>
            <a:r>
              <a:rPr dirty="0" sz="1800" spc="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человека»</a:t>
            </a:r>
            <a:r>
              <a:rPr dirty="0" sz="1800" spc="4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(1983).</a:t>
            </a:r>
            <a:r>
              <a:rPr dirty="0" sz="1800" spc="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Разработал</a:t>
            </a:r>
            <a:r>
              <a:rPr dirty="0" sz="1800" spc="5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методику </a:t>
            </a:r>
            <a:r>
              <a:rPr dirty="0" sz="1800">
                <a:latin typeface="Calibri"/>
                <a:cs typeface="Calibri"/>
              </a:rPr>
              <a:t>исследований</a:t>
            </a:r>
            <a:r>
              <a:rPr dirty="0" sz="1800" spc="204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204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физиологии</a:t>
            </a:r>
            <a:r>
              <a:rPr dirty="0" sz="1800" spc="20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204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патофизиологии </a:t>
            </a:r>
            <a:r>
              <a:rPr dirty="0" sz="1800">
                <a:latin typeface="Calibri"/>
                <a:cs typeface="Calibri"/>
              </a:rPr>
              <a:t>кожи,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изучал</a:t>
            </a:r>
            <a:r>
              <a:rPr dirty="0" sz="1800" spc="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значение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функциональных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нарушений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36956" y="4482465"/>
            <a:ext cx="1915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6325" algn="l"/>
              </a:tabLst>
            </a:pPr>
            <a:r>
              <a:rPr dirty="0" sz="1800" spc="-10">
                <a:latin typeface="Calibri"/>
                <a:cs typeface="Calibri"/>
              </a:rPr>
              <a:t>нервной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системы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6956" y="4756480"/>
            <a:ext cx="1666239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исследованиями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219070" y="4482465"/>
            <a:ext cx="1847214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895">
              <a:lnSpc>
                <a:spcPct val="100000"/>
              </a:lnSpc>
              <a:spcBef>
                <a:spcPts val="100"/>
              </a:spcBef>
              <a:tabLst>
                <a:tab pos="641985" algn="l"/>
              </a:tabLst>
            </a:pPr>
            <a:r>
              <a:rPr dirty="0" sz="1800" spc="-25">
                <a:latin typeface="Calibri"/>
                <a:cs typeface="Calibri"/>
              </a:rPr>
              <a:t>при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дерматозах,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93420" algn="l"/>
              </a:tabLst>
            </a:pPr>
            <a:r>
              <a:rPr dirty="0" sz="1800" spc="-25">
                <a:latin typeface="Calibri"/>
                <a:cs typeface="Calibri"/>
              </a:rPr>
              <a:t>по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механизму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270628" y="4482465"/>
            <a:ext cx="106362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руководил</a:t>
            </a:r>
            <a:endParaRPr sz="1800">
              <a:latin typeface="Calibri"/>
              <a:cs typeface="Calibri"/>
            </a:endParaRPr>
          </a:p>
          <a:p>
            <a:pPr algn="r" marR="635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действия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6956" y="5031485"/>
            <a:ext cx="51949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антибиотиков</a:t>
            </a:r>
            <a:r>
              <a:rPr dirty="0" sz="1800" spc="1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1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ЛНИИА.</a:t>
            </a:r>
            <a:r>
              <a:rPr dirty="0" sz="1800" spc="1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Награжден</a:t>
            </a:r>
            <a:r>
              <a:rPr dirty="0" sz="1800" spc="1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орденом</a:t>
            </a:r>
            <a:r>
              <a:rPr dirty="0" sz="1800" spc="17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«Знак </a:t>
            </a:r>
            <a:r>
              <a:rPr dirty="0" sz="1800">
                <a:latin typeface="Calibri"/>
                <a:cs typeface="Calibri"/>
              </a:rPr>
              <a:t>почета»,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медалями.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6570">
              <a:lnSpc>
                <a:spcPct val="100000"/>
              </a:lnSpc>
              <a:spcBef>
                <a:spcPts val="100"/>
              </a:spcBef>
            </a:pPr>
            <a:r>
              <a:rPr dirty="0" spc="-100"/>
              <a:t>Алексей</a:t>
            </a:r>
            <a:r>
              <a:rPr dirty="0" spc="-160"/>
              <a:t> </a:t>
            </a:r>
            <a:r>
              <a:rPr dirty="0" spc="-95"/>
              <a:t>Викторович</a:t>
            </a:r>
            <a:r>
              <a:rPr dirty="0" spc="-125"/>
              <a:t> </a:t>
            </a:r>
            <a:r>
              <a:rPr dirty="0" spc="-95"/>
              <a:t>Логинов</a:t>
            </a:r>
            <a:r>
              <a:rPr dirty="0" spc="-140"/>
              <a:t> </a:t>
            </a:r>
            <a:r>
              <a:rPr dirty="0" spc="-114"/>
              <a:t>(1907-</a:t>
            </a:r>
            <a:r>
              <a:rPr dirty="0" spc="-10"/>
              <a:t>1993),</a:t>
            </a:r>
          </a:p>
        </p:txBody>
      </p: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0" y="897636"/>
            <a:ext cx="6705600" cy="489661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657250" y="6297269"/>
            <a:ext cx="108750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36800" marR="5080" indent="-232473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документы: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копии</a:t>
            </a:r>
            <a:r>
              <a:rPr dirty="0" sz="1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аттестатов,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дипломов,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удостоверений,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автобиография,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фотографии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(машинопись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рукопись).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Р-437.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95.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57250" y="6297269"/>
            <a:ext cx="108750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07565" marR="5080" indent="-20955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документы: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копии</a:t>
            </a:r>
            <a:r>
              <a:rPr dirty="0" sz="1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аттестатов,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дипломов,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удостоверений,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автобиография,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фотографии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(машинопись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рукопись).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Р-437.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95.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72,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76.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13688"/>
            <a:ext cx="6515100" cy="3625596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8940" y="0"/>
            <a:ext cx="4506467" cy="63108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304669" y="6396634"/>
            <a:ext cx="75838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быте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лесорубов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шоферов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(статьи).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437.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97.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8863" y="0"/>
            <a:ext cx="9034272" cy="63779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85317" y="6396634"/>
            <a:ext cx="1101979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Воспоминания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Великой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Отечественной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войне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блокаде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(рукопись).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437.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98.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19.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082039" y="0"/>
            <a:ext cx="9667240" cy="6334125"/>
            <a:chOff x="1082039" y="0"/>
            <a:chExt cx="9667240" cy="633412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39" y="0"/>
              <a:ext cx="4479036" cy="63246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2116" y="0"/>
              <a:ext cx="4486655" cy="63337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8739" y="674623"/>
            <a:ext cx="7139940" cy="3043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специалист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области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антифрикционных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сплавов,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кандидат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технических </a:t>
            </a:r>
            <a:r>
              <a:rPr dirty="0" sz="1800">
                <a:latin typeface="Calibri"/>
                <a:cs typeface="Calibri"/>
              </a:rPr>
              <a:t>наук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(1937),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доцент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(1938).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Окончил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1923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году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механический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факультет Харьковского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технологического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института.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1931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1945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г.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работал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и </a:t>
            </a:r>
            <a:r>
              <a:rPr dirty="0" sz="1800" spc="-10">
                <a:latin typeface="Calibri"/>
                <a:cs typeface="Calibri"/>
              </a:rPr>
              <a:t>преподавал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Ленинградском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институте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точной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механики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оптики,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Машиностроительном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институте,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Ленинградском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морском</a:t>
            </a:r>
            <a:r>
              <a:rPr dirty="0" sz="1800" spc="-10">
                <a:latin typeface="Calibri"/>
                <a:cs typeface="Calibri"/>
              </a:rPr>
              <a:t> техникуме,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Лесотехнической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Академии.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1946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1956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гг.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инженер-</a:t>
            </a:r>
            <a:r>
              <a:rPr dirty="0" sz="1800">
                <a:latin typeface="Calibri"/>
                <a:cs typeface="Calibri"/>
              </a:rPr>
              <a:t>технолог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algn="just" marL="12700" marR="3683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инженер-конструктор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управления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«Дальстрой»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Маклаковского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завода (Красноярский </a:t>
            </a:r>
            <a:r>
              <a:rPr dirty="0" sz="1800" spc="-20">
                <a:latin typeface="Calibri"/>
                <a:cs typeface="Calibri"/>
              </a:rPr>
              <a:t>край).Е.Ф.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Меркулов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автор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нескольких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десятков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научных трудов,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изобретений,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проектов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педагогических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статей.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Основное</a:t>
            </a:r>
            <a:endParaRPr sz="1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</a:pPr>
            <a:r>
              <a:rPr dirty="0" sz="1800">
                <a:latin typeface="Calibri"/>
                <a:cs typeface="Calibri"/>
              </a:rPr>
              <a:t>изобретение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антифрикционный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сплав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алюминиевой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основе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latin typeface="Calibri"/>
                <a:cs typeface="Calibri"/>
              </a:rPr>
              <a:t>«алькусип».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4222" y="-6908"/>
            <a:ext cx="1057338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0"/>
              <a:t>Евгений</a:t>
            </a:r>
            <a:r>
              <a:rPr dirty="0" spc="-175"/>
              <a:t> </a:t>
            </a:r>
            <a:r>
              <a:rPr dirty="0" spc="-105"/>
              <a:t>Федорович</a:t>
            </a:r>
            <a:r>
              <a:rPr dirty="0" spc="-140"/>
              <a:t> </a:t>
            </a:r>
            <a:r>
              <a:rPr dirty="0" spc="-100"/>
              <a:t>Меркулов</a:t>
            </a:r>
            <a:r>
              <a:rPr dirty="0" spc="-170"/>
              <a:t> </a:t>
            </a:r>
            <a:r>
              <a:rPr dirty="0" spc="-110"/>
              <a:t>(1899-</a:t>
            </a:r>
            <a:r>
              <a:rPr dirty="0" spc="-10"/>
              <a:t>1974)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2269235" y="830580"/>
            <a:ext cx="9418320" cy="5507990"/>
            <a:chOff x="2269235" y="830580"/>
            <a:chExt cx="9418320" cy="550799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80020" y="830580"/>
              <a:ext cx="3907535" cy="55077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69235" y="3461003"/>
              <a:ext cx="4128516" cy="2877312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2641473" y="6447840"/>
            <a:ext cx="690816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Портреты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групповые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снимки.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Фото).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Р-134.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41.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7.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87781" y="6300317"/>
            <a:ext cx="1123569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89584" marR="5080" indent="-47752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Документы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об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участии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Е.Ф.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Меркулова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оборонных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работах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г.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Сочи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(акты,</a:t>
            </a:r>
            <a:r>
              <a:rPr dirty="0" sz="1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справки,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письма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проведении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испытаний,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служебных командировках,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снабжении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материалами</a:t>
            </a:r>
            <a:r>
              <a:rPr dirty="0" sz="1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проведения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оборонных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работ).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Р-134.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3,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4.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05483"/>
            <a:ext cx="5495544" cy="3724655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600" y="719327"/>
            <a:ext cx="6629400" cy="475030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0121" y="6300317"/>
            <a:ext cx="1187069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Трудовая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книжка,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удостоверения,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личный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листок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учету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кадров,</a:t>
            </a:r>
            <a:r>
              <a:rPr dirty="0" sz="1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справки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другие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документы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Е.Ф.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Меркулова.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Р-134.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38.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11,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23.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114044" y="0"/>
            <a:ext cx="11078210" cy="6278880"/>
            <a:chOff x="1114044" y="0"/>
            <a:chExt cx="11078210" cy="62788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4044" y="0"/>
              <a:ext cx="4347972" cy="627888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0972" y="986027"/>
              <a:ext cx="6701028" cy="4442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0121" y="6300317"/>
            <a:ext cx="1187069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Трудовая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книжка,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удостоверения,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личный</a:t>
            </a:r>
            <a:r>
              <a:rPr dirty="0" sz="16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листок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учету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кадров,</a:t>
            </a:r>
            <a:r>
              <a:rPr dirty="0" sz="1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справки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другие</a:t>
            </a:r>
            <a:r>
              <a:rPr dirty="0" sz="16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личные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документы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Е.Ф.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Меркулова.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Р-134.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38.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11,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23.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530096" y="0"/>
            <a:ext cx="8572500" cy="6356985"/>
            <a:chOff x="1530096" y="0"/>
            <a:chExt cx="8572500" cy="635698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0096" y="0"/>
              <a:ext cx="3922776" cy="635660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3308" y="0"/>
              <a:ext cx="4209288" cy="63566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4283" y="830580"/>
            <a:ext cx="3962400" cy="54864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97586" y="1614042"/>
            <a:ext cx="939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психолог,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97913" y="1614042"/>
            <a:ext cx="9626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психиатр,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922523" y="1614042"/>
            <a:ext cx="12338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организатор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97586" y="1888058"/>
            <a:ext cx="13360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медицинских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91461" y="1614042"/>
            <a:ext cx="338518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397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науки,</a:t>
            </a:r>
            <a:endParaRPr sz="18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tabLst>
                <a:tab pos="622935" algn="l"/>
                <a:tab pos="1466215" algn="l"/>
                <a:tab pos="2700655" algn="l"/>
              </a:tabLst>
            </a:pPr>
            <a:r>
              <a:rPr dirty="0" sz="1800" spc="-20">
                <a:latin typeface="Calibri"/>
                <a:cs typeface="Calibri"/>
              </a:rPr>
              <a:t>наук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(1946),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профессор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(1929),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97586" y="2162936"/>
            <a:ext cx="50215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1585" algn="l"/>
                <a:tab pos="3021330" algn="l"/>
                <a:tab pos="3716020" algn="l"/>
                <a:tab pos="4526915" algn="l"/>
              </a:tabLst>
            </a:pPr>
            <a:r>
              <a:rPr dirty="0" sz="1800" spc="-10">
                <a:latin typeface="Calibri"/>
                <a:cs typeface="Calibri"/>
              </a:rPr>
              <a:t>Академии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педагогических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наук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(АПН)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СССР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335270" y="1614042"/>
            <a:ext cx="90043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доктор</a:t>
            </a:r>
            <a:endParaRPr sz="18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чл.-корр.</a:t>
            </a:r>
            <a:endParaRPr sz="180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(1957),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97586" y="2437257"/>
            <a:ext cx="5937885" cy="1946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заслуженный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деятель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науки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РСФСР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(1964).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1939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1961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г. </a:t>
            </a:r>
            <a:r>
              <a:rPr dirty="0" sz="1800">
                <a:latin typeface="Calibri"/>
                <a:cs typeface="Calibri"/>
              </a:rPr>
              <a:t>В.Н.</a:t>
            </a:r>
            <a:r>
              <a:rPr dirty="0" sz="1800" spc="459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Мясищев</a:t>
            </a:r>
            <a:r>
              <a:rPr dirty="0" sz="1800" spc="48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46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директор</a:t>
            </a:r>
            <a:r>
              <a:rPr dirty="0" sz="1800" spc="4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института</a:t>
            </a:r>
            <a:r>
              <a:rPr dirty="0" sz="1800" spc="4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им.</a:t>
            </a:r>
            <a:r>
              <a:rPr dirty="0" sz="1800" spc="459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В.М.</a:t>
            </a:r>
            <a:r>
              <a:rPr dirty="0" sz="1800" spc="47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Бехтерева. </a:t>
            </a:r>
            <a:r>
              <a:rPr dirty="0" sz="1800">
                <a:latin typeface="Calibri"/>
                <a:cs typeface="Calibri"/>
              </a:rPr>
              <a:t>Автор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(соавтор)</a:t>
            </a:r>
            <a:r>
              <a:rPr dirty="0" sz="1800" spc="2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более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250</a:t>
            </a:r>
            <a:r>
              <a:rPr dirty="0" sz="1800" spc="2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научных</a:t>
            </a:r>
            <a:r>
              <a:rPr dirty="0" sz="1800" spc="2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публикаций</a:t>
            </a:r>
            <a:r>
              <a:rPr dirty="0" sz="1800" spc="2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254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области </a:t>
            </a:r>
            <a:r>
              <a:rPr dirty="0" sz="1800">
                <a:latin typeface="Calibri"/>
                <a:cs typeface="Calibri"/>
              </a:rPr>
              <a:t>психологии</a:t>
            </a:r>
            <a:r>
              <a:rPr dirty="0" sz="1800" spc="22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229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психоневрологии.</a:t>
            </a:r>
            <a:r>
              <a:rPr dirty="0" sz="1800" spc="229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Под</a:t>
            </a:r>
            <a:r>
              <a:rPr dirty="0" sz="1800" spc="229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его</a:t>
            </a:r>
            <a:r>
              <a:rPr dirty="0" sz="1800" spc="229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руководством </a:t>
            </a:r>
            <a:r>
              <a:rPr dirty="0" sz="1800">
                <a:latin typeface="Calibri"/>
                <a:cs typeface="Calibri"/>
              </a:rPr>
              <a:t>выполнены</a:t>
            </a:r>
            <a:r>
              <a:rPr dirty="0" sz="1800" spc="1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13</a:t>
            </a:r>
            <a:r>
              <a:rPr dirty="0" sz="1800" spc="1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докторских</a:t>
            </a:r>
            <a:r>
              <a:rPr dirty="0" sz="1800" spc="11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1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37</a:t>
            </a:r>
            <a:r>
              <a:rPr dirty="0" sz="1800" spc="1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кандидатских</a:t>
            </a:r>
            <a:r>
              <a:rPr dirty="0" sz="1800" spc="11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диссертаций. </a:t>
            </a:r>
            <a:r>
              <a:rPr dirty="0" sz="1800">
                <a:latin typeface="Calibri"/>
                <a:cs typeface="Calibri"/>
              </a:rPr>
              <a:t>Награжден</a:t>
            </a:r>
            <a:r>
              <a:rPr dirty="0" sz="1800" spc="4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орденом</a:t>
            </a:r>
            <a:r>
              <a:rPr dirty="0" sz="1800" spc="4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Ленина,</a:t>
            </a:r>
            <a:r>
              <a:rPr dirty="0" sz="1800" spc="45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двумя</a:t>
            </a:r>
            <a:r>
              <a:rPr dirty="0" sz="1800" spc="4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орденами</a:t>
            </a:r>
            <a:r>
              <a:rPr dirty="0" sz="1800" spc="45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Трудового </a:t>
            </a:r>
            <a:r>
              <a:rPr dirty="0" sz="1800">
                <a:latin typeface="Calibri"/>
                <a:cs typeface="Calibri"/>
              </a:rPr>
              <a:t>Красного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Знамени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медалями.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Владимир</a:t>
            </a:r>
            <a:r>
              <a:rPr dirty="0" spc="-145"/>
              <a:t> </a:t>
            </a:r>
            <a:r>
              <a:rPr dirty="0" spc="-105"/>
              <a:t>Николаевич</a:t>
            </a:r>
            <a:r>
              <a:rPr dirty="0" spc="-140"/>
              <a:t> </a:t>
            </a:r>
            <a:r>
              <a:rPr dirty="0" spc="-105"/>
              <a:t>Мясищев</a:t>
            </a:r>
            <a:r>
              <a:rPr dirty="0" spc="-140"/>
              <a:t> </a:t>
            </a:r>
            <a:r>
              <a:rPr dirty="0" spc="-114"/>
              <a:t>(1893-</a:t>
            </a:r>
            <a:r>
              <a:rPr dirty="0" spc="-10"/>
              <a:t>1973)</a:t>
            </a:r>
          </a:p>
        </p:txBody>
      </p:sp>
      <p:sp>
        <p:nvSpPr>
          <p:cNvPr id="12" name="object 12" descr=""/>
          <p:cNvSpPr txBox="1"/>
          <p:nvPr/>
        </p:nvSpPr>
        <p:spPr>
          <a:xfrm>
            <a:off x="2627757" y="6416446"/>
            <a:ext cx="69361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Фотопортреты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В.Н.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Мясищева.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Р-403.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118.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627757" y="6430467"/>
            <a:ext cx="69361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Фотопортреты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В.Н.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Мясищева.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403.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118.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1.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365503" y="0"/>
            <a:ext cx="9568180" cy="6337300"/>
            <a:chOff x="1365503" y="0"/>
            <a:chExt cx="9568180" cy="63373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5503" y="0"/>
              <a:ext cx="4428744" cy="633679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0780" y="0"/>
              <a:ext cx="4692396" cy="63367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6894" y="216534"/>
            <a:ext cx="1048766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0"/>
              <a:t>Николай</a:t>
            </a:r>
            <a:r>
              <a:rPr dirty="0" spc="-175"/>
              <a:t> </a:t>
            </a:r>
            <a:r>
              <a:rPr dirty="0" spc="-100"/>
              <a:t>Львович</a:t>
            </a:r>
            <a:r>
              <a:rPr dirty="0" spc="-150"/>
              <a:t> </a:t>
            </a:r>
            <a:r>
              <a:rPr dirty="0" spc="-95"/>
              <a:t>Благовидов</a:t>
            </a:r>
            <a:r>
              <a:rPr dirty="0" spc="-165"/>
              <a:t> </a:t>
            </a:r>
            <a:r>
              <a:rPr dirty="0" spc="-55"/>
              <a:t>(1897–1967)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8739" y="1004061"/>
            <a:ext cx="7157084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Calibri"/>
                <a:cs typeface="Calibri"/>
              </a:rPr>
              <a:t>Известный</a:t>
            </a:r>
            <a:r>
              <a:rPr dirty="0" sz="1600" spc="7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советский</a:t>
            </a:r>
            <a:r>
              <a:rPr dirty="0" sz="1600" spc="7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почвовед,</a:t>
            </a:r>
            <a:r>
              <a:rPr dirty="0" sz="1600" spc="7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один</a:t>
            </a:r>
            <a:r>
              <a:rPr dirty="0" sz="1600" spc="7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из</a:t>
            </a:r>
            <a:r>
              <a:rPr dirty="0" sz="1600" spc="7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основоположников</a:t>
            </a:r>
            <a:r>
              <a:rPr dirty="0" sz="1600" spc="7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бонитировки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почв</a:t>
            </a:r>
            <a:r>
              <a:rPr dirty="0" sz="1600" spc="85">
                <a:latin typeface="Calibri"/>
                <a:cs typeface="Calibri"/>
              </a:rPr>
              <a:t> </a:t>
            </a:r>
            <a:r>
              <a:rPr dirty="0" sz="1600" spc="-50">
                <a:latin typeface="Calibri"/>
                <a:cs typeface="Calibri"/>
              </a:rPr>
              <a:t>в </a:t>
            </a:r>
            <a:r>
              <a:rPr dirty="0" sz="1600" spc="-10">
                <a:latin typeface="Calibri"/>
                <a:cs typeface="Calibri"/>
              </a:rPr>
              <a:t>СССР.</a:t>
            </a:r>
            <a:r>
              <a:rPr dirty="0" sz="1600" spc="114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Автор</a:t>
            </a:r>
            <a:r>
              <a:rPr dirty="0" sz="1600" spc="1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фундаментальных</a:t>
            </a:r>
            <a:r>
              <a:rPr dirty="0" sz="1600" spc="114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исследований</a:t>
            </a:r>
            <a:r>
              <a:rPr dirty="0" sz="1600" spc="1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почв</a:t>
            </a:r>
            <a:r>
              <a:rPr dirty="0" sz="1600" spc="12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Северо-</a:t>
            </a:r>
            <a:r>
              <a:rPr dirty="0" sz="1600">
                <a:latin typeface="Calibri"/>
                <a:cs typeface="Calibri"/>
              </a:rPr>
              <a:t>Запада</a:t>
            </a:r>
            <a:r>
              <a:rPr dirty="0" sz="1600" spc="114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и</a:t>
            </a:r>
            <a:r>
              <a:rPr dirty="0" sz="1600" spc="1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монографии</a:t>
            </a:r>
            <a:endParaRPr sz="16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600">
                <a:latin typeface="Calibri"/>
                <a:cs typeface="Calibri"/>
              </a:rPr>
              <a:t>«Почвы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Ленинградской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области»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(1946).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Во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время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войны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сохранял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научные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связи </a:t>
            </a:r>
            <a:r>
              <a:rPr dirty="0" sz="1600">
                <a:latin typeface="Calibri"/>
                <a:cs typeface="Calibri"/>
              </a:rPr>
              <a:t>и</a:t>
            </a:r>
            <a:r>
              <a:rPr dirty="0" sz="1600" spc="3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продолжал</a:t>
            </a:r>
            <a:r>
              <a:rPr dirty="0" sz="1600" spc="36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исследования</a:t>
            </a:r>
            <a:r>
              <a:rPr dirty="0" sz="1600" spc="3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в</a:t>
            </a:r>
            <a:r>
              <a:rPr dirty="0" sz="1600" spc="3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условиях</a:t>
            </a:r>
            <a:r>
              <a:rPr dirty="0" sz="1600" spc="3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блокады,</a:t>
            </a:r>
            <a:r>
              <a:rPr dirty="0" sz="1600" spc="3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что</a:t>
            </a:r>
            <a:r>
              <a:rPr dirty="0" sz="1600" spc="35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стало</a:t>
            </a:r>
            <a:r>
              <a:rPr dirty="0" sz="1600" spc="36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символом</a:t>
            </a:r>
            <a:r>
              <a:rPr dirty="0" sz="1600" spc="3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веры</a:t>
            </a:r>
            <a:r>
              <a:rPr dirty="0" sz="1600" spc="350">
                <a:latin typeface="Calibri"/>
                <a:cs typeface="Calibri"/>
              </a:rPr>
              <a:t> </a:t>
            </a:r>
            <a:r>
              <a:rPr dirty="0" sz="1600" spc="-50">
                <a:latin typeface="Calibri"/>
                <a:cs typeface="Calibri"/>
              </a:rPr>
              <a:t>в </a:t>
            </a:r>
            <a:r>
              <a:rPr dirty="0" sz="1600" spc="-10">
                <a:latin typeface="Calibri"/>
                <a:cs typeface="Calibri"/>
              </a:rPr>
              <a:t>будущее.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063752" y="1039367"/>
            <a:ext cx="10683240" cy="5328285"/>
            <a:chOff x="1063752" y="1039367"/>
            <a:chExt cx="10683240" cy="53282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62899" y="1039367"/>
              <a:ext cx="3784092" cy="53279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3752" y="2211323"/>
              <a:ext cx="6542532" cy="4155948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1481708" y="6385966"/>
            <a:ext cx="92284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Н.Л.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Благовидов,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портрет 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групповые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снимки.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Фото.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Р-154.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75.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6.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83386" y="6430467"/>
            <a:ext cx="102260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Справки,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удостоверения,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трудовая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книжка,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проф.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Билет.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403.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113.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11,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15,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16.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127760" y="0"/>
            <a:ext cx="10636250" cy="6350635"/>
            <a:chOff x="1127760" y="0"/>
            <a:chExt cx="10636250" cy="63506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760" y="0"/>
              <a:ext cx="4483608" cy="635050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2900" y="0"/>
              <a:ext cx="2026920" cy="255117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90488" y="2474976"/>
              <a:ext cx="5573267" cy="38039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4317" y="6297269"/>
            <a:ext cx="1178306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"Нервно-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психические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заболевания</a:t>
            </a:r>
            <a:r>
              <a:rPr dirty="0" sz="18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военного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времени".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Статья.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Машинопись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авторской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правкой.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403.</a:t>
            </a:r>
            <a:endParaRPr sz="180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298447" y="0"/>
            <a:ext cx="9519285" cy="6329680"/>
            <a:chOff x="1298447" y="0"/>
            <a:chExt cx="9519285" cy="63296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8447" y="0"/>
              <a:ext cx="4395216" cy="632307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5351" y="0"/>
              <a:ext cx="4572000" cy="63291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39228" y="830580"/>
            <a:ext cx="3948683" cy="5503164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189477" y="1921890"/>
            <a:ext cx="33407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0160" algn="l"/>
                <a:tab pos="1675130" algn="l"/>
                <a:tab pos="2510790" algn="l"/>
                <a:tab pos="3204210" algn="l"/>
              </a:tabLst>
            </a:pPr>
            <a:r>
              <a:rPr dirty="0" sz="1800" spc="-10">
                <a:latin typeface="Calibri"/>
                <a:cs typeface="Calibri"/>
              </a:rPr>
              <a:t>специалист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5">
                <a:latin typeface="Calibri"/>
                <a:cs typeface="Calibri"/>
              </a:rPr>
              <a:t>по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охране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труда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86283" y="1921890"/>
            <a:ext cx="10033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советский технике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416811" y="1921890"/>
            <a:ext cx="164465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033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врач-гигиенист, профилактики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088639" y="2196210"/>
            <a:ext cx="19100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профессиональных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239258" y="2196210"/>
            <a:ext cx="12915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заболеваний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86283" y="2470530"/>
            <a:ext cx="61423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(особенно</a:t>
            </a:r>
            <a:r>
              <a:rPr dirty="0" sz="1800" spc="4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</a:t>
            </a:r>
            <a:r>
              <a:rPr dirty="0" sz="1800" spc="4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борьбе</a:t>
            </a:r>
            <a:r>
              <a:rPr dirty="0" sz="1800" spc="4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</a:t>
            </a:r>
            <a:r>
              <a:rPr dirty="0" sz="1800" spc="4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шумом).</a:t>
            </a:r>
            <a:r>
              <a:rPr dirty="0" sz="1800" spc="42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Он</a:t>
            </a:r>
            <a:r>
              <a:rPr dirty="0" sz="1800" spc="43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организовал</a:t>
            </a:r>
            <a:r>
              <a:rPr dirty="0" sz="1800" spc="4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первую</a:t>
            </a:r>
            <a:r>
              <a:rPr dirty="0" sz="1800" spc="434">
                <a:latin typeface="Calibri"/>
                <a:cs typeface="Calibri"/>
              </a:rPr>
              <a:t> </a:t>
            </a:r>
            <a:r>
              <a:rPr dirty="0" sz="1800" spc="-5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86283" y="2744851"/>
            <a:ext cx="19812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2780" algn="l"/>
              </a:tabLst>
            </a:pPr>
            <a:r>
              <a:rPr dirty="0" sz="1800" spc="-20">
                <a:latin typeface="Calibri"/>
                <a:cs typeface="Calibri"/>
              </a:rPr>
              <a:t>СССР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лабораторию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501900" y="2744851"/>
            <a:ext cx="31692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3384" algn="l"/>
                <a:tab pos="1282065" algn="l"/>
                <a:tab pos="1539875" algn="l"/>
              </a:tabLst>
            </a:pPr>
            <a:r>
              <a:rPr dirty="0" sz="1800" spc="-25">
                <a:latin typeface="Calibri"/>
                <a:cs typeface="Calibri"/>
              </a:rPr>
              <a:t>по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борьбе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с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промышленным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86283" y="3019171"/>
            <a:ext cx="25933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43710" algn="l"/>
              </a:tabLst>
            </a:pPr>
            <a:r>
              <a:rPr dirty="0" sz="1800" spc="-10">
                <a:latin typeface="Calibri"/>
                <a:cs typeface="Calibri"/>
              </a:rPr>
              <a:t>(Ленинградский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институт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110229" y="2744851"/>
            <a:ext cx="342074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696210">
              <a:lnSpc>
                <a:spcPct val="100000"/>
              </a:lnSpc>
              <a:spcBef>
                <a:spcPts val="100"/>
              </a:spcBef>
              <a:tabLst>
                <a:tab pos="888365" algn="l"/>
                <a:tab pos="1640205" algn="l"/>
                <a:tab pos="2329180" algn="l"/>
                <a:tab pos="2607945" algn="l"/>
              </a:tabLst>
            </a:pPr>
            <a:r>
              <a:rPr dirty="0" sz="1800" spc="-10">
                <a:latin typeface="Calibri"/>
                <a:cs typeface="Calibri"/>
              </a:rPr>
              <a:t>шумом охраны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труда,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1933)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и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написал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86283" y="3293186"/>
            <a:ext cx="48393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0269" algn="l"/>
                <a:tab pos="2502535" algn="l"/>
                <a:tab pos="3910965" algn="l"/>
                <a:tab pos="4299585" algn="l"/>
              </a:tabLst>
            </a:pPr>
            <a:r>
              <a:rPr dirty="0" sz="1800" spc="-10">
                <a:latin typeface="Calibri"/>
                <a:cs typeface="Calibri"/>
              </a:rPr>
              <a:t>первую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отечественную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монографию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5">
                <a:latin typeface="Calibri"/>
                <a:cs typeface="Calibri"/>
              </a:rPr>
              <a:t>по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20">
                <a:latin typeface="Calibri"/>
                <a:cs typeface="Calibri"/>
              </a:rPr>
              <a:t>шуму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347461" y="3293186"/>
            <a:ext cx="11817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7750" algn="l"/>
              </a:tabLst>
            </a:pPr>
            <a:r>
              <a:rPr dirty="0" sz="1800" spc="-10">
                <a:latin typeface="Calibri"/>
                <a:cs typeface="Calibri"/>
              </a:rPr>
              <a:t>(«Учение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86283" y="3568065"/>
            <a:ext cx="11423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4569" algn="l"/>
              </a:tabLst>
            </a:pPr>
            <a:r>
              <a:rPr dirty="0" sz="1800" spc="-10">
                <a:latin typeface="Calibri"/>
                <a:cs typeface="Calibri"/>
              </a:rPr>
              <a:t>шуме»).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50"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86283" y="3568065"/>
            <a:ext cx="61455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329055">
              <a:lnSpc>
                <a:spcPct val="100000"/>
              </a:lnSpc>
              <a:spcBef>
                <a:spcPts val="100"/>
              </a:spcBef>
              <a:tabLst>
                <a:tab pos="1313815" algn="l"/>
                <a:tab pos="2207260" algn="l"/>
                <a:tab pos="2234565" algn="l"/>
                <a:tab pos="3268345" algn="l"/>
                <a:tab pos="3695065" algn="l"/>
                <a:tab pos="4952365" algn="l"/>
                <a:tab pos="5091430" algn="l"/>
                <a:tab pos="5793740" algn="l"/>
              </a:tabLst>
            </a:pPr>
            <a:r>
              <a:rPr dirty="0" sz="1800" spc="-10">
                <a:latin typeface="Calibri"/>
                <a:cs typeface="Calibri"/>
              </a:rPr>
              <a:t>начале</a:t>
            </a:r>
            <a:r>
              <a:rPr dirty="0" sz="1800">
                <a:latin typeface="Calibri"/>
                <a:cs typeface="Calibri"/>
              </a:rPr>
              <a:t>		</a:t>
            </a:r>
            <a:r>
              <a:rPr dirty="0" sz="1800" spc="-10">
                <a:latin typeface="Calibri"/>
                <a:cs typeface="Calibri"/>
              </a:rPr>
              <a:t>Великой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Отечественной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войны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45">
                <a:latin typeface="Calibri"/>
                <a:cs typeface="Calibri"/>
              </a:rPr>
              <a:t>Г.Л. </a:t>
            </a:r>
            <a:r>
              <a:rPr dirty="0" sz="1800" spc="-10">
                <a:latin typeface="Calibri"/>
                <a:cs typeface="Calibri"/>
              </a:rPr>
              <a:t>Навяжский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делает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изобретение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оборонного</a:t>
            </a:r>
            <a:r>
              <a:rPr dirty="0" sz="1800">
                <a:latin typeface="Calibri"/>
                <a:cs typeface="Calibri"/>
              </a:rPr>
              <a:t>		</a:t>
            </a:r>
            <a:r>
              <a:rPr dirty="0" sz="1800" spc="-10">
                <a:latin typeface="Calibri"/>
                <a:cs typeface="Calibri"/>
              </a:rPr>
              <a:t>характера: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86283" y="4116704"/>
            <a:ext cx="614489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«Электроакустический</a:t>
            </a:r>
            <a:r>
              <a:rPr dirty="0" sz="1800" spc="9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прибор</a:t>
            </a:r>
            <a:r>
              <a:rPr dirty="0" sz="1800" spc="10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для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определения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характера </a:t>
            </a:r>
            <a:r>
              <a:rPr dirty="0" sz="1800">
                <a:latin typeface="Calibri"/>
                <a:cs typeface="Calibri"/>
              </a:rPr>
              <a:t>неразорвавшейся</a:t>
            </a:r>
            <a:r>
              <a:rPr dirty="0" sz="1800" spc="8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авиабомбы».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Награжден</a:t>
            </a:r>
            <a:r>
              <a:rPr dirty="0" sz="1800" spc="8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к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медалям</a:t>
            </a:r>
            <a:r>
              <a:rPr dirty="0" sz="1800" spc="85">
                <a:latin typeface="Calibri"/>
                <a:cs typeface="Calibri"/>
              </a:rPr>
              <a:t>  </a:t>
            </a:r>
            <a:r>
              <a:rPr dirty="0" sz="1800" spc="-25">
                <a:latin typeface="Calibri"/>
                <a:cs typeface="Calibri"/>
              </a:rPr>
              <a:t>«За </a:t>
            </a:r>
            <a:r>
              <a:rPr dirty="0" sz="1800">
                <a:latin typeface="Calibri"/>
                <a:cs typeface="Calibri"/>
              </a:rPr>
              <a:t>оборону</a:t>
            </a:r>
            <a:r>
              <a:rPr dirty="0" sz="1800" spc="12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Ленинграда»</a:t>
            </a:r>
            <a:r>
              <a:rPr dirty="0" sz="1800" spc="13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13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«За</a:t>
            </a:r>
            <a:r>
              <a:rPr dirty="0" sz="1800" spc="13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доблестный</a:t>
            </a:r>
            <a:r>
              <a:rPr dirty="0" sz="1800" spc="13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труд</a:t>
            </a:r>
            <a:r>
              <a:rPr dirty="0" sz="1800" spc="13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130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Великой </a:t>
            </a:r>
            <a:r>
              <a:rPr dirty="0" sz="1800">
                <a:latin typeface="Calibri"/>
                <a:cs typeface="Calibri"/>
              </a:rPr>
              <a:t>Отечественной</a:t>
            </a:r>
            <a:r>
              <a:rPr dirty="0" sz="1800" spc="-3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войне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1941-</a:t>
            </a:r>
            <a:r>
              <a:rPr dirty="0" sz="1800">
                <a:latin typeface="Calibri"/>
                <a:cs typeface="Calibri"/>
              </a:rPr>
              <a:t>1945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гг.»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2605">
              <a:lnSpc>
                <a:spcPct val="100000"/>
              </a:lnSpc>
              <a:spcBef>
                <a:spcPts val="100"/>
              </a:spcBef>
            </a:pPr>
            <a:r>
              <a:rPr dirty="0" spc="-95"/>
              <a:t>Григорий</a:t>
            </a:r>
            <a:r>
              <a:rPr dirty="0" spc="-110"/>
              <a:t> </a:t>
            </a:r>
            <a:r>
              <a:rPr dirty="0" spc="-100"/>
              <a:t>Львович</a:t>
            </a:r>
            <a:r>
              <a:rPr dirty="0" spc="-110"/>
              <a:t> </a:t>
            </a:r>
            <a:r>
              <a:rPr dirty="0" spc="-105"/>
              <a:t>Навяжский</a:t>
            </a:r>
            <a:r>
              <a:rPr dirty="0" spc="-125"/>
              <a:t> </a:t>
            </a:r>
            <a:r>
              <a:rPr dirty="0" spc="-114"/>
              <a:t>(1878-</a:t>
            </a:r>
            <a:r>
              <a:rPr dirty="0" spc="-10"/>
              <a:t>1960)</a:t>
            </a:r>
          </a:p>
        </p:txBody>
      </p:sp>
      <p:sp>
        <p:nvSpPr>
          <p:cNvPr id="19" name="object 19" descr=""/>
          <p:cNvSpPr txBox="1"/>
          <p:nvPr/>
        </p:nvSpPr>
        <p:spPr>
          <a:xfrm>
            <a:off x="2025776" y="6411569"/>
            <a:ext cx="81400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Фотографии,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индивидуальные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групповые.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Р-133.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50.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25776" y="6388709"/>
            <a:ext cx="81407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Фотографии,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индивидуальные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групповые.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Р-133.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50.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6.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596" y="0"/>
            <a:ext cx="4219956" cy="62788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5900" y="745236"/>
            <a:ext cx="6896100" cy="46405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77469" y="6297269"/>
            <a:ext cx="116370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778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Удостоверения,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анкета,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характеристики,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справки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другие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документы,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связанные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поступлением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увольнением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различных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мест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работы,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установлением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инвалидности,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назначением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пенсии.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133.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46.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5,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9.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751" y="0"/>
            <a:ext cx="4517136" cy="62788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8091" y="228600"/>
            <a:ext cx="6883908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017" y="6297269"/>
            <a:ext cx="1201166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57420" marR="5080" indent="-4745355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"Методы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приборы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dirty="0" sz="1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измерения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шумов".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Отчет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темам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38/Э,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18/Э.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Машинопись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авторской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правкой.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Ф.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Р-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133.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3,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21.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5463" y="0"/>
            <a:ext cx="4575048" cy="62788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5040" y="0"/>
            <a:ext cx="4570475" cy="630326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 descr=""/>
            <p:cNvSpPr/>
            <p:nvPr/>
          </p:nvSpPr>
          <p:spPr>
            <a:xfrm>
              <a:off x="0" y="6400799"/>
              <a:ext cx="12192000" cy="457200"/>
            </a:xfrm>
            <a:custGeom>
              <a:avLst/>
              <a:gdLst/>
              <a:ahLst/>
              <a:cxnLst/>
              <a:rect l="l" t="t" r="r" b="b"/>
              <a:pathLst>
                <a:path w="12192000" h="4572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6333744"/>
              <a:ext cx="12192000" cy="67310"/>
            </a:xfrm>
            <a:custGeom>
              <a:avLst/>
              <a:gdLst/>
              <a:ahLst/>
              <a:cxnLst/>
              <a:rect l="l" t="t" r="r" b="b"/>
              <a:pathLst>
                <a:path w="12192000" h="6731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0" y="0"/>
            <a:ext cx="12192000" cy="6369050"/>
            <a:chOff x="0" y="0"/>
            <a:chExt cx="12192000" cy="6369050"/>
          </a:xfrm>
        </p:grpSpPr>
        <p:sp>
          <p:nvSpPr>
            <p:cNvPr id="6" name="object 6" descr=""/>
            <p:cNvSpPr/>
            <p:nvPr/>
          </p:nvSpPr>
          <p:spPr>
            <a:xfrm>
              <a:off x="1193291" y="1737360"/>
              <a:ext cx="9966960" cy="0"/>
            </a:xfrm>
            <a:custGeom>
              <a:avLst/>
              <a:gdLst/>
              <a:ahLst/>
              <a:cxnLst/>
              <a:rect l="l" t="t" r="r" b="b"/>
              <a:pathLst>
                <a:path w="9966960" h="0">
                  <a:moveTo>
                    <a:pt x="0" y="0"/>
                  </a:moveTo>
                  <a:lnTo>
                    <a:pt x="9966960" y="0"/>
                  </a:lnTo>
                </a:path>
              </a:pathLst>
            </a:custGeom>
            <a:ln w="60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3687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90727" y="6421932"/>
            <a:ext cx="105244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Автобиография,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характеристика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личный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листок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учету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кадров.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Р-154.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82.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5,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7.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185672" y="0"/>
            <a:ext cx="9690100" cy="6311265"/>
            <a:chOff x="1185672" y="0"/>
            <a:chExt cx="9690100" cy="631126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5672" y="0"/>
              <a:ext cx="4622292" cy="630936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8419" y="0"/>
              <a:ext cx="4466844" cy="63108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6355" y="0"/>
              <a:ext cx="4002024" cy="632612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7000" y="0"/>
              <a:ext cx="3788663" cy="6321552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663346" y="6421932"/>
            <a:ext cx="109791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Благовидов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Н.Л.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"Почвы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Вологодской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области".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Машинопись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карта.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Р-154.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11А.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96620" y="6314033"/>
            <a:ext cx="1133030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74545" marR="5080" indent="-20624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Переписка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об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участии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Н.Л.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Благовидова</a:t>
            </a:r>
            <a:r>
              <a:rPr dirty="0" sz="1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7-м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Международном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конгрессе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почвоведов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США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(1960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г.)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всесоюзных совещаниях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почвоведению.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Р-154.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74.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4,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16.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944880" y="0"/>
            <a:ext cx="10327005" cy="6294120"/>
            <a:chOff x="944880" y="0"/>
            <a:chExt cx="10327005" cy="62941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63056" y="0"/>
              <a:ext cx="5108448" cy="62941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4880" y="0"/>
              <a:ext cx="4590288" cy="62941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830580"/>
            <a:ext cx="12192000" cy="6027420"/>
            <a:chOff x="0" y="830580"/>
            <a:chExt cx="12192000" cy="60274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95" y="2441447"/>
              <a:ext cx="5718048" cy="388010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9811" y="830580"/>
              <a:ext cx="4101084" cy="5486400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136956" y="915670"/>
            <a:ext cx="7424420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инженер-</a:t>
            </a:r>
            <a:r>
              <a:rPr dirty="0" sz="1800">
                <a:latin typeface="Calibri"/>
                <a:cs typeface="Calibri"/>
              </a:rPr>
              <a:t>строитель,</a:t>
            </a:r>
            <a:r>
              <a:rPr dirty="0" sz="1800" spc="2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специалист</a:t>
            </a:r>
            <a:r>
              <a:rPr dirty="0" sz="1800" spc="2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28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области</a:t>
            </a:r>
            <a:r>
              <a:rPr dirty="0" sz="1800" spc="2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железобетонных</a:t>
            </a:r>
            <a:r>
              <a:rPr dirty="0" sz="1800" spc="28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конструкций, </a:t>
            </a:r>
            <a:r>
              <a:rPr dirty="0" sz="1800">
                <a:latin typeface="Calibri"/>
                <a:cs typeface="Calibri"/>
              </a:rPr>
              <a:t>оснований</a:t>
            </a:r>
            <a:r>
              <a:rPr dirty="0" sz="1800" spc="1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</a:t>
            </a:r>
            <a:r>
              <a:rPr dirty="0" sz="1800" spc="1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фундаментов,</a:t>
            </a:r>
            <a:r>
              <a:rPr dirty="0" sz="1800" spc="11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доктор</a:t>
            </a:r>
            <a:r>
              <a:rPr dirty="0" sz="1800" spc="11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технических</a:t>
            </a:r>
            <a:r>
              <a:rPr dirty="0" sz="1800" spc="1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наук,</a:t>
            </a:r>
            <a:r>
              <a:rPr dirty="0" sz="1800" spc="114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профессор,</a:t>
            </a:r>
            <a:r>
              <a:rPr dirty="0" sz="1800" spc="1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генерал- </a:t>
            </a:r>
            <a:r>
              <a:rPr dirty="0" sz="1800">
                <a:latin typeface="Calibri"/>
                <a:cs typeface="Calibri"/>
              </a:rPr>
              <a:t>майор</a:t>
            </a:r>
            <a:r>
              <a:rPr dirty="0" sz="1800" spc="2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инженерных</a:t>
            </a:r>
            <a:r>
              <a:rPr dirty="0" sz="1800" spc="26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войск.</a:t>
            </a:r>
            <a:r>
              <a:rPr dirty="0" sz="1800" spc="26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Во</a:t>
            </a:r>
            <a:r>
              <a:rPr dirty="0" sz="1800" spc="2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время</a:t>
            </a:r>
            <a:r>
              <a:rPr dirty="0" sz="1800" spc="25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войны</a:t>
            </a:r>
            <a:r>
              <a:rPr dirty="0" sz="1800" spc="254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под</a:t>
            </a:r>
            <a:r>
              <a:rPr dirty="0" sz="1800" spc="254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его</a:t>
            </a:r>
            <a:r>
              <a:rPr dirty="0" sz="1800" spc="254">
                <a:latin typeface="Calibri"/>
                <a:cs typeface="Calibri"/>
              </a:rPr>
              <a:t>  </a:t>
            </a:r>
            <a:r>
              <a:rPr dirty="0" sz="1800" spc="-10">
                <a:latin typeface="Calibri"/>
                <a:cs typeface="Calibri"/>
              </a:rPr>
              <a:t>руководством </a:t>
            </a:r>
            <a:r>
              <a:rPr dirty="0" sz="1800">
                <a:latin typeface="Calibri"/>
                <a:cs typeface="Calibri"/>
              </a:rPr>
              <a:t>разрабатывались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проекты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оборонительных</a:t>
            </a:r>
            <a:r>
              <a:rPr dirty="0" sz="1800" spc="95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сооружений</a:t>
            </a:r>
            <a:r>
              <a:rPr dirty="0" sz="1800" spc="90">
                <a:latin typeface="Calibri"/>
                <a:cs typeface="Calibri"/>
              </a:rPr>
              <a:t>  </a:t>
            </a:r>
            <a:r>
              <a:rPr dirty="0" sz="1800">
                <a:latin typeface="Calibri"/>
                <a:cs typeface="Calibri"/>
              </a:rPr>
              <a:t>Ленинграда;</a:t>
            </a:r>
            <a:r>
              <a:rPr dirty="0" sz="1800" spc="85">
                <a:latin typeface="Calibri"/>
                <a:cs typeface="Calibri"/>
              </a:rPr>
              <a:t>  </a:t>
            </a:r>
            <a:r>
              <a:rPr dirty="0" sz="1800" spc="-50">
                <a:latin typeface="Calibri"/>
                <a:cs typeface="Calibri"/>
              </a:rPr>
              <a:t>в </a:t>
            </a:r>
            <a:r>
              <a:rPr dirty="0" sz="1800">
                <a:latin typeface="Calibri"/>
                <a:cs typeface="Calibri"/>
              </a:rPr>
              <a:t>1944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г.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ему</a:t>
            </a:r>
            <a:r>
              <a:rPr dirty="0" sz="1800" spc="-7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присвоено</a:t>
            </a:r>
            <a:r>
              <a:rPr dirty="0" sz="1800" spc="-4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звание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генерал-</a:t>
            </a:r>
            <a:r>
              <a:rPr dirty="0" sz="1800">
                <a:latin typeface="Calibri"/>
                <a:cs typeface="Calibri"/>
              </a:rPr>
              <a:t>майора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инженерных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войск.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92455">
              <a:lnSpc>
                <a:spcPct val="100000"/>
              </a:lnSpc>
              <a:spcBef>
                <a:spcPts val="100"/>
              </a:spcBef>
            </a:pPr>
            <a:r>
              <a:rPr dirty="0" spc="-90"/>
              <a:t>Борис</a:t>
            </a:r>
            <a:r>
              <a:rPr dirty="0" spc="-145"/>
              <a:t> </a:t>
            </a:r>
            <a:r>
              <a:rPr dirty="0" spc="-105"/>
              <a:t>Дмитриевич</a:t>
            </a:r>
            <a:r>
              <a:rPr dirty="0" spc="-130"/>
              <a:t> </a:t>
            </a:r>
            <a:r>
              <a:rPr dirty="0" spc="-105"/>
              <a:t>Васильев</a:t>
            </a:r>
            <a:r>
              <a:rPr dirty="0" spc="-145"/>
              <a:t> </a:t>
            </a:r>
            <a:r>
              <a:rPr dirty="0" spc="-60"/>
              <a:t>(1890–1963)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2768345" y="6402425"/>
            <a:ext cx="67716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Фотопортрет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Б.Д.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Васильева.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СПб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Р-200.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103.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4.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67433" y="6421932"/>
            <a:ext cx="91719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Служебные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удостоверения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инженера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Б.Д.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Васильева.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Р-200.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82.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25423" y="0"/>
            <a:ext cx="10529570" cy="6322060"/>
            <a:chOff x="725423" y="0"/>
            <a:chExt cx="10529570" cy="632206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5423" y="0"/>
              <a:ext cx="5081016" cy="632155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0"/>
              <a:ext cx="5158740" cy="63169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643633" y="6421932"/>
            <a:ext cx="9020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Технические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средства,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переправы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тяжелых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танков.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ЦГАНТД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СПб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Ф.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Р-200.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Оп.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18.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Л.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1,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9.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417319" y="0"/>
            <a:ext cx="9031605" cy="6343015"/>
            <a:chOff x="1417319" y="0"/>
            <a:chExt cx="9031605" cy="634301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19" y="0"/>
              <a:ext cx="4517135" cy="633374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1175" y="0"/>
              <a:ext cx="4087368" cy="63428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Милошевич Милан Петарович</dc:creator>
  <dc:title>Презентация PowerPoint</dc:title>
  <dcterms:created xsi:type="dcterms:W3CDTF">2025-10-07T08:58:23Z</dcterms:created>
  <dcterms:modified xsi:type="dcterms:W3CDTF">2025-10-07T08:58:23Z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2025-10-07T00:00:00Z</vt:filetime>
  </property>
  <property fmtid="{D5CDD505-2E9C-101B-9397-08002B2CF9AE}" pid="5" name="Producer">
    <vt:lpwstr>Microsoft® PowerPoint® 2016</vt:lpwstr>
  </property>
</Properties>
</file>