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13"/>
  </p:notesMasterIdLst>
  <p:handoutMasterIdLst>
    <p:handoutMasterId r:id="rId14"/>
  </p:handoutMasterIdLst>
  <p:sldIdLst>
    <p:sldId id="483" r:id="rId2"/>
    <p:sldId id="461" r:id="rId3"/>
    <p:sldId id="463" r:id="rId4"/>
    <p:sldId id="465" r:id="rId5"/>
    <p:sldId id="464" r:id="rId6"/>
    <p:sldId id="479" r:id="rId7"/>
    <p:sldId id="481" r:id="rId8"/>
    <p:sldId id="469" r:id="rId9"/>
    <p:sldId id="471" r:id="rId10"/>
    <p:sldId id="472" r:id="rId11"/>
    <p:sldId id="482" r:id="rId1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A4ABBE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394" autoAdjust="0"/>
  </p:normalViewPr>
  <p:slideViewPr>
    <p:cSldViewPr>
      <p:cViewPr varScale="1">
        <p:scale>
          <a:sx n="73" d="100"/>
          <a:sy n="73" d="100"/>
        </p:scale>
        <p:origin x="72" y="38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38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2E2FA-8BB4-4170-A869-2CB432DB5A45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D31DD-8785-4467-90B8-9B7101897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17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8261A-C745-4F39-86DC-2F82C49437BA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9BD4B-155A-49A6-A566-851BB2967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497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chemeClr val="tx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3AC7E09-E8AD-43BD-A020-B9CFF9EA97CC}" type="datetime1">
              <a:rPr lang="ru-RU" smtClean="0"/>
              <a:t>07.10.2025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7AB3F-A8EE-4136-AB6E-A93454D1F097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53E3-BD7E-4142-923F-99ED3A21758F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989F-A30E-4DCA-A158-1B53094CBC2C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B62D-69F0-4193-804F-39F98BFD326D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7D7-0997-4693-83EC-B3B379D644CA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D48FC-D3B4-4BBA-9714-2963F4727351}" type="datetime1">
              <a:rPr lang="ru-RU" smtClean="0"/>
              <a:t>07.10.2025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05BD-4670-40F7-A213-7A8EA2BA5218}" type="datetime1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17FFD-16FD-41A7-9043-629DD74F03CF}" type="datetime1">
              <a:rPr lang="ru-RU" smtClean="0"/>
              <a:t>07.10.2025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30C92D94-636C-471F-A0F9-A81F745EC0DF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E513618-8331-4968-8ACA-C592DD3C2260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B64D2E5-571F-455C-87D3-3DF20546AD44}" type="datetime1">
              <a:rPr lang="ru-RU" smtClean="0"/>
              <a:t>07.10.2025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17B7F7D-79EA-4AFD-8F93-1B2C33CB4F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5400" y="1772816"/>
            <a:ext cx="9840634" cy="1900938"/>
          </a:xfrm>
        </p:spPr>
        <p:txBody>
          <a:bodyPr>
            <a:noAutofit/>
          </a:bodyPr>
          <a:lstStyle/>
          <a:p>
            <a:pPr marL="12700" algn="ctr">
              <a:spcBef>
                <a:spcPts val="0"/>
              </a:spcBef>
            </a:pPr>
            <a:r>
              <a:rPr lang="ru-RU" sz="4000" dirty="0"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4000" dirty="0"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4000" dirty="0"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4000" dirty="0"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4000" dirty="0"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4000" dirty="0"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effectLst/>
              </a:rPr>
              <a:t>Особенности </a:t>
            </a:r>
            <a:r>
              <a:rPr lang="ru-RU" sz="3600" dirty="0">
                <a:solidFill>
                  <a:srgbClr val="C00000"/>
                </a:solidFill>
                <a:effectLst/>
              </a:rPr>
              <a:t>комплектования архивов личными фондами и коллекциями: методические аспекты</a:t>
            </a:r>
            <a:endParaRPr lang="ru-RU" sz="3600" dirty="0">
              <a:solidFill>
                <a:srgbClr val="C00000"/>
              </a:solidFill>
              <a:effectLst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56040" y="3757657"/>
            <a:ext cx="4820072" cy="1512168"/>
          </a:xfrm>
        </p:spPr>
        <p:txBody>
          <a:bodyPr>
            <a:normAutofit/>
          </a:bodyPr>
          <a:lstStyle/>
          <a:p>
            <a:pPr algn="r"/>
            <a:endParaRPr lang="ru-R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>
              <a:buClr>
                <a:srgbClr val="003366"/>
              </a:buClr>
            </a:pPr>
            <a:r>
              <a:rPr lang="ru-RU" sz="2000" b="1" dirty="0" smtClean="0">
                <a:solidFill>
                  <a:srgbClr val="003366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РОМАНОВА Елена Анатольевна,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к.и.н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</a:p>
          <a:p>
            <a:pPr lvl="0" algn="ctr">
              <a:buClr>
                <a:srgbClr val="003366"/>
              </a:buClr>
            </a:pP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Заместитель директора ВНИИДАД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071664" y="37753"/>
            <a:ext cx="6400800" cy="2880320"/>
          </a:xfrm>
          <a:prstGeom prst="rect">
            <a:avLst/>
          </a:prstGeom>
        </p:spPr>
        <p:txBody>
          <a:bodyPr vert="horz" lIns="45720" rIns="45720">
            <a:norm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92034" y="-42068"/>
            <a:ext cx="9144000" cy="1490309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effectLst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Федеральное бюджетное учреждение </a:t>
            </a:r>
          </a:p>
          <a:p>
            <a:pPr algn="ctr"/>
            <a:r>
              <a:rPr lang="ru-RU" sz="2400" dirty="0">
                <a:effectLst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«Всероссийский научно-исследовательский институт документоведения и архивного дела»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7608168" y="5661248"/>
            <a:ext cx="4374575" cy="1420733"/>
          </a:xfrm>
          <a:prstGeom prst="rect">
            <a:avLst/>
          </a:prstGeom>
        </p:spPr>
        <p:txBody>
          <a:bodyPr vert="horz" lIns="45720" rIns="45720">
            <a:norm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ru-R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Санкт-Петербург, 2025</a:t>
            </a:r>
            <a:endParaRPr lang="ru-RU" sz="1600" i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5205986"/>
            <a:ext cx="2004330" cy="168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697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10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3552" y="274638"/>
            <a:ext cx="8147248" cy="56207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Торжественные мероприятия архива: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981516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Передача документов в архив может быть организована как торжественное мероприятие, с приглашением почетных гостей и представителей СМИ.</a:t>
            </a:r>
          </a:p>
          <a:p>
            <a:r>
              <a:rPr lang="ru-RU" dirty="0"/>
              <a:t>Передача документов может осуществляться также в рамках проведения уроков мужества для молодежи, других информационных и просветительских </a:t>
            </a:r>
            <a:r>
              <a:rPr lang="ru-RU" dirty="0" smtClean="0"/>
              <a:t>проектов.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4" t="23497" r="43288" b="8263"/>
          <a:stretch/>
        </p:blipFill>
        <p:spPr bwMode="auto">
          <a:xfrm>
            <a:off x="6240016" y="1015147"/>
            <a:ext cx="4475043" cy="54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11624" y="3457484"/>
            <a:ext cx="35283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О </a:t>
            </a:r>
            <a:r>
              <a:rPr lang="ru-RU" i="1" dirty="0"/>
              <a:t>человеке надо говорить</a:t>
            </a:r>
            <a:br>
              <a:rPr lang="ru-RU" i="1" dirty="0"/>
            </a:br>
            <a:r>
              <a:rPr lang="ru-RU" i="1" dirty="0"/>
              <a:t>Или корить,</a:t>
            </a:r>
            <a:br>
              <a:rPr lang="ru-RU" i="1" dirty="0"/>
            </a:br>
            <a:r>
              <a:rPr lang="ru-RU" i="1" dirty="0"/>
              <a:t>Или цветы дарить,</a:t>
            </a:r>
            <a:br>
              <a:rPr lang="ru-RU" i="1" dirty="0"/>
            </a:br>
            <a:r>
              <a:rPr lang="ru-RU" i="1" dirty="0"/>
              <a:t>Но не молчать,</a:t>
            </a:r>
            <a:br>
              <a:rPr lang="ru-RU" i="1" dirty="0"/>
            </a:br>
            <a:r>
              <a:rPr lang="ru-RU" i="1" dirty="0"/>
              <a:t>Когда он книги пишет,</a:t>
            </a:r>
            <a:br>
              <a:rPr lang="ru-RU" i="1" dirty="0"/>
            </a:br>
            <a:r>
              <a:rPr lang="ru-RU" i="1" dirty="0"/>
              <a:t>Дома возводит,</a:t>
            </a:r>
            <a:br>
              <a:rPr lang="ru-RU" i="1" dirty="0"/>
            </a:br>
            <a:r>
              <a:rPr lang="ru-RU" i="1" dirty="0"/>
              <a:t>Сталь идет варить...</a:t>
            </a:r>
            <a:br>
              <a:rPr lang="ru-RU" i="1" dirty="0"/>
            </a:br>
            <a:r>
              <a:rPr lang="ru-RU" i="1" dirty="0"/>
              <a:t>О человеке надо говорить,</a:t>
            </a:r>
            <a:br>
              <a:rPr lang="ru-RU" i="1" dirty="0"/>
            </a:br>
            <a:r>
              <a:rPr lang="ru-RU" i="1" dirty="0"/>
              <a:t>Пока он слышит</a:t>
            </a:r>
            <a:r>
              <a:rPr lang="ru-RU" i="1" dirty="0" smtClean="0"/>
              <a:t>.</a:t>
            </a:r>
          </a:p>
          <a:p>
            <a:r>
              <a:rPr lang="ru-RU" dirty="0" smtClean="0"/>
              <a:t>                           </a:t>
            </a:r>
            <a:r>
              <a:rPr lang="ru-RU" dirty="0" err="1" smtClean="0"/>
              <a:t>А.Чепуров</a:t>
            </a:r>
            <a:endParaRPr lang="ru-RU" dirty="0"/>
          </a:p>
        </p:txBody>
      </p:sp>
      <p:pic>
        <p:nvPicPr>
          <p:cNvPr id="11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3552" y="2653583"/>
            <a:ext cx="9160134" cy="1872208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rgbClr val="C00000"/>
                </a:solidFill>
              </a:rPr>
              <a:t>СПАСИБО ЗА ВНИМАНИЕ!</a:t>
            </a: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1825" y="5450463"/>
            <a:ext cx="5004047" cy="1244646"/>
          </a:xfrm>
        </p:spPr>
        <p:txBody>
          <a:bodyPr>
            <a:normAutofit/>
          </a:bodyPr>
          <a:lstStyle/>
          <a:p>
            <a:pPr algn="r"/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>
              <a:buClr>
                <a:srgbClr val="003366"/>
              </a:buClr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РОМАНОВА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Елена Анатольевна,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к.и.н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</a:p>
          <a:p>
            <a:pPr lvl="0" algn="ctr">
              <a:buClr>
                <a:srgbClr val="003366"/>
              </a:buClr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Заместитель директора ВНИИДАД</a:t>
            </a:r>
          </a:p>
        </p:txBody>
      </p:sp>
      <p:pic>
        <p:nvPicPr>
          <p:cNvPr id="7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37" y="5229200"/>
            <a:ext cx="2004330" cy="168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74000"/>
          <a:stretch/>
        </p:blipFill>
        <p:spPr>
          <a:xfrm>
            <a:off x="0" y="522557"/>
            <a:ext cx="12192000" cy="2131026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57904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7368" y="917068"/>
            <a:ext cx="7128792" cy="5248236"/>
          </a:xfrm>
        </p:spPr>
        <p:txBody>
          <a:bodyPr>
            <a:normAutofit fontScale="70000" lnSpcReduction="20000"/>
          </a:bodyPr>
          <a:lstStyle/>
          <a:p>
            <a:pPr marL="109728" indent="0" algn="just">
              <a:buNone/>
            </a:pPr>
            <a:r>
              <a:rPr lang="ru-RU" b="1" dirty="0" smtClean="0"/>
              <a:t>Методические </a:t>
            </a:r>
            <a:r>
              <a:rPr lang="ru-RU" b="1" dirty="0"/>
              <a:t>рекомендации по комплектованию, описанию, учету и использованию документов личного происхождения в государственных и муниципальных архивах / Росархив, ВНИИДАД. </a:t>
            </a:r>
            <a:r>
              <a:rPr lang="ru-RU" b="1" dirty="0" smtClean="0"/>
              <a:t>М</a:t>
            </a:r>
            <a:r>
              <a:rPr lang="ru-RU" b="1" dirty="0"/>
              <a:t>., 2020. </a:t>
            </a:r>
            <a:r>
              <a:rPr lang="ru-RU" b="1" dirty="0" smtClean="0"/>
              <a:t>185 с.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marL="109728" indent="0" algn="just">
              <a:buNone/>
            </a:pPr>
            <a:r>
              <a:rPr lang="ru-RU" dirty="0" smtClean="0"/>
              <a:t>Методические </a:t>
            </a:r>
            <a:r>
              <a:rPr lang="ru-RU" dirty="0"/>
              <a:t>рекомендации по отнесению архивных документов к объектам авторского и смежных прав, доступу и порядку использования таких документов / Росархив, ВНИИДАД. М., 2017. 143 с</a:t>
            </a:r>
            <a:r>
              <a:rPr lang="ru-RU" dirty="0" smtClean="0"/>
              <a:t>.</a:t>
            </a:r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Готовятся: </a:t>
            </a:r>
            <a:r>
              <a:rPr lang="ru-RU" sz="2800" b="1" dirty="0">
                <a:solidFill>
                  <a:srgbClr val="002060"/>
                </a:solidFill>
              </a:rPr>
              <a:t>Методические рекомендации по комплектованию государственных и муниципальных архивов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</a:p>
          <a:p>
            <a:pPr marL="109728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(</a:t>
            </a:r>
            <a:r>
              <a:rPr lang="ru-RU" sz="2800" dirty="0">
                <a:solidFill>
                  <a:srgbClr val="002060"/>
                </a:solidFill>
              </a:rPr>
              <a:t>2025–2026 гг</a:t>
            </a:r>
            <a:r>
              <a:rPr lang="ru-RU" sz="2800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2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917068"/>
            <a:ext cx="3368732" cy="48965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586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5400" y="1628799"/>
            <a:ext cx="10834296" cy="4779145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800"/>
              </a:spcAft>
            </a:pPr>
            <a:r>
              <a:rPr lang="ru-RU" dirty="0" smtClean="0"/>
              <a:t>Выявление </a:t>
            </a:r>
            <a:r>
              <a:rPr lang="ru-RU" dirty="0"/>
              <a:t>граждан – потенциальных источников комплектования государственных и муниципальных архивов документами личного происхождения. Подготовка документации для включения граждан в список источников комплектования, оформления приема документов на постоянное </a:t>
            </a:r>
            <a:r>
              <a:rPr lang="ru-RU" dirty="0" smtClean="0"/>
              <a:t>хранение</a:t>
            </a:r>
          </a:p>
          <a:p>
            <a:pPr>
              <a:spcAft>
                <a:spcPts val="800"/>
              </a:spcAft>
            </a:pPr>
            <a:r>
              <a:rPr lang="ru-RU" dirty="0" smtClean="0"/>
              <a:t>Ведение </a:t>
            </a:r>
            <a:r>
              <a:rPr lang="ru-RU" dirty="0"/>
              <a:t>списков граждан – источников комплектования государственных и муниципальных </a:t>
            </a:r>
            <a:r>
              <a:rPr lang="ru-RU" dirty="0" smtClean="0"/>
              <a:t>архивов</a:t>
            </a:r>
          </a:p>
          <a:p>
            <a:pPr>
              <a:spcAft>
                <a:spcPts val="800"/>
              </a:spcAft>
            </a:pPr>
            <a:r>
              <a:rPr lang="ru-RU" dirty="0" smtClean="0"/>
              <a:t>Учет </a:t>
            </a:r>
            <a:r>
              <a:rPr lang="ru-RU" dirty="0"/>
              <a:t>источников комплектования, ведение наблюдательных </a:t>
            </a:r>
            <a:r>
              <a:rPr lang="ru-RU" dirty="0" smtClean="0"/>
              <a:t>дел</a:t>
            </a:r>
          </a:p>
          <a:p>
            <a:pPr>
              <a:spcAft>
                <a:spcPts val="800"/>
              </a:spcAft>
            </a:pPr>
            <a:r>
              <a:rPr lang="ru-RU" dirty="0" smtClean="0"/>
              <a:t>Экспертиза </a:t>
            </a:r>
            <a:r>
              <a:rPr lang="ru-RU" dirty="0"/>
              <a:t>ценности документов личного </a:t>
            </a:r>
            <a:r>
              <a:rPr lang="ru-RU" dirty="0" smtClean="0"/>
              <a:t>происхождения</a:t>
            </a:r>
          </a:p>
          <a:p>
            <a:pPr>
              <a:spcAft>
                <a:spcPts val="800"/>
              </a:spcAft>
            </a:pPr>
            <a:r>
              <a:rPr lang="ru-RU" dirty="0" smtClean="0"/>
              <a:t>Прием </a:t>
            </a:r>
            <a:r>
              <a:rPr lang="ru-RU" dirty="0"/>
              <a:t>документов личного происхождения в государственные и муниципальные </a:t>
            </a:r>
            <a:r>
              <a:rPr lang="ru-RU" dirty="0" smtClean="0"/>
              <a:t>архивы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43472" y="274638"/>
            <a:ext cx="8867328" cy="11381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КОМПЛЕКТОВАНИЕ ГОСУДАРСТВЕННЫХ И МУНИЦИПАЛЬНЫХ АРХИВОВ ДОКУМЕНТАМИ ЛИЧНОГО ПРОИСХОЖДЕНИЯ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43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67408" y="908720"/>
            <a:ext cx="11017224" cy="5328592"/>
          </a:xfrm>
        </p:spPr>
        <p:txBody>
          <a:bodyPr>
            <a:normAutofit fontScale="40000" lnSpcReduction="20000"/>
          </a:bodyPr>
          <a:lstStyle/>
          <a:p>
            <a:r>
              <a:rPr lang="ru-RU" sz="3500" dirty="0" smtClean="0"/>
              <a:t>писатели</a:t>
            </a:r>
            <a:r>
              <a:rPr lang="ru-RU" sz="3500" dirty="0"/>
              <a:t>, деятели культуры и искусства, представители творческих профессий;</a:t>
            </a:r>
          </a:p>
          <a:p>
            <a:r>
              <a:rPr lang="ru-RU" sz="3500" dirty="0" smtClean="0"/>
              <a:t>ученые</a:t>
            </a:r>
            <a:r>
              <a:rPr lang="ru-RU" sz="3500" dirty="0"/>
              <a:t>;</a:t>
            </a:r>
          </a:p>
          <a:p>
            <a:r>
              <a:rPr lang="ru-RU" sz="3500" dirty="0" smtClean="0"/>
              <a:t>фотографы-документалисты</a:t>
            </a:r>
            <a:r>
              <a:rPr lang="ru-RU" sz="3500" dirty="0"/>
              <a:t>, занимающиеся профессиональной фотосъемкой архитектурных и природных объектов, общественно-политических, культурных акций и мероприятий, известных людей;</a:t>
            </a:r>
          </a:p>
          <a:p>
            <a:r>
              <a:rPr lang="ru-RU" sz="3500" dirty="0" smtClean="0"/>
              <a:t>общественно-политические</a:t>
            </a:r>
            <a:r>
              <a:rPr lang="ru-RU" sz="3500" dirty="0"/>
              <a:t>, общественно-экономические деятели;</a:t>
            </a:r>
          </a:p>
          <a:p>
            <a:r>
              <a:rPr lang="ru-RU" sz="3500" dirty="0" smtClean="0"/>
              <a:t>известные </a:t>
            </a:r>
            <a:r>
              <a:rPr lang="ru-RU" sz="3500" dirty="0"/>
              <a:t>представители средств массовой информации;</a:t>
            </a:r>
          </a:p>
          <a:p>
            <a:r>
              <a:rPr lang="ru-RU" sz="3500" dirty="0" smtClean="0"/>
              <a:t>военные </a:t>
            </a:r>
            <a:r>
              <a:rPr lang="ru-RU" sz="3500" dirty="0"/>
              <a:t>деятели;</a:t>
            </a:r>
          </a:p>
          <a:p>
            <a:r>
              <a:rPr lang="ru-RU" sz="3500" dirty="0" smtClean="0"/>
              <a:t>выдающиеся </a:t>
            </a:r>
            <a:r>
              <a:rPr lang="ru-RU" sz="3500" dirty="0"/>
              <a:t>спортсмены и тренеры;</a:t>
            </a:r>
          </a:p>
          <a:p>
            <a:r>
              <a:rPr lang="ru-RU" sz="3500" dirty="0" smtClean="0"/>
              <a:t>ветераны </a:t>
            </a:r>
            <a:r>
              <a:rPr lang="ru-RU" sz="3500" dirty="0"/>
              <a:t>войн и труженики тыла, участники военных конфликтов;</a:t>
            </a:r>
          </a:p>
          <a:p>
            <a:r>
              <a:rPr lang="ru-RU" sz="3500" dirty="0" smtClean="0"/>
              <a:t>участники </a:t>
            </a:r>
            <a:r>
              <a:rPr lang="ru-RU" sz="3500" dirty="0"/>
              <a:t>ликвидации последствий стихийных бедствий и техногенных катастроф;</a:t>
            </a:r>
          </a:p>
          <a:p>
            <a:r>
              <a:rPr lang="ru-RU" sz="3500" dirty="0" smtClean="0"/>
              <a:t>архитекторы</a:t>
            </a:r>
            <a:r>
              <a:rPr lang="ru-RU" sz="3500" dirty="0"/>
              <a:t>, реставраторы;</a:t>
            </a:r>
          </a:p>
          <a:p>
            <a:r>
              <a:rPr lang="ru-RU" sz="3500" dirty="0" smtClean="0"/>
              <a:t>заслуженные </a:t>
            </a:r>
            <a:r>
              <a:rPr lang="ru-RU" sz="3500" dirty="0"/>
              <a:t>врачи и учителя;</a:t>
            </a:r>
          </a:p>
          <a:p>
            <a:r>
              <a:rPr lang="ru-RU" sz="3500" dirty="0" smtClean="0"/>
              <a:t>руководители </a:t>
            </a:r>
            <a:r>
              <a:rPr lang="ru-RU" sz="3500" dirty="0"/>
              <a:t>знаковых для отрасли или для региона предприятий;</a:t>
            </a:r>
          </a:p>
          <a:p>
            <a:r>
              <a:rPr lang="ru-RU" sz="3500" dirty="0" smtClean="0"/>
              <a:t>герои </a:t>
            </a:r>
            <a:r>
              <a:rPr lang="ru-RU" sz="3500" dirty="0"/>
              <a:t>труда, ветераны труда;</a:t>
            </a:r>
          </a:p>
          <a:p>
            <a:r>
              <a:rPr lang="ru-RU" sz="3500" dirty="0" smtClean="0"/>
              <a:t>реабилитированные </a:t>
            </a:r>
            <a:r>
              <a:rPr lang="ru-RU" sz="3500" dirty="0"/>
              <a:t>лица;</a:t>
            </a:r>
          </a:p>
          <a:p>
            <a:r>
              <a:rPr lang="ru-RU" sz="3500" dirty="0" smtClean="0"/>
              <a:t>почетные </a:t>
            </a:r>
            <a:r>
              <a:rPr lang="ru-RU" sz="3500" dirty="0"/>
              <a:t>граждане;</a:t>
            </a:r>
          </a:p>
          <a:p>
            <a:r>
              <a:rPr lang="ru-RU" sz="3500" dirty="0" smtClean="0"/>
              <a:t>краеведы</a:t>
            </a:r>
            <a:r>
              <a:rPr lang="ru-RU" sz="3500" dirty="0"/>
              <a:t>;</a:t>
            </a:r>
          </a:p>
          <a:p>
            <a:pPr marL="109728" indent="0" fontAlgn="base">
              <a:buNone/>
            </a:pPr>
            <a:r>
              <a:rPr lang="ru-RU" sz="3500" b="1" dirty="0" smtClean="0"/>
              <a:t>другие </a:t>
            </a:r>
            <a:r>
              <a:rPr lang="ru-RU" sz="3500" b="1" dirty="0"/>
              <a:t>лица, в том числе не имеющие выдающихся заслуг:</a:t>
            </a:r>
            <a:r>
              <a:rPr lang="ru-RU" sz="3500" dirty="0"/>
              <a:t> </a:t>
            </a:r>
          </a:p>
          <a:p>
            <a:pPr lvl="0" fontAlgn="base"/>
            <a:r>
              <a:rPr lang="ru-RU" sz="3500" dirty="0"/>
              <a:t>наследники (потомки) выдающихся людей;</a:t>
            </a:r>
          </a:p>
          <a:p>
            <a:pPr lvl="0" fontAlgn="base"/>
            <a:r>
              <a:rPr lang="ru-RU" sz="3500" dirty="0"/>
              <a:t>лица, имеющие иные родственные и дружеские связи с выдающимися людьми;</a:t>
            </a:r>
          </a:p>
          <a:p>
            <a:pPr lvl="0" fontAlgn="base"/>
            <a:r>
              <a:rPr lang="ru-RU" sz="3500" dirty="0"/>
              <a:t>участники и очевидцы выдающихся событий в жизни общества, государства, отдельного региона;</a:t>
            </a:r>
          </a:p>
          <a:p>
            <a:pPr lvl="0" fontAlgn="base"/>
            <a:r>
              <a:rPr lang="ru-RU" sz="3500" dirty="0"/>
              <a:t>представители профессиональных династий;</a:t>
            </a:r>
          </a:p>
          <a:p>
            <a:pPr lvl="0" fontAlgn="base"/>
            <a:r>
              <a:rPr lang="ru-RU" sz="3500" dirty="0"/>
              <a:t>рядовые граждане – типичные представители той или иной социальной группы, народности, профессии и др.</a:t>
            </a:r>
          </a:p>
          <a:p>
            <a:pPr>
              <a:spcAft>
                <a:spcPts val="800"/>
              </a:spcAft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3552" y="274638"/>
            <a:ext cx="8147248" cy="63408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ru-RU" sz="2400" dirty="0">
                <a:solidFill>
                  <a:srgbClr val="FF0000"/>
                </a:solidFill>
              </a:rPr>
              <a:t>Потенциальные </a:t>
            </a:r>
            <a:r>
              <a:rPr lang="ru-RU" sz="2400" dirty="0" err="1">
                <a:solidFill>
                  <a:srgbClr val="FF0000"/>
                </a:solidFill>
              </a:rPr>
              <a:t>фондосдатчики</a:t>
            </a:r>
            <a:r>
              <a:rPr lang="ru-RU" sz="2400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6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730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1384" y="2852936"/>
            <a:ext cx="10978312" cy="3384376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800"/>
              </a:spcAft>
            </a:pPr>
            <a:r>
              <a:rPr lang="ru-RU" b="1" dirty="0" smtClean="0"/>
              <a:t>подготовительный</a:t>
            </a:r>
            <a:r>
              <a:rPr lang="ru-RU" dirty="0" smtClean="0"/>
              <a:t> </a:t>
            </a:r>
            <a:r>
              <a:rPr lang="ru-RU" dirty="0"/>
              <a:t>(выявление граждан, обладающих документами, которые могут быть отнесены к составу Архивного фонда Российской Федерации, переговоры с приглашением к сотрудничеству, обсуждение условий передачи документов);</a:t>
            </a:r>
          </a:p>
          <a:p>
            <a:pPr>
              <a:spcAft>
                <a:spcPts val="800"/>
              </a:spcAft>
            </a:pPr>
            <a:r>
              <a:rPr lang="ru-RU" b="1" dirty="0" smtClean="0"/>
              <a:t>основной</a:t>
            </a:r>
            <a:r>
              <a:rPr lang="ru-RU" dirty="0" smtClean="0"/>
              <a:t> </a:t>
            </a:r>
            <a:r>
              <a:rPr lang="ru-RU" dirty="0"/>
              <a:t>(принятие решение о начале сотрудничества, заключение соглашения о сотрудничестве (желательно), всестороннее изучение личного архива, подготовка документации для оформления приема документов в государственный или муниципальный архив и включения гражданина в список источников комплектования архива);</a:t>
            </a:r>
          </a:p>
          <a:p>
            <a:pPr>
              <a:spcAft>
                <a:spcPts val="800"/>
              </a:spcAft>
            </a:pPr>
            <a:r>
              <a:rPr lang="ru-RU" b="1" dirty="0" smtClean="0"/>
              <a:t>заключительный</a:t>
            </a:r>
            <a:r>
              <a:rPr lang="ru-RU" dirty="0" smtClean="0"/>
              <a:t> </a:t>
            </a:r>
            <a:r>
              <a:rPr lang="ru-RU" dirty="0"/>
              <a:t>(принятие решения о приеме документов, включении гражданина в список источников комплектования государственного, муниципального архива, заключение договора</a:t>
            </a:r>
            <a:r>
              <a:rPr lang="ru-RU" dirty="0" smtClean="0"/>
              <a:t>).</a:t>
            </a:r>
          </a:p>
          <a:p>
            <a:pPr marL="109728" indent="0">
              <a:spcAft>
                <a:spcPts val="800"/>
              </a:spcAft>
              <a:buNone/>
            </a:pPr>
            <a:endParaRPr lang="ru-RU" b="1" dirty="0" smtClean="0"/>
          </a:p>
          <a:p>
            <a:pPr>
              <a:spcAft>
                <a:spcPts val="800"/>
              </a:spcAft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1424" y="1549627"/>
            <a:ext cx="10297144" cy="1433335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ru-RU" sz="2400" dirty="0">
                <a:solidFill>
                  <a:srgbClr val="FF0000"/>
                </a:solidFill>
              </a:rPr>
              <a:t>Подготовка приема на постоянное хранение в архив документов личного происхождения осуществляется в три этапа: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11424" y="626297"/>
            <a:ext cx="10297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>
              <a:spcAft>
                <a:spcPts val="800"/>
              </a:spcAft>
            </a:pPr>
            <a:r>
              <a:rPr lang="ru-RU" b="1" dirty="0"/>
              <a:t>Архив проводит планомерную работу по выявлению граждан , в процессе жизни и деятельности которых могли образоваться документы, подлежащие возможному включению в состав АФ РФ.</a:t>
            </a:r>
          </a:p>
        </p:txBody>
      </p:sp>
      <p:pic>
        <p:nvPicPr>
          <p:cNvPr id="7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307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67408" y="1314152"/>
            <a:ext cx="10441160" cy="4923160"/>
          </a:xfrm>
        </p:spPr>
        <p:txBody>
          <a:bodyPr>
            <a:normAutofit fontScale="85000" lnSpcReduction="20000"/>
          </a:bodyPr>
          <a:lstStyle/>
          <a:p>
            <a:pPr marL="109728" indent="0">
              <a:spcAft>
                <a:spcPts val="800"/>
              </a:spcAft>
              <a:buNone/>
            </a:pPr>
            <a:r>
              <a:rPr lang="ru-RU" dirty="0"/>
              <a:t>В соответствии с п. 37.9 Правил, документы от граждан принимаются на постоянное хранение в архив:</a:t>
            </a:r>
          </a:p>
          <a:p>
            <a:pPr>
              <a:spcAft>
                <a:spcPts val="800"/>
              </a:spcAft>
            </a:pPr>
            <a:r>
              <a:rPr lang="ru-RU" dirty="0" smtClean="0"/>
              <a:t>на </a:t>
            </a:r>
            <a:r>
              <a:rPr lang="ru-RU" dirty="0"/>
              <a:t>основании договора купли-продажи или дарения между гражданином и архивом и акта приема-передачи, являющегося неотъемлемой частью договора;</a:t>
            </a:r>
          </a:p>
          <a:p>
            <a:pPr>
              <a:spcAft>
                <a:spcPts val="800"/>
              </a:spcAft>
            </a:pPr>
            <a:r>
              <a:rPr lang="ru-RU" dirty="0" smtClean="0"/>
              <a:t>в </a:t>
            </a:r>
            <a:r>
              <a:rPr lang="ru-RU" dirty="0"/>
              <a:t>порядке наследования;</a:t>
            </a:r>
          </a:p>
          <a:p>
            <a:pPr>
              <a:spcAft>
                <a:spcPts val="800"/>
              </a:spcAft>
            </a:pPr>
            <a:r>
              <a:rPr lang="ru-RU" dirty="0" smtClean="0"/>
              <a:t>по </a:t>
            </a:r>
            <a:r>
              <a:rPr lang="ru-RU" dirty="0"/>
              <a:t>решению суда</a:t>
            </a:r>
            <a:r>
              <a:rPr lang="ru-RU" dirty="0" smtClean="0"/>
              <a:t>.</a:t>
            </a:r>
          </a:p>
          <a:p>
            <a:pPr>
              <a:spcAft>
                <a:spcPts val="800"/>
              </a:spcAft>
            </a:pPr>
            <a:endParaRPr lang="ru-RU" dirty="0"/>
          </a:p>
          <a:p>
            <a:pPr marL="109728" indent="0">
              <a:spcAft>
                <a:spcPts val="800"/>
              </a:spcAft>
              <a:buNone/>
            </a:pPr>
            <a:r>
              <a:rPr lang="ru-RU" dirty="0"/>
              <a:t>Для обеспечения возможности правомерного использования архивами и их пользователями объектов авторского права и смежных прав необходимо заключение </a:t>
            </a:r>
            <a:r>
              <a:rPr lang="ru-RU" b="1" dirty="0"/>
              <a:t>договоров об отчуждении исключительных прав</a:t>
            </a:r>
            <a:r>
              <a:rPr lang="ru-RU" dirty="0"/>
              <a:t> или </a:t>
            </a:r>
            <a:r>
              <a:rPr lang="ru-RU" b="1" dirty="0"/>
              <a:t>лицензионных договоров</a:t>
            </a:r>
            <a:r>
              <a:rPr lang="ru-RU" dirty="0" smtClean="0"/>
              <a:t>.</a:t>
            </a:r>
          </a:p>
          <a:p>
            <a:pPr marL="109728" indent="0" algn="ctr">
              <a:spcAft>
                <a:spcPts val="800"/>
              </a:spcAft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Рекомендуется заключение договоров смешанного типа</a:t>
            </a:r>
          </a:p>
          <a:p>
            <a:pPr>
              <a:spcAft>
                <a:spcPts val="800"/>
              </a:spcAft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6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75520" y="260648"/>
            <a:ext cx="8761512" cy="1053504"/>
          </a:xfrm>
        </p:spPr>
        <p:txBody>
          <a:bodyPr>
            <a:noAutofit/>
          </a:bodyPr>
          <a:lstStyle/>
          <a:p>
            <a:pPr algn="ctr">
              <a:spcAft>
                <a:spcPts val="800"/>
              </a:spcAft>
            </a:pPr>
            <a:r>
              <a:rPr lang="ru-RU" sz="2400" dirty="0">
                <a:solidFill>
                  <a:srgbClr val="FF0000"/>
                </a:solidFill>
              </a:rPr>
              <a:t>Основания для приема документов от граждан в архив</a:t>
            </a:r>
          </a:p>
        </p:txBody>
      </p:sp>
      <p:pic>
        <p:nvPicPr>
          <p:cNvPr id="6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792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11424" y="1314152"/>
            <a:ext cx="9505056" cy="492316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800"/>
              </a:spcAft>
            </a:pPr>
            <a:r>
              <a:rPr lang="ru-RU" b="1" dirty="0" smtClean="0"/>
              <a:t>Критерии происхождения:</a:t>
            </a:r>
          </a:p>
          <a:p>
            <a:pPr marL="109728" indent="0">
              <a:spcAft>
                <a:spcPts val="800"/>
              </a:spcAft>
              <a:buNone/>
            </a:pPr>
            <a:r>
              <a:rPr lang="ru-RU" dirty="0" smtClean="0"/>
              <a:t>- значение </a:t>
            </a:r>
            <a:r>
              <a:rPr lang="ru-RU" dirty="0"/>
              <a:t>гражданина в жизни </a:t>
            </a:r>
            <a:r>
              <a:rPr lang="ru-RU" dirty="0" smtClean="0"/>
              <a:t>общества</a:t>
            </a:r>
          </a:p>
          <a:p>
            <a:pPr marL="109728" indent="0">
              <a:spcAft>
                <a:spcPts val="800"/>
              </a:spcAft>
              <a:buNone/>
            </a:pPr>
            <a:r>
              <a:rPr lang="ru-RU" dirty="0" smtClean="0"/>
              <a:t>- время </a:t>
            </a:r>
            <a:r>
              <a:rPr lang="ru-RU" dirty="0"/>
              <a:t>и </a:t>
            </a:r>
            <a:r>
              <a:rPr lang="ru-RU" dirty="0" smtClean="0"/>
              <a:t>место </a:t>
            </a:r>
            <a:r>
              <a:rPr lang="ru-RU" dirty="0"/>
              <a:t>создания документов.</a:t>
            </a:r>
          </a:p>
          <a:p>
            <a:pPr>
              <a:spcAft>
                <a:spcPts val="800"/>
              </a:spcAft>
            </a:pPr>
            <a:r>
              <a:rPr lang="ru-RU" b="1" dirty="0" smtClean="0"/>
              <a:t>Критерии содержания:</a:t>
            </a:r>
            <a:endParaRPr lang="ru-RU" b="1" dirty="0"/>
          </a:p>
          <a:p>
            <a:pPr marL="109728" indent="0">
              <a:spcAft>
                <a:spcPts val="800"/>
              </a:spcAft>
              <a:buNone/>
            </a:pPr>
            <a:r>
              <a:rPr lang="ru-RU" dirty="0" smtClean="0"/>
              <a:t>- значимость </a:t>
            </a:r>
            <a:r>
              <a:rPr lang="ru-RU" dirty="0"/>
              <a:t>информации документов;</a:t>
            </a:r>
          </a:p>
          <a:p>
            <a:pPr marL="109728" indent="0">
              <a:spcAft>
                <a:spcPts val="800"/>
              </a:spcAft>
              <a:buNone/>
            </a:pPr>
            <a:r>
              <a:rPr lang="ru-RU" dirty="0" smtClean="0"/>
              <a:t>- подлинность </a:t>
            </a:r>
            <a:r>
              <a:rPr lang="ru-RU" dirty="0"/>
              <a:t>документов;</a:t>
            </a:r>
          </a:p>
          <a:p>
            <a:pPr marL="109728" indent="0">
              <a:spcAft>
                <a:spcPts val="800"/>
              </a:spcAft>
              <a:buNone/>
            </a:pPr>
            <a:r>
              <a:rPr lang="ru-RU" dirty="0" smtClean="0"/>
              <a:t>- вид </a:t>
            </a:r>
            <a:r>
              <a:rPr lang="ru-RU" dirty="0"/>
              <a:t>документов;</a:t>
            </a:r>
          </a:p>
          <a:p>
            <a:pPr>
              <a:spcAft>
                <a:spcPts val="800"/>
              </a:spcAft>
              <a:buFontTx/>
              <a:buChar char="-"/>
            </a:pPr>
            <a:r>
              <a:rPr lang="ru-RU" dirty="0" smtClean="0"/>
              <a:t>повторение </a:t>
            </a:r>
            <a:r>
              <a:rPr lang="ru-RU" dirty="0"/>
              <a:t>информации документов в других документах</a:t>
            </a:r>
            <a:r>
              <a:rPr lang="ru-RU" dirty="0" smtClean="0"/>
              <a:t>.</a:t>
            </a:r>
          </a:p>
          <a:p>
            <a:pPr>
              <a:spcAft>
                <a:spcPts val="800"/>
              </a:spcAft>
            </a:pPr>
            <a:r>
              <a:rPr lang="ru-RU" b="1" dirty="0" smtClean="0"/>
              <a:t>Критерии внешних особенностей.</a:t>
            </a:r>
          </a:p>
          <a:p>
            <a:pPr marL="109728" indent="0" algn="ctr">
              <a:spcAft>
                <a:spcPts val="800"/>
              </a:spcAft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109728" indent="0" algn="ctr">
              <a:spcAft>
                <a:spcPts val="800"/>
              </a:spcAft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Особенности экспертизы ценности предметов, ЭД</a:t>
            </a:r>
            <a:endParaRPr lang="ru-RU" b="1" dirty="0">
              <a:solidFill>
                <a:srgbClr val="FF0000"/>
              </a:solidFill>
            </a:endParaRPr>
          </a:p>
          <a:p>
            <a:pPr>
              <a:spcAft>
                <a:spcPts val="800"/>
              </a:spcAft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7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75520" y="260648"/>
            <a:ext cx="8761512" cy="1053504"/>
          </a:xfrm>
        </p:spPr>
        <p:txBody>
          <a:bodyPr>
            <a:noAutofit/>
          </a:bodyPr>
          <a:lstStyle/>
          <a:p>
            <a:pPr algn="ctr">
              <a:spcAft>
                <a:spcPts val="800"/>
              </a:spcAft>
            </a:pPr>
            <a:r>
              <a:rPr lang="ru-RU" sz="2400" dirty="0">
                <a:solidFill>
                  <a:srgbClr val="FF0000"/>
                </a:solidFill>
              </a:rPr>
              <a:t>Экспертиза ценности документов личного происхождения.</a:t>
            </a:r>
          </a:p>
        </p:txBody>
      </p:sp>
      <p:pic>
        <p:nvPicPr>
          <p:cNvPr id="6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71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8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t="4795" r="28452" b="7832"/>
          <a:stretch/>
        </p:blipFill>
        <p:spPr bwMode="auto">
          <a:xfrm>
            <a:off x="4936" y="-444410"/>
            <a:ext cx="8280920" cy="6442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72264" y="1692276"/>
            <a:ext cx="338437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just">
              <a:buNone/>
            </a:pPr>
            <a:r>
              <a:rPr lang="ru-RU" sz="1600" b="1" dirty="0" smtClean="0"/>
              <a:t>1990 г. - Методические </a:t>
            </a:r>
            <a:r>
              <a:rPr lang="ru-RU" sz="1600" b="1" dirty="0"/>
              <a:t>рекомендации «Комплектование государственных архивов документами личного происхождения участников Великой Отечественной войны</a:t>
            </a:r>
            <a:r>
              <a:rPr lang="ru-RU" sz="1600" b="1" dirty="0" smtClean="0"/>
              <a:t>»</a:t>
            </a:r>
          </a:p>
          <a:p>
            <a:pPr marL="109728" indent="0" algn="just">
              <a:buNone/>
            </a:pPr>
            <a:endParaRPr lang="ru-RU" sz="1600" b="1" dirty="0" smtClean="0"/>
          </a:p>
          <a:p>
            <a:pPr marL="109728" indent="0" algn="just">
              <a:buNone/>
            </a:pPr>
            <a:endParaRPr lang="ru-RU" sz="1600" b="1" dirty="0"/>
          </a:p>
          <a:p>
            <a:pPr marL="109728" indent="0" algn="just">
              <a:buNone/>
            </a:pPr>
            <a:r>
              <a:rPr lang="ru-RU" sz="1600" b="1" dirty="0" smtClean="0"/>
              <a:t>План на 2026 г. – Методические рекомендации по комплектованию архивов документами участников СВО</a:t>
            </a:r>
            <a:endParaRPr lang="ru-RU" sz="1600" b="1" dirty="0"/>
          </a:p>
          <a:p>
            <a:pPr marL="109728" indent="0" algn="just">
              <a:buNone/>
            </a:pP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67608" y="3284984"/>
            <a:ext cx="5718248" cy="158417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60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908720"/>
            <a:ext cx="11449272" cy="547260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 </a:t>
            </a:r>
            <a:r>
              <a:rPr lang="ru-RU" dirty="0"/>
              <a:t>различных носителях, в разнообразных формах (текстовые, изобразительные, аудиовизуальные, электронные </a:t>
            </a:r>
            <a:r>
              <a:rPr lang="ru-RU" dirty="0" smtClean="0"/>
              <a:t>документы);</a:t>
            </a:r>
          </a:p>
          <a:p>
            <a:r>
              <a:rPr lang="ru-RU" dirty="0" smtClean="0"/>
              <a:t>следующих </a:t>
            </a:r>
            <a:r>
              <a:rPr lang="ru-RU" dirty="0"/>
              <a:t>видов:</a:t>
            </a:r>
          </a:p>
          <a:p>
            <a:pPr marL="109728" indent="0">
              <a:buNone/>
            </a:pPr>
            <a:r>
              <a:rPr lang="ru-RU" dirty="0" smtClean="0"/>
              <a:t>- личные </a:t>
            </a:r>
            <a:r>
              <a:rPr lang="ru-RU" dirty="0"/>
              <a:t>официальные документы (удостоверения, свидетельства, военные билеты и др.);</a:t>
            </a:r>
          </a:p>
          <a:p>
            <a:pPr marL="109728" indent="0">
              <a:buNone/>
            </a:pPr>
            <a:r>
              <a:rPr lang="ru-RU" dirty="0" smtClean="0"/>
              <a:t>- дневники</a:t>
            </a:r>
            <a:r>
              <a:rPr lang="ru-RU" dirty="0"/>
              <a:t>, записные книжки, мемуары, воспоминания;</a:t>
            </a:r>
          </a:p>
          <a:p>
            <a:pPr marL="109728" indent="0">
              <a:buNone/>
            </a:pPr>
            <a:r>
              <a:rPr lang="ru-RU" dirty="0" smtClean="0"/>
              <a:t>- интервью </a:t>
            </a:r>
            <a:r>
              <a:rPr lang="ru-RU" dirty="0"/>
              <a:t>(аудио-, видео- или текстовые) с участниками СВО, их родными, знакомыми;</a:t>
            </a:r>
          </a:p>
          <a:p>
            <a:pPr marL="109728" indent="0">
              <a:buNone/>
            </a:pPr>
            <a:r>
              <a:rPr lang="ru-RU" dirty="0" smtClean="0"/>
              <a:t>- творческие </a:t>
            </a:r>
            <a:r>
              <a:rPr lang="ru-RU" dirty="0"/>
              <a:t>работы различных жанров (песни, стихи, рисунки);</a:t>
            </a:r>
          </a:p>
          <a:p>
            <a:pPr marL="109728" indent="0">
              <a:buNone/>
            </a:pPr>
            <a:r>
              <a:rPr lang="ru-RU" dirty="0" smtClean="0"/>
              <a:t>- переписка</a:t>
            </a:r>
            <a:r>
              <a:rPr lang="ru-RU" dirty="0"/>
              <a:t>;</a:t>
            </a:r>
          </a:p>
          <a:p>
            <a:pPr marL="109728" indent="0">
              <a:buNone/>
            </a:pPr>
            <a:r>
              <a:rPr lang="ru-RU" dirty="0" smtClean="0"/>
              <a:t>- фотографии</a:t>
            </a:r>
            <a:r>
              <a:rPr lang="ru-RU" dirty="0"/>
              <a:t>;</a:t>
            </a:r>
          </a:p>
          <a:p>
            <a:pPr marL="109728" indent="0">
              <a:buNone/>
            </a:pPr>
            <a:r>
              <a:rPr lang="ru-RU" dirty="0" smtClean="0"/>
              <a:t>- документы о </a:t>
            </a:r>
            <a:r>
              <a:rPr lang="ru-RU" dirty="0" err="1" smtClean="0"/>
              <a:t>фондообразователе</a:t>
            </a:r>
            <a:r>
              <a:rPr lang="ru-RU" dirty="0" smtClean="0"/>
              <a:t> </a:t>
            </a:r>
            <a:r>
              <a:rPr lang="ru-RU" dirty="0"/>
              <a:t>(статьи, вырезки из газет и журналов);</a:t>
            </a:r>
          </a:p>
          <a:p>
            <a:pPr marL="109728" indent="0">
              <a:buNone/>
            </a:pPr>
            <a:r>
              <a:rPr lang="ru-RU" dirty="0" smtClean="0"/>
              <a:t>- другие </a:t>
            </a:r>
            <a:r>
              <a:rPr lang="ru-RU" dirty="0"/>
              <a:t>документы и предметы по согласованию с архивом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endParaRPr lang="ru-RU" dirty="0"/>
          </a:p>
          <a:p>
            <a:r>
              <a:rPr lang="ru-RU" sz="3200" b="1" dirty="0" smtClean="0"/>
              <a:t>Важно объяснить, </a:t>
            </a:r>
            <a:r>
              <a:rPr lang="ru-RU" sz="3200" b="1" dirty="0"/>
              <a:t>что не все документы могут поступить на хранение в архив. Не отобранные для включения в состав АФ РФ документы и предметы </a:t>
            </a:r>
            <a:r>
              <a:rPr lang="ru-RU" sz="3200" b="1" dirty="0" smtClean="0"/>
              <a:t>возвращаются </a:t>
            </a:r>
            <a:r>
              <a:rPr lang="ru-RU" sz="3200" b="1" dirty="0"/>
              <a:t>в установленном порядке</a:t>
            </a:r>
            <a:r>
              <a:rPr lang="ru-RU" sz="3200" b="1" dirty="0" smtClean="0"/>
              <a:t>.</a:t>
            </a:r>
          </a:p>
          <a:p>
            <a:endParaRPr lang="ru-RU" sz="3200" b="1" dirty="0" smtClean="0"/>
          </a:p>
          <a:p>
            <a:r>
              <a:rPr lang="ru-RU" sz="3200" b="1" dirty="0" smtClean="0">
                <a:solidFill>
                  <a:srgbClr val="C00000"/>
                </a:solidFill>
              </a:rPr>
              <a:t>Может формироваться семейный, династический фонд (например, преемственность в служении Отечеству – ВОВ-СВО)</a:t>
            </a:r>
            <a:r>
              <a:rPr lang="ru-RU" sz="3200" b="1" dirty="0" smtClean="0">
                <a:solidFill>
                  <a:srgbClr val="C00000"/>
                </a:solidFill>
              </a:rPr>
              <a:t>                              </a:t>
            </a:r>
            <a:endParaRPr lang="ru-RU" sz="32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7F7D-79EA-4AFD-8F93-1B2C33CB4F9F}" type="slidenum">
              <a:rPr lang="ru-RU" smtClean="0"/>
              <a:t>9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3552" y="274638"/>
            <a:ext cx="8147248" cy="56207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В архив принимаются документы:</a:t>
            </a:r>
          </a:p>
        </p:txBody>
      </p:sp>
      <p:pic>
        <p:nvPicPr>
          <p:cNvPr id="6" name="Picture 2" descr="C:\Users\romanova.VNIIDAD\AppData\Local\Microsoft\Windows\Temporary Internet Files\Content.Outlook\GNWRM7BR\Новое лого бел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998457"/>
            <a:ext cx="1070226" cy="9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468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5">
      <a:dk1>
        <a:srgbClr val="003366"/>
      </a:dk1>
      <a:lt1>
        <a:sysClr val="window" lastClr="FFFFFF"/>
      </a:lt1>
      <a:dk2>
        <a:srgbClr val="003366"/>
      </a:dk2>
      <a:lt2>
        <a:srgbClr val="E4E9EF"/>
      </a:lt2>
      <a:accent1>
        <a:srgbClr val="003366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5671</TotalTime>
  <Words>839</Words>
  <Application>Microsoft Office PowerPoint</Application>
  <PresentationFormat>Широкоэкранный</PresentationFormat>
  <Paragraphs>108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Calibri</vt:lpstr>
      <vt:lpstr>Lucida Sans Unicode</vt:lpstr>
      <vt:lpstr>Tahoma</vt:lpstr>
      <vt:lpstr>Times New Roman</vt:lpstr>
      <vt:lpstr>Verdana</vt:lpstr>
      <vt:lpstr>Wingdings 2</vt:lpstr>
      <vt:lpstr>Wingdings 3</vt:lpstr>
      <vt:lpstr>Открытая</vt:lpstr>
      <vt:lpstr>   Особенности комплектования архивов личными фондами и коллекциями: методические аспекты</vt:lpstr>
      <vt:lpstr>Презентация PowerPoint</vt:lpstr>
      <vt:lpstr>КОМПЛЕКТОВАНИЕ ГОСУДАРСТВЕННЫХ И МУНИЦИПАЛЬНЫХ АРХИВОВ ДОКУМЕНТАМИ ЛИЧНОГО ПРОИСХОЖДЕНИЯ</vt:lpstr>
      <vt:lpstr>Потенциальные фондосдатчики:</vt:lpstr>
      <vt:lpstr>Подготовка приема на постоянное хранение в архив документов личного происхождения осуществляется в три этапа:</vt:lpstr>
      <vt:lpstr>Основания для приема документов от граждан в архив</vt:lpstr>
      <vt:lpstr>Экспертиза ценности документов личного происхождения.</vt:lpstr>
      <vt:lpstr>Презентация PowerPoint</vt:lpstr>
      <vt:lpstr>В архив принимаются документы:</vt:lpstr>
      <vt:lpstr>Торжественные мероприятия архива: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Актуальные проблемы управления электронными документами</dc:title>
  <dc:creator>Бороздина Анна Георгиевна</dc:creator>
  <cp:lastModifiedBy>hp</cp:lastModifiedBy>
  <cp:revision>354</cp:revision>
  <cp:lastPrinted>2019-01-28T11:11:14Z</cp:lastPrinted>
  <dcterms:created xsi:type="dcterms:W3CDTF">2017-11-14T08:26:12Z</dcterms:created>
  <dcterms:modified xsi:type="dcterms:W3CDTF">2025-10-07T20:16:55Z</dcterms:modified>
</cp:coreProperties>
</file>