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37A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1"/>
            <a:ext cx="20104100" cy="11307445"/>
          </a:xfrm>
          <a:custGeom>
            <a:avLst/>
            <a:gdLst/>
            <a:ahLst/>
            <a:cxnLst/>
            <a:rect l="l" t="t" r="r" b="b"/>
            <a:pathLst>
              <a:path w="20104100" h="11307445">
                <a:moveTo>
                  <a:pt x="20104099" y="0"/>
                </a:moveTo>
                <a:lnTo>
                  <a:pt x="0" y="0"/>
                </a:lnTo>
                <a:lnTo>
                  <a:pt x="0" y="11307142"/>
                </a:lnTo>
                <a:lnTo>
                  <a:pt x="20104099" y="11307142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9A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2" y="0"/>
            <a:ext cx="20101587" cy="113071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37A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37A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rgbClr val="0037A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7897" y="2070222"/>
            <a:ext cx="18090515" cy="2740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rgbClr val="0037A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97897" y="2070222"/>
            <a:ext cx="18090515" cy="68108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49.png"/><Relationship Id="rId4" Type="http://schemas.openxmlformats.org/officeDocument/2006/relationships/image" Target="../media/image50.jpg"/><Relationship Id="rId5" Type="http://schemas.openxmlformats.org/officeDocument/2006/relationships/image" Target="../media/image51.png"/><Relationship Id="rId6" Type="http://schemas.openxmlformats.org/officeDocument/2006/relationships/image" Target="../media/image5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53.png"/><Relationship Id="rId4" Type="http://schemas.openxmlformats.org/officeDocument/2006/relationships/image" Target="../media/image54.jpg"/><Relationship Id="rId5" Type="http://schemas.openxmlformats.org/officeDocument/2006/relationships/image" Target="../media/image55.png"/><Relationship Id="rId6" Type="http://schemas.openxmlformats.org/officeDocument/2006/relationships/image" Target="../media/image56.jpg"/><Relationship Id="rId7" Type="http://schemas.openxmlformats.org/officeDocument/2006/relationships/image" Target="../media/image57.png"/><Relationship Id="rId8" Type="http://schemas.openxmlformats.org/officeDocument/2006/relationships/image" Target="../media/image58.jpg"/><Relationship Id="rId9" Type="http://schemas.openxmlformats.org/officeDocument/2006/relationships/image" Target="../media/image59.png"/><Relationship Id="rId10" Type="http://schemas.openxmlformats.org/officeDocument/2006/relationships/image" Target="../media/image60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61.png"/><Relationship Id="rId4" Type="http://schemas.openxmlformats.org/officeDocument/2006/relationships/image" Target="../media/image62.jpg"/><Relationship Id="rId5" Type="http://schemas.openxmlformats.org/officeDocument/2006/relationships/image" Target="../media/image63.png"/><Relationship Id="rId6" Type="http://schemas.openxmlformats.org/officeDocument/2006/relationships/image" Target="../media/image64.jpg"/><Relationship Id="rId7" Type="http://schemas.openxmlformats.org/officeDocument/2006/relationships/image" Target="../media/image65.png"/><Relationship Id="rId8" Type="http://schemas.openxmlformats.org/officeDocument/2006/relationships/image" Target="../media/image66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67.png"/><Relationship Id="rId4" Type="http://schemas.openxmlformats.org/officeDocument/2006/relationships/image" Target="../media/image68.jpg"/><Relationship Id="rId5" Type="http://schemas.openxmlformats.org/officeDocument/2006/relationships/image" Target="../media/image69.png"/><Relationship Id="rId6" Type="http://schemas.openxmlformats.org/officeDocument/2006/relationships/image" Target="../media/image70.jpg"/><Relationship Id="rId7" Type="http://schemas.openxmlformats.org/officeDocument/2006/relationships/image" Target="../media/image71.png"/><Relationship Id="rId8" Type="http://schemas.openxmlformats.org/officeDocument/2006/relationships/image" Target="../media/image72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73.png"/><Relationship Id="rId4" Type="http://schemas.openxmlformats.org/officeDocument/2006/relationships/image" Target="../media/image74.jpg"/><Relationship Id="rId5" Type="http://schemas.openxmlformats.org/officeDocument/2006/relationships/image" Target="../media/image75.png"/><Relationship Id="rId6" Type="http://schemas.openxmlformats.org/officeDocument/2006/relationships/image" Target="../media/image76.jpg"/><Relationship Id="rId7" Type="http://schemas.openxmlformats.org/officeDocument/2006/relationships/image" Target="../media/image77.png"/><Relationship Id="rId8" Type="http://schemas.openxmlformats.org/officeDocument/2006/relationships/image" Target="../media/image78.jpg"/><Relationship Id="rId9" Type="http://schemas.openxmlformats.org/officeDocument/2006/relationships/image" Target="../media/image79.png"/><Relationship Id="rId10" Type="http://schemas.openxmlformats.org/officeDocument/2006/relationships/image" Target="../media/image80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6" Type="http://schemas.openxmlformats.org/officeDocument/2006/relationships/image" Target="../media/image6.jpg"/><Relationship Id="rId7" Type="http://schemas.openxmlformats.org/officeDocument/2006/relationships/image" Target="../media/image7.png"/><Relationship Id="rId8" Type="http://schemas.openxmlformats.org/officeDocument/2006/relationships/image" Target="../media/image8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7" Type="http://schemas.openxmlformats.org/officeDocument/2006/relationships/image" Target="../media/image1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21.png"/><Relationship Id="rId6" Type="http://schemas.openxmlformats.org/officeDocument/2006/relationships/image" Target="../media/image22.jp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27.pn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jpg"/><Relationship Id="rId9" Type="http://schemas.openxmlformats.org/officeDocument/2006/relationships/image" Target="../media/image33.png"/><Relationship Id="rId10" Type="http://schemas.openxmlformats.org/officeDocument/2006/relationships/image" Target="../media/image3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5.png"/><Relationship Id="rId4" Type="http://schemas.openxmlformats.org/officeDocument/2006/relationships/image" Target="../media/image36.jpg"/><Relationship Id="rId5" Type="http://schemas.openxmlformats.org/officeDocument/2006/relationships/image" Target="../media/image37.png"/><Relationship Id="rId6" Type="http://schemas.openxmlformats.org/officeDocument/2006/relationships/image" Target="../media/image38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jpg"/><Relationship Id="rId7" Type="http://schemas.openxmlformats.org/officeDocument/2006/relationships/image" Target="../media/image43.png"/><Relationship Id="rId8" Type="http://schemas.openxmlformats.org/officeDocument/2006/relationships/image" Target="../media/image44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45.png"/><Relationship Id="rId4" Type="http://schemas.openxmlformats.org/officeDocument/2006/relationships/image" Target="../media/image46.jpg"/><Relationship Id="rId5" Type="http://schemas.openxmlformats.org/officeDocument/2006/relationships/image" Target="../media/image47.png"/><Relationship Id="rId6" Type="http://schemas.openxmlformats.org/officeDocument/2006/relationships/image" Target="../media/image48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7897" y="2070222"/>
            <a:ext cx="18090515" cy="27400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842260" marR="5080" indent="-2830195">
              <a:lnSpc>
                <a:spcPct val="150900"/>
              </a:lnSpc>
              <a:spcBef>
                <a:spcPts val="95"/>
              </a:spcBef>
            </a:pPr>
            <a:r>
              <a:rPr dirty="0"/>
              <a:t>ФОНД</a:t>
            </a:r>
            <a:r>
              <a:rPr dirty="0" spc="-120"/>
              <a:t> </a:t>
            </a:r>
            <a:r>
              <a:rPr dirty="0"/>
              <a:t>ИСКУССТВОВЕДА,</a:t>
            </a:r>
            <a:r>
              <a:rPr dirty="0" spc="-114"/>
              <a:t> </a:t>
            </a:r>
            <a:r>
              <a:rPr dirty="0" spc="30"/>
              <a:t>Х</a:t>
            </a:r>
            <a:r>
              <a:rPr dirty="0" spc="-585"/>
              <a:t>У</a:t>
            </a:r>
            <a:r>
              <a:rPr dirty="0" spc="30"/>
              <a:t>Д</a:t>
            </a:r>
            <a:r>
              <a:rPr dirty="0" spc="-114"/>
              <a:t>О</a:t>
            </a:r>
            <a:r>
              <a:rPr dirty="0" spc="30"/>
              <a:t>ЖНИКА,</a:t>
            </a:r>
            <a:r>
              <a:rPr dirty="0" spc="-114"/>
              <a:t> </a:t>
            </a:r>
            <a:r>
              <a:rPr dirty="0" spc="-20"/>
              <a:t>ПОЭТА </a:t>
            </a:r>
            <a:r>
              <a:rPr dirty="0" spc="-60"/>
              <a:t>ВЯЧЕСЛАВА</a:t>
            </a:r>
            <a:r>
              <a:rPr dirty="0" spc="-305"/>
              <a:t> </a:t>
            </a:r>
            <a:r>
              <a:rPr dirty="0" spc="-10"/>
              <a:t>АЛЕКСАНДРОВИЧА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178271" y="4784003"/>
            <a:ext cx="12129135" cy="4097020"/>
          </a:xfrm>
          <a:prstGeom prst="rect">
            <a:avLst/>
          </a:prstGeom>
        </p:spPr>
        <p:txBody>
          <a:bodyPr wrap="square" lIns="0" tIns="4699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3700"/>
              </a:spcBef>
            </a:pPr>
            <a:r>
              <a:rPr dirty="0" sz="5900" b="1">
                <a:solidFill>
                  <a:srgbClr val="0037A4"/>
                </a:solidFill>
                <a:latin typeface="Times New Roman"/>
                <a:cs typeface="Times New Roman"/>
              </a:rPr>
              <a:t>ФИЛЬБЕРТА</a:t>
            </a:r>
            <a:r>
              <a:rPr dirty="0" sz="5900" spc="-1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5900" spc="-10" b="1">
                <a:solidFill>
                  <a:srgbClr val="0037A4"/>
                </a:solidFill>
                <a:latin typeface="Times New Roman"/>
                <a:cs typeface="Times New Roman"/>
              </a:rPr>
              <a:t>(1906-1969)</a:t>
            </a:r>
            <a:endParaRPr sz="5900">
              <a:latin typeface="Times New Roman"/>
              <a:cs typeface="Times New Roman"/>
            </a:endParaRPr>
          </a:p>
          <a:p>
            <a:pPr algn="ctr" marL="12700" marR="5080">
              <a:lnSpc>
                <a:spcPct val="150900"/>
              </a:lnSpc>
            </a:pPr>
            <a:r>
              <a:rPr dirty="0" sz="5900" b="1">
                <a:solidFill>
                  <a:srgbClr val="0037A4"/>
                </a:solidFill>
                <a:latin typeface="Times New Roman"/>
                <a:cs typeface="Times New Roman"/>
              </a:rPr>
              <a:t>В</a:t>
            </a:r>
            <a:r>
              <a:rPr dirty="0" sz="59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5900" spc="-135" b="1">
                <a:solidFill>
                  <a:srgbClr val="0037A4"/>
                </a:solidFill>
                <a:latin typeface="Times New Roman"/>
                <a:cs typeface="Times New Roman"/>
              </a:rPr>
              <a:t>Г</a:t>
            </a:r>
            <a:r>
              <a:rPr dirty="0" sz="5900" spc="80" b="1">
                <a:solidFill>
                  <a:srgbClr val="0037A4"/>
                </a:solidFill>
                <a:latin typeface="Times New Roman"/>
                <a:cs typeface="Times New Roman"/>
              </a:rPr>
              <a:t>О</a:t>
            </a:r>
            <a:r>
              <a:rPr dirty="0" sz="5900" spc="-70" b="1">
                <a:solidFill>
                  <a:srgbClr val="0037A4"/>
                </a:solidFill>
                <a:latin typeface="Times New Roman"/>
                <a:cs typeface="Times New Roman"/>
              </a:rPr>
              <a:t>С</a:t>
            </a:r>
            <a:r>
              <a:rPr dirty="0" sz="5900" spc="-590" b="1">
                <a:solidFill>
                  <a:srgbClr val="0037A4"/>
                </a:solidFill>
                <a:latin typeface="Times New Roman"/>
                <a:cs typeface="Times New Roman"/>
              </a:rPr>
              <a:t>У</a:t>
            </a:r>
            <a:r>
              <a:rPr dirty="0" sz="5900" spc="15" b="1">
                <a:solidFill>
                  <a:srgbClr val="0037A4"/>
                </a:solidFill>
                <a:latin typeface="Times New Roman"/>
                <a:cs typeface="Times New Roman"/>
              </a:rPr>
              <a:t>ДА</a:t>
            </a:r>
            <a:r>
              <a:rPr dirty="0" sz="5900" spc="80" b="1">
                <a:solidFill>
                  <a:srgbClr val="0037A4"/>
                </a:solidFill>
                <a:latin typeface="Times New Roman"/>
                <a:cs typeface="Times New Roman"/>
              </a:rPr>
              <a:t>Р</a:t>
            </a:r>
            <a:r>
              <a:rPr dirty="0" sz="5900" spc="15" b="1">
                <a:solidFill>
                  <a:srgbClr val="0037A4"/>
                </a:solidFill>
                <a:latin typeface="Times New Roman"/>
                <a:cs typeface="Times New Roman"/>
              </a:rPr>
              <a:t>СТВЕННОМ</a:t>
            </a:r>
            <a:r>
              <a:rPr dirty="0" sz="5900" spc="-10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5900" spc="-10" b="1">
                <a:solidFill>
                  <a:srgbClr val="0037A4"/>
                </a:solidFill>
                <a:latin typeface="Times New Roman"/>
                <a:cs typeface="Times New Roman"/>
              </a:rPr>
              <a:t>АРХИВЕ </a:t>
            </a:r>
            <a:r>
              <a:rPr dirty="0" sz="5900" b="1">
                <a:solidFill>
                  <a:srgbClr val="0037A4"/>
                </a:solidFill>
                <a:latin typeface="Times New Roman"/>
                <a:cs typeface="Times New Roman"/>
              </a:rPr>
              <a:t>ВЛАДИМИРСКОЙ</a:t>
            </a:r>
            <a:r>
              <a:rPr dirty="0" sz="5900" spc="-3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5900" spc="-10" b="1">
                <a:solidFill>
                  <a:srgbClr val="0037A4"/>
                </a:solidFill>
                <a:latin typeface="Times New Roman"/>
                <a:cs typeface="Times New Roman"/>
              </a:rPr>
              <a:t>ОБЛАСТИ</a:t>
            </a:r>
            <a:endParaRPr sz="59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341244" y="9687572"/>
            <a:ext cx="5034915" cy="1156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5"/>
              </a:spcBef>
              <a:tabLst>
                <a:tab pos="909955" algn="l"/>
              </a:tabLst>
            </a:pPr>
            <a:r>
              <a:rPr dirty="0" sz="2450" i="1">
                <a:solidFill>
                  <a:srgbClr val="0037A4"/>
                </a:solidFill>
                <a:latin typeface="Times New Roman"/>
                <a:cs typeface="Times New Roman"/>
              </a:rPr>
              <a:t>Директор</a:t>
            </a:r>
            <a:r>
              <a:rPr dirty="0" sz="2450" spc="-70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450" spc="-20" i="1">
                <a:solidFill>
                  <a:srgbClr val="0037A4"/>
                </a:solidFill>
                <a:latin typeface="Times New Roman"/>
                <a:cs typeface="Times New Roman"/>
              </a:rPr>
              <a:t>ГБУВО</a:t>
            </a:r>
            <a:r>
              <a:rPr dirty="0" sz="2450" spc="-65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450" spc="-10" i="1">
                <a:solidFill>
                  <a:srgbClr val="0037A4"/>
                </a:solidFill>
                <a:latin typeface="Times New Roman"/>
                <a:cs typeface="Times New Roman"/>
              </a:rPr>
              <a:t>«Государственный архив</a:t>
            </a:r>
            <a:r>
              <a:rPr dirty="0" sz="2450" i="1">
                <a:solidFill>
                  <a:srgbClr val="0037A4"/>
                </a:solidFill>
                <a:latin typeface="Times New Roman"/>
                <a:cs typeface="Times New Roman"/>
              </a:rPr>
              <a:t>	Владимирской</a:t>
            </a:r>
            <a:r>
              <a:rPr dirty="0" sz="2450" spc="-55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450" spc="-10" i="1">
                <a:solidFill>
                  <a:srgbClr val="0037A4"/>
                </a:solidFill>
                <a:latin typeface="Times New Roman"/>
                <a:cs typeface="Times New Roman"/>
              </a:rPr>
              <a:t>области»</a:t>
            </a: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 sz="2450" i="1">
                <a:solidFill>
                  <a:srgbClr val="0037A4"/>
                </a:solidFill>
                <a:latin typeface="Times New Roman"/>
                <a:cs typeface="Times New Roman"/>
              </a:rPr>
              <a:t>Н.</a:t>
            </a:r>
            <a:r>
              <a:rPr dirty="0" sz="2450" spc="-5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450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450" spc="10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450" spc="-10" i="1">
                <a:solidFill>
                  <a:srgbClr val="0037A4"/>
                </a:solidFill>
                <a:latin typeface="Times New Roman"/>
                <a:cs typeface="Times New Roman"/>
              </a:rPr>
              <a:t>Максимова</a:t>
            </a:r>
            <a:endParaRPr sz="24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4948" y="184865"/>
            <a:ext cx="10137877" cy="21407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606131" y="10045631"/>
            <a:ext cx="1549400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365" b="1">
                <a:solidFill>
                  <a:srgbClr val="0037A4"/>
                </a:solidFill>
                <a:latin typeface="Tahoma"/>
                <a:cs typeface="Tahoma"/>
              </a:rPr>
              <a:t>10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48396" y="7843042"/>
            <a:ext cx="298005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35" b="1">
                <a:solidFill>
                  <a:srgbClr val="0037A4"/>
                </a:solidFill>
                <a:latin typeface="Times New Roman"/>
                <a:cs typeface="Times New Roman"/>
              </a:rPr>
              <a:t>Фильберт.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48396" y="8334119"/>
            <a:ext cx="7210425" cy="1479550"/>
          </a:xfrm>
          <a:prstGeom prst="rect">
            <a:avLst/>
          </a:prstGeom>
        </p:spPr>
        <p:txBody>
          <a:bodyPr wrap="square" lIns="0" tIns="274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3300" spc="-204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r>
              <a:rPr dirty="0" sz="3300" spc="-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30" b="1">
                <a:solidFill>
                  <a:srgbClr val="0037A4"/>
                </a:solidFill>
                <a:latin typeface="Times New Roman"/>
                <a:cs typeface="Times New Roman"/>
              </a:rPr>
              <a:t>Юрьев-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Польский.</a:t>
            </a:r>
            <a:r>
              <a:rPr dirty="0" sz="3300" spc="-1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Акварель.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1957</a:t>
            </a:r>
            <a:r>
              <a:rPr dirty="0" sz="3300" spc="-10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3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Р-628.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2.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4.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803788" y="7722872"/>
            <a:ext cx="5654675" cy="2222500"/>
          </a:xfrm>
          <a:prstGeom prst="rect">
            <a:avLst/>
          </a:prstGeom>
        </p:spPr>
        <p:txBody>
          <a:bodyPr wrap="square" lIns="0" tIns="263525" rIns="0" bIns="0" rtlCol="0" vert="horz">
            <a:spAutoFit/>
          </a:bodyPr>
          <a:lstStyle/>
          <a:p>
            <a:pPr algn="ctr" marL="10795">
              <a:lnSpc>
                <a:spcPct val="100000"/>
              </a:lnSpc>
              <a:spcBef>
                <a:spcPts val="207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Фильберт.</a:t>
            </a:r>
            <a:endParaRPr sz="3300">
              <a:latin typeface="Times New Roman"/>
              <a:cs typeface="Times New Roman"/>
            </a:endParaRPr>
          </a:p>
          <a:p>
            <a:pPr algn="ctr" marR="27305">
              <a:lnSpc>
                <a:spcPct val="100000"/>
              </a:lnSpc>
              <a:spcBef>
                <a:spcPts val="197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Бессмертие</a:t>
            </a:r>
            <a:r>
              <a:rPr dirty="0" sz="3300" spc="-12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Девятаева.</a:t>
            </a:r>
            <a:r>
              <a:rPr dirty="0" sz="3300" spc="-1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1964</a:t>
            </a:r>
            <a:r>
              <a:rPr dirty="0" sz="3300" spc="-1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2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algn="ctr" marL="10795">
              <a:lnSpc>
                <a:spcPct val="100000"/>
              </a:lnSpc>
              <a:spcBef>
                <a:spcPts val="188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323.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525153" y="1165892"/>
            <a:ext cx="16123285" cy="6821170"/>
            <a:chOff x="525153" y="1165892"/>
            <a:chExt cx="16123285" cy="6821170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153" y="1327961"/>
              <a:ext cx="8651220" cy="649783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966" y="1488773"/>
              <a:ext cx="8166269" cy="6012887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88378" y="1165892"/>
              <a:ext cx="3859504" cy="682071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49190" y="1326704"/>
              <a:ext cx="3374553" cy="6335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1983" y="151713"/>
            <a:ext cx="10139785" cy="2139678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049623" y="10045631"/>
            <a:ext cx="142938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855" b="1">
                <a:solidFill>
                  <a:srgbClr val="0037A4"/>
                </a:solidFill>
                <a:latin typeface="Tahoma"/>
                <a:cs typeface="Tahoma"/>
              </a:rPr>
              <a:t>11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37842" y="8262160"/>
            <a:ext cx="7421245" cy="1533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Письмо</a:t>
            </a:r>
            <a:r>
              <a:rPr dirty="0" sz="3300" spc="-10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О.</a:t>
            </a:r>
            <a:r>
              <a:rPr dirty="0" sz="3300" spc="-9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Верейского</a:t>
            </a:r>
            <a:r>
              <a:rPr dirty="0" sz="3300" spc="-11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В.А.</a:t>
            </a:r>
            <a:r>
              <a:rPr dirty="0" sz="3300" spc="-9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Фильберту.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6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апреля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1956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37842" y="10006936"/>
            <a:ext cx="6552565" cy="4781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600.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2-2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об.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586715" y="694725"/>
            <a:ext cx="17918430" cy="8442960"/>
            <a:chOff x="586715" y="694725"/>
            <a:chExt cx="17918430" cy="844296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715" y="694725"/>
              <a:ext cx="4553009" cy="629438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375" y="825421"/>
              <a:ext cx="4128363" cy="586966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0090" y="2070463"/>
              <a:ext cx="4667337" cy="656819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30903" y="2231276"/>
              <a:ext cx="4182386" cy="608324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93717" y="2667246"/>
              <a:ext cx="6240298" cy="446503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24383" y="2797889"/>
              <a:ext cx="5815640" cy="404041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18344" y="2902166"/>
              <a:ext cx="4486423" cy="623526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79156" y="3062978"/>
              <a:ext cx="4001472" cy="5750310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9587796" y="8996057"/>
            <a:ext cx="757110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Письмо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Н.Н.</a:t>
            </a:r>
            <a:r>
              <a:rPr dirty="0" sz="3300" spc="-114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Воронина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В.А.</a:t>
            </a:r>
            <a:r>
              <a:rPr dirty="0" sz="3300" spc="-10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Фильберту.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587796" y="9487493"/>
            <a:ext cx="6144260" cy="1479550"/>
          </a:xfrm>
          <a:prstGeom prst="rect">
            <a:avLst/>
          </a:prstGeom>
        </p:spPr>
        <p:txBody>
          <a:bodyPr wrap="square" lIns="0" tIns="274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7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апреля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1966</a:t>
            </a:r>
            <a:r>
              <a:rPr dirty="0" sz="33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2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604.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5,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6.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09761" y="162278"/>
            <a:ext cx="11068685" cy="8853805"/>
            <a:chOff x="8609761" y="162278"/>
            <a:chExt cx="11068685" cy="88538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29471" y="162278"/>
              <a:ext cx="10139785" cy="214102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84569" y="2991336"/>
              <a:ext cx="8393588" cy="602425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15189" y="3122027"/>
              <a:ext cx="7969023" cy="5599548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9761" y="1081716"/>
              <a:ext cx="4810561" cy="599529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70573" y="1242529"/>
              <a:ext cx="4325610" cy="5510347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7644240" y="10063722"/>
            <a:ext cx="151193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9" b="1">
                <a:solidFill>
                  <a:srgbClr val="0037A4"/>
                </a:solidFill>
                <a:latin typeface="Tahoma"/>
                <a:cs typeface="Tahoma"/>
              </a:rPr>
              <a:t>12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96399" y="8196306"/>
            <a:ext cx="5869940" cy="1533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Фильберт.</a:t>
            </a:r>
            <a:r>
              <a:rPr dirty="0" sz="33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Портрет</a:t>
            </a:r>
            <a:r>
              <a:rPr dirty="0" sz="33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брата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Фильберта.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996399" y="9940600"/>
            <a:ext cx="4753610" cy="4781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3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Р-628.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2.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58.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02801" y="1242496"/>
            <a:ext cx="6421755" cy="6898005"/>
            <a:chOff x="802801" y="1242496"/>
            <a:chExt cx="6421755" cy="6898005"/>
          </a:xfrm>
        </p:grpSpPr>
        <p:pic>
          <p:nvPicPr>
            <p:cNvPr id="12" name="object 1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2801" y="1242496"/>
              <a:ext cx="6421212" cy="689742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3467" y="1373189"/>
              <a:ext cx="5996554" cy="6472711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8834301" y="8661889"/>
            <a:ext cx="8021955" cy="2222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Письмо</a:t>
            </a:r>
            <a:r>
              <a:rPr dirty="0" sz="3300" spc="-1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1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1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Фильберта</a:t>
            </a:r>
            <a:r>
              <a:rPr dirty="0" sz="3300" spc="-1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брату</a:t>
            </a:r>
            <a:r>
              <a:rPr dirty="0" sz="3300" spc="-1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Вячеславу.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13</a:t>
            </a:r>
            <a:r>
              <a:rPr dirty="0" sz="33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октября</a:t>
            </a:r>
            <a:r>
              <a:rPr dirty="0" sz="3300" spc="-10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1960</a:t>
            </a:r>
            <a:r>
              <a:rPr dirty="0" sz="3300" spc="-10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676.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 29-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30.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29470" y="162278"/>
            <a:ext cx="10139785" cy="214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951628" y="10045631"/>
            <a:ext cx="151066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4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9" b="1">
                <a:solidFill>
                  <a:srgbClr val="0037A4"/>
                </a:solidFill>
                <a:latin typeface="Tahoma"/>
                <a:cs typeface="Tahoma"/>
              </a:rPr>
              <a:t>13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23605" y="8528715"/>
            <a:ext cx="15707360" cy="2287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5080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Описи</a:t>
            </a:r>
            <a:r>
              <a:rPr dirty="0" sz="3300" spc="-8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№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и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2</a:t>
            </a:r>
            <a:r>
              <a:rPr dirty="0" sz="3300" spc="-6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фонда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</a:t>
            </a:r>
            <a:r>
              <a:rPr dirty="0" sz="3300" spc="-7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Вячеслав</a:t>
            </a:r>
            <a:r>
              <a:rPr dirty="0" sz="3300" spc="-6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Александрович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(1906-1969), </a:t>
            </a:r>
            <a:r>
              <a:rPr dirty="0" sz="3300" spc="-35" b="1">
                <a:solidFill>
                  <a:srgbClr val="0037A4"/>
                </a:solidFill>
                <a:latin typeface="Times New Roman"/>
                <a:cs typeface="Times New Roman"/>
              </a:rPr>
              <a:t>искусствовед,</a:t>
            </a:r>
            <a:r>
              <a:rPr dirty="0" sz="3300" spc="-1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старший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методист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Дома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народного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творчества,</a:t>
            </a:r>
            <a:r>
              <a:rPr dirty="0" sz="3300" spc="-1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член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Владимирского отделения</a:t>
            </a:r>
            <a:r>
              <a:rPr dirty="0" sz="3300" spc="-14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Союза</a:t>
            </a:r>
            <a:r>
              <a:rPr dirty="0" sz="3300" spc="-12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55" b="1">
                <a:solidFill>
                  <a:srgbClr val="0037A4"/>
                </a:solidFill>
                <a:latin typeface="Times New Roman"/>
                <a:cs typeface="Times New Roman"/>
              </a:rPr>
              <a:t>художников</a:t>
            </a:r>
            <a:r>
              <a:rPr dirty="0" sz="3300" spc="-1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СССР</a:t>
            </a:r>
            <a:endParaRPr sz="3300">
              <a:latin typeface="Times New Roman"/>
              <a:cs typeface="Times New Roman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575396" y="856796"/>
            <a:ext cx="5145405" cy="7891780"/>
            <a:chOff x="1575396" y="856796"/>
            <a:chExt cx="5145405" cy="789178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5396" y="856796"/>
              <a:ext cx="5144880" cy="789119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6122" y="987490"/>
              <a:ext cx="4720103" cy="7466483"/>
            </a:xfrm>
            <a:prstGeom prst="rect">
              <a:avLst/>
            </a:prstGeom>
          </p:spPr>
        </p:pic>
      </p:grpSp>
      <p:grpSp>
        <p:nvGrpSpPr>
          <p:cNvPr id="8" name="object 8" descr=""/>
          <p:cNvGrpSpPr/>
          <p:nvPr/>
        </p:nvGrpSpPr>
        <p:grpSpPr>
          <a:xfrm>
            <a:off x="6995352" y="1334242"/>
            <a:ext cx="10187940" cy="7288530"/>
            <a:chOff x="6995352" y="1334242"/>
            <a:chExt cx="10187940" cy="728853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95352" y="1334242"/>
              <a:ext cx="5241488" cy="728808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56164" y="1495055"/>
              <a:ext cx="4756538" cy="680313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44378" y="1351831"/>
              <a:ext cx="4938708" cy="727049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405191" y="1512644"/>
              <a:ext cx="4453757" cy="67855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30530" y="162278"/>
            <a:ext cx="17940020" cy="9542145"/>
            <a:chOff x="1330530" y="162278"/>
            <a:chExt cx="17940020" cy="95421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0727" y="162278"/>
              <a:ext cx="10139785" cy="214102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0530" y="996290"/>
              <a:ext cx="4591842" cy="663476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1134" y="1126945"/>
              <a:ext cx="4167310" cy="621013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26439" y="1605614"/>
              <a:ext cx="4645979" cy="66586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7252" y="1766427"/>
              <a:ext cx="4161028" cy="617370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36225" y="2260171"/>
              <a:ext cx="4409785" cy="671393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97037" y="2420984"/>
              <a:ext cx="3924834" cy="622897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39969" y="2919755"/>
              <a:ext cx="4404760" cy="678428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500782" y="3080568"/>
              <a:ext cx="3919809" cy="6299334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7890066" y="10045631"/>
            <a:ext cx="155130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4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375" b="1">
                <a:solidFill>
                  <a:srgbClr val="0037A4"/>
                </a:solidFill>
                <a:latin typeface="Tahoma"/>
                <a:cs typeface="Tahoma"/>
              </a:rPr>
              <a:t>14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7221568" y="8718675"/>
            <a:ext cx="2980055" cy="528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35" b="1">
                <a:solidFill>
                  <a:srgbClr val="0037A4"/>
                </a:solidFill>
                <a:latin typeface="Times New Roman"/>
                <a:cs typeface="Times New Roman"/>
              </a:rPr>
              <a:t> Фильберт.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240359" y="9210166"/>
            <a:ext cx="4942205" cy="1479550"/>
          </a:xfrm>
          <a:prstGeom prst="rect">
            <a:avLst/>
          </a:prstGeom>
        </p:spPr>
        <p:txBody>
          <a:bodyPr wrap="square" lIns="0" tIns="274320" rIns="0" bIns="0" rtlCol="0" vert="horz">
            <a:spAutoFit/>
          </a:bodyPr>
          <a:lstStyle/>
          <a:p>
            <a:pPr algn="ctr" marR="40640">
              <a:lnSpc>
                <a:spcPct val="100000"/>
              </a:lnSpc>
              <a:spcBef>
                <a:spcPts val="216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О</a:t>
            </a:r>
            <a:r>
              <a:rPr dirty="0" sz="3300" spc="-6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себе.</a:t>
            </a:r>
            <a:r>
              <a:rPr dirty="0" sz="3300" spc="-5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1966</a:t>
            </a:r>
            <a:r>
              <a:rPr dirty="0" sz="3300" spc="-5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2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885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580.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168566" y="221301"/>
            <a:ext cx="14923135" cy="8893810"/>
            <a:chOff x="4168566" y="221301"/>
            <a:chExt cx="14923135" cy="889381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54182" y="221301"/>
              <a:ext cx="10136908" cy="21407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68566" y="1206095"/>
              <a:ext cx="10170146" cy="790871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52501" y="1490030"/>
              <a:ext cx="9602276" cy="734084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416067" y="1453596"/>
              <a:ext cx="9675495" cy="7414259"/>
            </a:xfrm>
            <a:custGeom>
              <a:avLst/>
              <a:gdLst/>
              <a:ahLst/>
              <a:cxnLst/>
              <a:rect l="l" t="t" r="r" b="b"/>
              <a:pathLst>
                <a:path w="9675494" h="7414259">
                  <a:moveTo>
                    <a:pt x="1259594" y="0"/>
                  </a:moveTo>
                  <a:lnTo>
                    <a:pt x="9675459" y="0"/>
                  </a:lnTo>
                  <a:lnTo>
                    <a:pt x="9675459" y="6154435"/>
                  </a:lnTo>
                  <a:lnTo>
                    <a:pt x="9673784" y="6218614"/>
                  </a:lnTo>
                  <a:lnTo>
                    <a:pt x="9669072" y="6282583"/>
                  </a:lnTo>
                  <a:lnTo>
                    <a:pt x="9660906" y="6345610"/>
                  </a:lnTo>
                  <a:lnTo>
                    <a:pt x="9649808" y="6407904"/>
                  </a:lnTo>
                  <a:lnTo>
                    <a:pt x="9635674" y="6468941"/>
                  </a:lnTo>
                  <a:lnTo>
                    <a:pt x="9618818" y="6528513"/>
                  </a:lnTo>
                  <a:lnTo>
                    <a:pt x="9598926" y="6587248"/>
                  </a:lnTo>
                  <a:lnTo>
                    <a:pt x="9576312" y="6644516"/>
                  </a:lnTo>
                  <a:lnTo>
                    <a:pt x="9551080" y="6700214"/>
                  </a:lnTo>
                  <a:lnTo>
                    <a:pt x="9523126" y="6754342"/>
                  </a:lnTo>
                  <a:lnTo>
                    <a:pt x="9492869" y="6807213"/>
                  </a:lnTo>
                  <a:lnTo>
                    <a:pt x="9460099" y="6858410"/>
                  </a:lnTo>
                  <a:lnTo>
                    <a:pt x="9425131" y="6907617"/>
                  </a:lnTo>
                  <a:lnTo>
                    <a:pt x="9387650" y="6955463"/>
                  </a:lnTo>
                  <a:lnTo>
                    <a:pt x="9347866" y="7001005"/>
                  </a:lnTo>
                  <a:lnTo>
                    <a:pt x="9306197" y="7044768"/>
                  </a:lnTo>
                  <a:lnTo>
                    <a:pt x="9262434" y="7086437"/>
                  </a:lnTo>
                  <a:lnTo>
                    <a:pt x="9216891" y="7126221"/>
                  </a:lnTo>
                  <a:lnTo>
                    <a:pt x="9169045" y="7163703"/>
                  </a:lnTo>
                  <a:lnTo>
                    <a:pt x="9119838" y="7198671"/>
                  </a:lnTo>
                  <a:lnTo>
                    <a:pt x="9068642" y="7231441"/>
                  </a:lnTo>
                  <a:lnTo>
                    <a:pt x="9015771" y="7261698"/>
                  </a:lnTo>
                  <a:lnTo>
                    <a:pt x="8961538" y="7289652"/>
                  </a:lnTo>
                  <a:lnTo>
                    <a:pt x="8905631" y="7314883"/>
                  </a:lnTo>
                  <a:lnTo>
                    <a:pt x="8848676" y="7337498"/>
                  </a:lnTo>
                  <a:lnTo>
                    <a:pt x="8789942" y="7357390"/>
                  </a:lnTo>
                  <a:lnTo>
                    <a:pt x="8729951" y="7374246"/>
                  </a:lnTo>
                  <a:lnTo>
                    <a:pt x="8669018" y="7388380"/>
                  </a:lnTo>
                  <a:lnTo>
                    <a:pt x="8606934" y="7399582"/>
                  </a:lnTo>
                  <a:lnTo>
                    <a:pt x="8544012" y="7407330"/>
                  </a:lnTo>
                  <a:lnTo>
                    <a:pt x="8480042" y="7412355"/>
                  </a:lnTo>
                  <a:lnTo>
                    <a:pt x="8415864" y="7414030"/>
                  </a:lnTo>
                  <a:lnTo>
                    <a:pt x="0" y="7414030"/>
                  </a:lnTo>
                  <a:lnTo>
                    <a:pt x="0" y="1259594"/>
                  </a:lnTo>
                  <a:lnTo>
                    <a:pt x="1675" y="1195416"/>
                  </a:lnTo>
                  <a:lnTo>
                    <a:pt x="6386" y="1131447"/>
                  </a:lnTo>
                  <a:lnTo>
                    <a:pt x="14448" y="1068420"/>
                  </a:lnTo>
                  <a:lnTo>
                    <a:pt x="25545" y="1006021"/>
                  </a:lnTo>
                  <a:lnTo>
                    <a:pt x="39784" y="945088"/>
                  </a:lnTo>
                  <a:lnTo>
                    <a:pt x="56640" y="885412"/>
                  </a:lnTo>
                  <a:lnTo>
                    <a:pt x="76532" y="826782"/>
                  </a:lnTo>
                  <a:lnTo>
                    <a:pt x="99042" y="769513"/>
                  </a:lnTo>
                  <a:lnTo>
                    <a:pt x="124378" y="713920"/>
                  </a:lnTo>
                  <a:lnTo>
                    <a:pt x="152018" y="659583"/>
                  </a:lnTo>
                  <a:lnTo>
                    <a:pt x="182589" y="606711"/>
                  </a:lnTo>
                  <a:lnTo>
                    <a:pt x="215254" y="555515"/>
                  </a:lnTo>
                  <a:lnTo>
                    <a:pt x="250327" y="506413"/>
                  </a:lnTo>
                  <a:lnTo>
                    <a:pt x="287703" y="458567"/>
                  </a:lnTo>
                  <a:lnTo>
                    <a:pt x="327488" y="412606"/>
                  </a:lnTo>
                  <a:lnTo>
                    <a:pt x="369261" y="369261"/>
                  </a:lnTo>
                  <a:lnTo>
                    <a:pt x="412606" y="327488"/>
                  </a:lnTo>
                  <a:lnTo>
                    <a:pt x="458462" y="287703"/>
                  </a:lnTo>
                  <a:lnTo>
                    <a:pt x="505994" y="250327"/>
                  </a:lnTo>
                  <a:lnTo>
                    <a:pt x="555515" y="215254"/>
                  </a:lnTo>
                  <a:lnTo>
                    <a:pt x="606711" y="182275"/>
                  </a:lnTo>
                  <a:lnTo>
                    <a:pt x="659373" y="151913"/>
                  </a:lnTo>
                  <a:lnTo>
                    <a:pt x="713920" y="124273"/>
                  </a:lnTo>
                  <a:lnTo>
                    <a:pt x="769513" y="99042"/>
                  </a:lnTo>
                  <a:lnTo>
                    <a:pt x="826782" y="76532"/>
                  </a:lnTo>
                  <a:lnTo>
                    <a:pt x="885412" y="56640"/>
                  </a:lnTo>
                  <a:lnTo>
                    <a:pt x="945088" y="39784"/>
                  </a:lnTo>
                  <a:lnTo>
                    <a:pt x="1006021" y="25650"/>
                  </a:lnTo>
                  <a:lnTo>
                    <a:pt x="1068001" y="14448"/>
                  </a:lnTo>
                  <a:lnTo>
                    <a:pt x="1131133" y="6386"/>
                  </a:lnTo>
                  <a:lnTo>
                    <a:pt x="1195102" y="1675"/>
                  </a:lnTo>
                  <a:lnTo>
                    <a:pt x="1259594" y="0"/>
                  </a:lnTo>
                  <a:close/>
                </a:path>
              </a:pathLst>
            </a:custGeom>
            <a:ln w="728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7847350" y="10045631"/>
            <a:ext cx="151193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4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9" b="1">
                <a:solidFill>
                  <a:srgbClr val="0037A4"/>
                </a:solidFill>
                <a:latin typeface="Tahoma"/>
                <a:cs typeface="Tahoma"/>
              </a:rPr>
              <a:t>15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6666188" y="9553279"/>
            <a:ext cx="6858634" cy="1226820"/>
          </a:xfrm>
          <a:custGeom>
            <a:avLst/>
            <a:gdLst/>
            <a:ahLst/>
            <a:cxnLst/>
            <a:rect l="l" t="t" r="r" b="b"/>
            <a:pathLst>
              <a:path w="6858634" h="1226820">
                <a:moveTo>
                  <a:pt x="0" y="206983"/>
                </a:moveTo>
                <a:lnTo>
                  <a:pt x="5465" y="159519"/>
                </a:lnTo>
                <a:lnTo>
                  <a:pt x="21035" y="115951"/>
                </a:lnTo>
                <a:lnTo>
                  <a:pt x="45467" y="77520"/>
                </a:lnTo>
                <a:lnTo>
                  <a:pt x="77520" y="45467"/>
                </a:lnTo>
                <a:lnTo>
                  <a:pt x="115951" y="21035"/>
                </a:lnTo>
                <a:lnTo>
                  <a:pt x="159519" y="5465"/>
                </a:lnTo>
                <a:lnTo>
                  <a:pt x="206983" y="0"/>
                </a:lnTo>
                <a:lnTo>
                  <a:pt x="6651426" y="0"/>
                </a:lnTo>
                <a:lnTo>
                  <a:pt x="6698890" y="5465"/>
                </a:lnTo>
                <a:lnTo>
                  <a:pt x="6742458" y="21035"/>
                </a:lnTo>
                <a:lnTo>
                  <a:pt x="6780890" y="45467"/>
                </a:lnTo>
                <a:lnTo>
                  <a:pt x="6812942" y="77520"/>
                </a:lnTo>
                <a:lnTo>
                  <a:pt x="6837374" y="115951"/>
                </a:lnTo>
                <a:lnTo>
                  <a:pt x="6852944" y="159519"/>
                </a:lnTo>
                <a:lnTo>
                  <a:pt x="6858410" y="206983"/>
                </a:lnTo>
                <a:lnTo>
                  <a:pt x="6858410" y="1019192"/>
                </a:lnTo>
                <a:lnTo>
                  <a:pt x="6852944" y="1066657"/>
                </a:lnTo>
                <a:lnTo>
                  <a:pt x="6837374" y="1110228"/>
                </a:lnTo>
                <a:lnTo>
                  <a:pt x="6812942" y="1148664"/>
                </a:lnTo>
                <a:lnTo>
                  <a:pt x="6780890" y="1180720"/>
                </a:lnTo>
                <a:lnTo>
                  <a:pt x="6742458" y="1205157"/>
                </a:lnTo>
                <a:lnTo>
                  <a:pt x="6698890" y="1220729"/>
                </a:lnTo>
                <a:lnTo>
                  <a:pt x="6651426" y="1226196"/>
                </a:lnTo>
                <a:lnTo>
                  <a:pt x="206983" y="1226196"/>
                </a:lnTo>
                <a:lnTo>
                  <a:pt x="159519" y="1220729"/>
                </a:lnTo>
                <a:lnTo>
                  <a:pt x="115951" y="1205157"/>
                </a:lnTo>
                <a:lnTo>
                  <a:pt x="77520" y="1180720"/>
                </a:lnTo>
                <a:lnTo>
                  <a:pt x="45467" y="1148664"/>
                </a:lnTo>
                <a:lnTo>
                  <a:pt x="21035" y="1110228"/>
                </a:lnTo>
                <a:lnTo>
                  <a:pt x="5465" y="1066657"/>
                </a:lnTo>
                <a:lnTo>
                  <a:pt x="0" y="1019192"/>
                </a:lnTo>
                <a:lnTo>
                  <a:pt x="0" y="206983"/>
                </a:lnTo>
                <a:close/>
              </a:path>
            </a:pathLst>
          </a:custGeom>
          <a:ln w="10050">
            <a:solidFill>
              <a:srgbClr val="0037A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14241315" y="6544295"/>
            <a:ext cx="5297805" cy="21570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2322830">
              <a:lnSpc>
                <a:spcPct val="149900"/>
              </a:lnSpc>
              <a:spcBef>
                <a:spcPts val="9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В.</a:t>
            </a:r>
            <a:r>
              <a:rPr dirty="0" sz="33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А.</a:t>
            </a:r>
            <a:r>
              <a:rPr dirty="0" sz="3300" spc="-3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5" b="1">
                <a:solidFill>
                  <a:srgbClr val="0037A4"/>
                </a:solidFill>
                <a:latin typeface="Times New Roman"/>
                <a:cs typeface="Times New Roman"/>
              </a:rPr>
              <a:t>Фильберт.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1968</a:t>
            </a:r>
            <a:r>
              <a:rPr dirty="0" sz="3300" spc="-8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2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dirty="0" sz="2650" spc="-6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650" spc="-4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650" spc="-4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650" spc="-7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650" spc="-4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650" spc="-4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650" spc="-5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740.</a:t>
            </a:r>
            <a:r>
              <a:rPr dirty="0" sz="2650" spc="-5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650" spc="-4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650" spc="-25" b="1" i="1">
                <a:solidFill>
                  <a:srgbClr val="0037A4"/>
                </a:solidFill>
                <a:latin typeface="Times New Roman"/>
                <a:cs typeface="Times New Roman"/>
              </a:rPr>
              <a:t>12.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363326" y="9811699"/>
            <a:ext cx="5550535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b="1">
                <a:solidFill>
                  <a:srgbClr val="0037A4"/>
                </a:solidFill>
                <a:latin typeface="Georgia"/>
                <a:cs typeface="Georgia"/>
              </a:rPr>
              <a:t>Спасибо</a:t>
            </a:r>
            <a:r>
              <a:rPr dirty="0" sz="3600" spc="-30" b="1">
                <a:solidFill>
                  <a:srgbClr val="0037A4"/>
                </a:solidFill>
                <a:latin typeface="Georgia"/>
                <a:cs typeface="Georgia"/>
              </a:rPr>
              <a:t> </a:t>
            </a:r>
            <a:r>
              <a:rPr dirty="0" sz="3600" b="1">
                <a:solidFill>
                  <a:srgbClr val="0037A4"/>
                </a:solidFill>
                <a:latin typeface="Georgia"/>
                <a:cs typeface="Georgia"/>
              </a:rPr>
              <a:t>за</a:t>
            </a:r>
            <a:r>
              <a:rPr dirty="0" sz="3600" spc="5" b="1">
                <a:solidFill>
                  <a:srgbClr val="0037A4"/>
                </a:solidFill>
                <a:latin typeface="Georgia"/>
                <a:cs typeface="Georgia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Georgia"/>
                <a:cs typeface="Georgia"/>
              </a:rPr>
              <a:t>внимание!</a:t>
            </a:r>
            <a:endParaRPr sz="3600">
              <a:latin typeface="Georgia"/>
              <a:cs typeface="Georgi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8994" y="2574259"/>
            <a:ext cx="2796186" cy="60940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367177" y="134709"/>
            <a:ext cx="13023850" cy="8173720"/>
            <a:chOff x="6367177" y="134709"/>
            <a:chExt cx="13023850" cy="817372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983" y="134709"/>
              <a:ext cx="10139785" cy="17772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7177" y="1523951"/>
              <a:ext cx="5620906" cy="67842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27990" y="1684764"/>
              <a:ext cx="5135955" cy="62993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62486" y="2242583"/>
              <a:ext cx="7027996" cy="5065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93136" y="2373243"/>
              <a:ext cx="6603371" cy="4640953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7807147" y="10045631"/>
            <a:ext cx="134683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2</a:t>
            </a:r>
            <a:endParaRPr sz="3300">
              <a:latin typeface="Tahoma"/>
              <a:cs typeface="Tahoma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826663" y="1554157"/>
            <a:ext cx="5123815" cy="7672705"/>
            <a:chOff x="826663" y="1554157"/>
            <a:chExt cx="5123815" cy="767270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6663" y="1554157"/>
              <a:ext cx="5123421" cy="76724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7338" y="1684764"/>
              <a:ext cx="4698746" cy="7247878"/>
            </a:xfrm>
            <a:prstGeom prst="rect">
              <a:avLst/>
            </a:prstGeom>
          </p:spPr>
        </p:pic>
      </p:grpSp>
      <p:sp>
        <p:nvSpPr>
          <p:cNvPr id="12" name="object 12" descr=""/>
          <p:cNvSpPr/>
          <p:nvPr/>
        </p:nvSpPr>
        <p:spPr>
          <a:xfrm>
            <a:off x="6329487" y="8716550"/>
            <a:ext cx="10308590" cy="1648460"/>
          </a:xfrm>
          <a:custGeom>
            <a:avLst/>
            <a:gdLst/>
            <a:ahLst/>
            <a:cxnLst/>
            <a:rect l="l" t="t" r="r" b="b"/>
            <a:pathLst>
              <a:path w="10308590" h="1648459">
                <a:moveTo>
                  <a:pt x="0" y="1648330"/>
                </a:moveTo>
                <a:lnTo>
                  <a:pt x="10308345" y="1648330"/>
                </a:lnTo>
                <a:lnTo>
                  <a:pt x="10308345" y="0"/>
                </a:lnTo>
                <a:lnTo>
                  <a:pt x="0" y="0"/>
                </a:lnTo>
                <a:lnTo>
                  <a:pt x="0" y="1648330"/>
                </a:lnTo>
                <a:close/>
              </a:path>
            </a:pathLst>
          </a:custGeom>
          <a:ln w="7538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7354008" y="8902877"/>
            <a:ext cx="8256905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b="1">
                <a:solidFill>
                  <a:srgbClr val="0037A4"/>
                </a:solidFill>
                <a:latin typeface="Georgia"/>
                <a:cs typeface="Georgia"/>
              </a:rPr>
              <a:t>Документы</a:t>
            </a:r>
            <a:r>
              <a:rPr dirty="0" sz="3600" spc="-65" b="1">
                <a:solidFill>
                  <a:srgbClr val="0037A4"/>
                </a:solidFill>
                <a:latin typeface="Georgia"/>
                <a:cs typeface="Georgia"/>
              </a:rPr>
              <a:t> </a:t>
            </a:r>
            <a:r>
              <a:rPr dirty="0" sz="3600" b="1">
                <a:solidFill>
                  <a:srgbClr val="0037A4"/>
                </a:solidFill>
                <a:latin typeface="Georgia"/>
                <a:cs typeface="Georgia"/>
              </a:rPr>
              <a:t>архивной</a:t>
            </a:r>
            <a:r>
              <a:rPr dirty="0" sz="3600" spc="-50" b="1">
                <a:solidFill>
                  <a:srgbClr val="0037A4"/>
                </a:solidFill>
                <a:latin typeface="Georgia"/>
                <a:cs typeface="Georgia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Georgia"/>
                <a:cs typeface="Georgia"/>
              </a:rPr>
              <a:t>коллекции</a:t>
            </a:r>
            <a:endParaRPr sz="3600">
              <a:latin typeface="Georgia"/>
              <a:cs typeface="Georgi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8109387" y="9732067"/>
            <a:ext cx="6748145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spc="-10" b="1">
                <a:solidFill>
                  <a:srgbClr val="0037A4"/>
                </a:solidFill>
                <a:latin typeface="Georgia"/>
                <a:cs typeface="Georgia"/>
              </a:rPr>
              <a:t>Р-</a:t>
            </a:r>
            <a:r>
              <a:rPr dirty="0" sz="3600" b="1">
                <a:solidFill>
                  <a:srgbClr val="0037A4"/>
                </a:solidFill>
                <a:latin typeface="Georgia"/>
                <a:cs typeface="Georgia"/>
              </a:rPr>
              <a:t>526 «Фронтовое</a:t>
            </a:r>
            <a:r>
              <a:rPr dirty="0" sz="3600" spc="5" b="1">
                <a:solidFill>
                  <a:srgbClr val="0037A4"/>
                </a:solidFill>
                <a:latin typeface="Georgia"/>
                <a:cs typeface="Georgia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Georgia"/>
                <a:cs typeface="Georgia"/>
              </a:rPr>
              <a:t>письмо»</a:t>
            </a:r>
            <a:endParaRPr sz="36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805891" y="10045631"/>
            <a:ext cx="1347470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3</a:t>
            </a:r>
            <a:endParaRPr sz="3300">
              <a:latin typeface="Tahoma"/>
              <a:cs typeface="Tahom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02853" y="1570408"/>
            <a:ext cx="5708015" cy="7983220"/>
            <a:chOff x="802853" y="1570408"/>
            <a:chExt cx="5708015" cy="7983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2853" y="1570408"/>
              <a:ext cx="5707502" cy="79828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3467" y="1701096"/>
              <a:ext cx="5282948" cy="7558196"/>
            </a:xfrm>
            <a:prstGeom prst="rect">
              <a:avLst/>
            </a:prstGeom>
          </p:spPr>
        </p:pic>
      </p:grpSp>
      <p:grpSp>
        <p:nvGrpSpPr>
          <p:cNvPr id="6" name="object 6" descr=""/>
          <p:cNvGrpSpPr/>
          <p:nvPr/>
        </p:nvGrpSpPr>
        <p:grpSpPr>
          <a:xfrm>
            <a:off x="7157356" y="709861"/>
            <a:ext cx="5807075" cy="7876540"/>
            <a:chOff x="7157356" y="709861"/>
            <a:chExt cx="5807075" cy="78765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7356" y="709861"/>
              <a:ext cx="5806974" cy="787600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88081" y="840497"/>
              <a:ext cx="5382200" cy="7451407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13907861" y="1570395"/>
            <a:ext cx="5441315" cy="7437755"/>
            <a:chOff x="13907861" y="1570395"/>
            <a:chExt cx="5441315" cy="743775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07861" y="1570395"/>
              <a:ext cx="5441096" cy="74376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038445" y="1701096"/>
              <a:ext cx="5016602" cy="70129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97340" y="162278"/>
            <a:ext cx="10139785" cy="214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765687" y="10045631"/>
            <a:ext cx="138747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4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114" b="1">
                <a:solidFill>
                  <a:srgbClr val="0037A4"/>
                </a:solidFill>
                <a:latin typeface="Tahoma"/>
                <a:cs typeface="Tahoma"/>
              </a:rPr>
              <a:t>4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609577" y="8290511"/>
            <a:ext cx="3406140" cy="628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950" b="1">
                <a:solidFill>
                  <a:srgbClr val="0037A4"/>
                </a:solidFill>
                <a:latin typeface="Times New Roman"/>
                <a:cs typeface="Times New Roman"/>
              </a:rPr>
              <a:t>Посад</a:t>
            </a:r>
            <a:r>
              <a:rPr dirty="0" sz="3950" spc="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950" spc="-30" b="1">
                <a:solidFill>
                  <a:srgbClr val="0037A4"/>
                </a:solidFill>
                <a:latin typeface="Times New Roman"/>
                <a:cs typeface="Times New Roman"/>
              </a:rPr>
              <a:t>Дубовка</a:t>
            </a:r>
            <a:endParaRPr sz="395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314334" y="9129753"/>
            <a:ext cx="3999865" cy="4025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450" spc="-10" b="1" i="1">
                <a:solidFill>
                  <a:srgbClr val="0037A4"/>
                </a:solidFill>
                <a:latin typeface="Times New Roman"/>
                <a:cs typeface="Times New Roman"/>
              </a:rPr>
              <a:t>https://sobory.ru/photo/496424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00906" y="8129616"/>
            <a:ext cx="7529830" cy="2320925"/>
          </a:xfrm>
          <a:prstGeom prst="rect">
            <a:avLst/>
          </a:prstGeom>
        </p:spPr>
        <p:txBody>
          <a:bodyPr wrap="square" lIns="0" tIns="3054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405"/>
              </a:spcBef>
            </a:pP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Вячеслав</a:t>
            </a:r>
            <a:r>
              <a:rPr dirty="0" sz="36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Александрович</a:t>
            </a:r>
            <a:r>
              <a:rPr dirty="0" sz="3600" spc="-8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6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1927</a:t>
            </a:r>
            <a:r>
              <a:rPr dirty="0" sz="33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885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740.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1732505" y="492488"/>
            <a:ext cx="5504180" cy="8047355"/>
            <a:chOff x="1732505" y="492488"/>
            <a:chExt cx="5504180" cy="8047355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2505" y="492488"/>
              <a:ext cx="5504065" cy="804691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93318" y="653301"/>
              <a:ext cx="5019115" cy="7561965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8783137" y="1603101"/>
            <a:ext cx="9223375" cy="6864984"/>
            <a:chOff x="8783137" y="1603101"/>
            <a:chExt cx="9223375" cy="6864984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83137" y="1603101"/>
              <a:ext cx="9222859" cy="686469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43950" y="1763914"/>
              <a:ext cx="8737908" cy="6379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1983" y="31398"/>
            <a:ext cx="10139785" cy="214034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290528" y="10295394"/>
            <a:ext cx="1348740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5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65728" y="8712644"/>
            <a:ext cx="8033384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spc="-20" b="1">
                <a:solidFill>
                  <a:srgbClr val="0037A4"/>
                </a:solidFill>
                <a:latin typeface="Times New Roman"/>
                <a:cs typeface="Times New Roman"/>
              </a:rPr>
              <a:t>Литературно-</a:t>
            </a:r>
            <a:r>
              <a:rPr dirty="0" sz="3600" spc="-30" b="1">
                <a:solidFill>
                  <a:srgbClr val="0037A4"/>
                </a:solidFill>
                <a:latin typeface="Times New Roman"/>
                <a:cs typeface="Times New Roman"/>
              </a:rPr>
              <a:t>художественный 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журнал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65728" y="9240183"/>
            <a:ext cx="7567930" cy="1579880"/>
          </a:xfrm>
          <a:prstGeom prst="rect">
            <a:avLst/>
          </a:prstGeom>
        </p:spPr>
        <p:txBody>
          <a:bodyPr wrap="square" lIns="0" tIns="318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«Молодость»</a:t>
            </a:r>
            <a:r>
              <a:rPr dirty="0" sz="3600" spc="-6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№</a:t>
            </a:r>
            <a:r>
              <a:rPr dirty="0" sz="3600" spc="-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20</a:t>
            </a:r>
            <a:r>
              <a:rPr dirty="0" sz="3600" spc="-3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декабря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1941</a:t>
            </a:r>
            <a:r>
              <a:rPr dirty="0" sz="3600" spc="-4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3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Р-628.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2.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34.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526410" y="853061"/>
            <a:ext cx="18732500" cy="10454640"/>
            <a:chOff x="526410" y="853061"/>
            <a:chExt cx="18732500" cy="1045464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8572" y="3550460"/>
              <a:ext cx="4930095" cy="627542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59322" y="3681103"/>
              <a:ext cx="4505268" cy="585081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92493" y="2632051"/>
              <a:ext cx="5061830" cy="637220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53306" y="2792864"/>
              <a:ext cx="4576880" cy="5887252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6410" y="7176266"/>
              <a:ext cx="5134699" cy="413087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8973" y="853061"/>
              <a:ext cx="5109572" cy="633199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96527" y="1575461"/>
              <a:ext cx="4936196" cy="638979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57340" y="1736274"/>
              <a:ext cx="4451245" cy="59048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0727" y="162278"/>
            <a:ext cx="10139785" cy="214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272938" y="10295394"/>
            <a:ext cx="1366520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6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889358" y="8850320"/>
            <a:ext cx="10992485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spc="-20" b="1">
                <a:solidFill>
                  <a:srgbClr val="0037A4"/>
                </a:solidFill>
                <a:latin typeface="Times New Roman"/>
                <a:cs typeface="Times New Roman"/>
              </a:rPr>
              <a:t>Литературно-</a:t>
            </a:r>
            <a:r>
              <a:rPr dirty="0" sz="3600" spc="-30" b="1">
                <a:solidFill>
                  <a:srgbClr val="0037A4"/>
                </a:solidFill>
                <a:latin typeface="Times New Roman"/>
                <a:cs typeface="Times New Roman"/>
              </a:rPr>
              <a:t>художественный</a:t>
            </a:r>
            <a:r>
              <a:rPr dirty="0" sz="3600" spc="-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журнал</a:t>
            </a:r>
            <a:r>
              <a:rPr dirty="0" sz="3600" spc="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«Молодость».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89358" y="9377323"/>
            <a:ext cx="4847590" cy="1580515"/>
          </a:xfrm>
          <a:prstGeom prst="rect">
            <a:avLst/>
          </a:prstGeom>
        </p:spPr>
        <p:txBody>
          <a:bodyPr wrap="square" lIns="0" tIns="3187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10"/>
              </a:spcBef>
            </a:pP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№ 3.</a:t>
            </a:r>
            <a:r>
              <a:rPr dirty="0" sz="3600" spc="1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Апрель</a:t>
            </a:r>
            <a:r>
              <a:rPr dirty="0" sz="3600" spc="-1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1942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43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64"/>
              </a:spcBef>
              <a:tabLst>
                <a:tab pos="3540760" algn="l"/>
              </a:tabLst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3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 Оп.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	2. Д.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35.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958594" y="819139"/>
            <a:ext cx="18328005" cy="10488295"/>
            <a:chOff x="958594" y="819139"/>
            <a:chExt cx="18328005" cy="1048829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36706" y="2111923"/>
              <a:ext cx="4990219" cy="678428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97519" y="2272735"/>
              <a:ext cx="4505268" cy="629933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594" y="7092089"/>
              <a:ext cx="5032934" cy="421505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157" y="819139"/>
              <a:ext cx="5007807" cy="628174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41974" y="2811709"/>
              <a:ext cx="5044242" cy="6712673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02787" y="2972521"/>
              <a:ext cx="4559291" cy="622772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50791" y="1358113"/>
              <a:ext cx="5025396" cy="673026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11604" y="1518926"/>
              <a:ext cx="4540446" cy="624531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524329" y="257740"/>
            <a:ext cx="10745470" cy="7656195"/>
            <a:chOff x="8524329" y="257740"/>
            <a:chExt cx="10745470" cy="765619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29470" y="257740"/>
              <a:ext cx="10139785" cy="214078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4329" y="1692302"/>
              <a:ext cx="9057021" cy="6221441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5141" y="1853115"/>
              <a:ext cx="8572070" cy="5736490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17794583" y="10045631"/>
            <a:ext cx="135953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7</a:t>
            </a:r>
            <a:endParaRPr sz="3300">
              <a:latin typeface="Tahoma"/>
              <a:cs typeface="Tahoma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253865" y="846827"/>
            <a:ext cx="5935345" cy="7037070"/>
            <a:chOff x="2253865" y="846827"/>
            <a:chExt cx="5935345" cy="7037070"/>
          </a:xfrm>
        </p:grpSpPr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3865" y="846827"/>
              <a:ext cx="5935044" cy="703671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4550" y="977439"/>
              <a:ext cx="5510347" cy="6612165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5304902" y="7983962"/>
            <a:ext cx="9033510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Вячеслав</a:t>
            </a:r>
            <a:r>
              <a:rPr dirty="0" sz="36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Александрович</a:t>
            </a:r>
            <a:r>
              <a:rPr dirty="0" sz="3600" spc="-9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Фильберт.</a:t>
            </a:r>
            <a:r>
              <a:rPr dirty="0" sz="3600" spc="-7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1944</a:t>
            </a:r>
            <a:r>
              <a:rPr dirty="0" sz="36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498434" y="8575607"/>
            <a:ext cx="6647180" cy="2194560"/>
          </a:xfrm>
          <a:prstGeom prst="rect">
            <a:avLst/>
          </a:prstGeom>
        </p:spPr>
        <p:txBody>
          <a:bodyPr wrap="square" lIns="0" tIns="2235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76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740.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3.</a:t>
            </a: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45"/>
              </a:spcBef>
            </a:pP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Военный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билет.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964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574.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об.-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2.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64380" y="162278"/>
            <a:ext cx="10137242" cy="214102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776995" y="10045631"/>
            <a:ext cx="1376045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8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4517" y="9387095"/>
            <a:ext cx="11784965" cy="5791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Тетрадь</a:t>
            </a:r>
            <a:r>
              <a:rPr dirty="0" sz="3600" spc="-5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военных</a:t>
            </a:r>
            <a:r>
              <a:rPr dirty="0" sz="3600" spc="-5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>
                <a:solidFill>
                  <a:srgbClr val="0037A4"/>
                </a:solidFill>
                <a:latin typeface="Times New Roman"/>
                <a:cs typeface="Times New Roman"/>
              </a:rPr>
              <a:t>стихотворений</a:t>
            </a:r>
            <a:r>
              <a:rPr dirty="0" sz="3600" spc="-5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В.А.</a:t>
            </a:r>
            <a:r>
              <a:rPr dirty="0" sz="3600" spc="-4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Фильберта.</a:t>
            </a:r>
            <a:r>
              <a:rPr dirty="0" sz="3600" spc="-5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0037A4"/>
                </a:solidFill>
                <a:latin typeface="Times New Roman"/>
                <a:cs typeface="Times New Roman"/>
              </a:rPr>
              <a:t>1943</a:t>
            </a:r>
            <a:r>
              <a:rPr dirty="0" sz="3600" spc="-6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6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74517" y="10187347"/>
            <a:ext cx="4942205" cy="4781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246.</a:t>
            </a:r>
            <a:endParaRPr sz="295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715" y="879444"/>
            <a:ext cx="4613314" cy="6048064"/>
          </a:xfrm>
          <a:prstGeom prst="rect">
            <a:avLst/>
          </a:prstGeom>
        </p:spPr>
      </p:pic>
      <p:grpSp>
        <p:nvGrpSpPr>
          <p:cNvPr id="7" name="object 7" descr=""/>
          <p:cNvGrpSpPr/>
          <p:nvPr/>
        </p:nvGrpSpPr>
        <p:grpSpPr>
          <a:xfrm>
            <a:off x="574151" y="1436007"/>
            <a:ext cx="18954750" cy="9871710"/>
            <a:chOff x="574151" y="1436007"/>
            <a:chExt cx="18954750" cy="9871710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151" y="6918713"/>
              <a:ext cx="4638441" cy="438842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7337" y="1436007"/>
              <a:ext cx="5296768" cy="6396073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8150" y="1596819"/>
              <a:ext cx="4811817" cy="5911123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10536" y="2674767"/>
              <a:ext cx="10518155" cy="658703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71349" y="2835580"/>
              <a:ext cx="10033204" cy="61020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31983" y="257740"/>
            <a:ext cx="10139785" cy="2140788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787046" y="10045631"/>
            <a:ext cx="1366520" cy="5276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300" spc="-630" b="1">
                <a:solidFill>
                  <a:srgbClr val="0037A4"/>
                </a:solidFill>
                <a:latin typeface="Tahoma"/>
                <a:cs typeface="Tahoma"/>
              </a:rPr>
              <a:t>//</a:t>
            </a:r>
            <a:r>
              <a:rPr dirty="0" sz="3300" spc="-45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ahoma"/>
                <a:cs typeface="Tahoma"/>
              </a:rPr>
              <a:t>№</a:t>
            </a:r>
            <a:r>
              <a:rPr dirty="0" sz="3300" spc="-110" b="1">
                <a:solidFill>
                  <a:srgbClr val="0037A4"/>
                </a:solidFill>
                <a:latin typeface="Tahoma"/>
                <a:cs typeface="Tahoma"/>
              </a:rPr>
              <a:t> </a:t>
            </a:r>
            <a:r>
              <a:rPr dirty="0" sz="3300" spc="-50" b="1">
                <a:solidFill>
                  <a:srgbClr val="0037A4"/>
                </a:solidFill>
                <a:latin typeface="Tahoma"/>
                <a:cs typeface="Tahoma"/>
              </a:rPr>
              <a:t>9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45936" y="7389416"/>
            <a:ext cx="6845934" cy="1533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Вячеслав</a:t>
            </a:r>
            <a:r>
              <a:rPr dirty="0" sz="3300" spc="-11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Александрович</a:t>
            </a:r>
            <a:r>
              <a:rPr dirty="0" sz="3300" spc="-11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Фильберт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на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смотровой</a:t>
            </a:r>
            <a:r>
              <a:rPr dirty="0" sz="3300" spc="-10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площадке.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345936" y="8886412"/>
            <a:ext cx="5767705" cy="1479550"/>
          </a:xfrm>
          <a:prstGeom prst="rect">
            <a:avLst/>
          </a:prstGeom>
        </p:spPr>
        <p:txBody>
          <a:bodyPr wrap="square" lIns="0" tIns="274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3300" spc="-204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r>
              <a:rPr dirty="0" sz="3300" spc="-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Владимир.</a:t>
            </a:r>
            <a:r>
              <a:rPr dirty="0" sz="3300" spc="-14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1959</a:t>
            </a:r>
            <a:r>
              <a:rPr dirty="0" sz="3300" spc="-7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420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740.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Л.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6.</a:t>
            </a:r>
            <a:endParaRPr sz="295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1121919" y="467361"/>
            <a:ext cx="15545435" cy="7984490"/>
            <a:chOff x="1121919" y="467361"/>
            <a:chExt cx="15545435" cy="7984490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1919" y="1126944"/>
              <a:ext cx="8763035" cy="6571963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2732" y="1287757"/>
              <a:ext cx="8278084" cy="6087011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33018" y="467361"/>
              <a:ext cx="5433710" cy="79840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93830" y="628174"/>
              <a:ext cx="4948759" cy="7499148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0866760" y="8196202"/>
            <a:ext cx="6358255" cy="297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51790" marR="346075">
              <a:lnSpc>
                <a:spcPct val="149900"/>
              </a:lnSpc>
              <a:spcBef>
                <a:spcPts val="100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Лекция</a:t>
            </a:r>
            <a:r>
              <a:rPr dirty="0" sz="3300" spc="-15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0" b="1">
                <a:solidFill>
                  <a:srgbClr val="0037A4"/>
                </a:solidFill>
                <a:latin typeface="Times New Roman"/>
                <a:cs typeface="Times New Roman"/>
              </a:rPr>
              <a:t>«Подлинники</a:t>
            </a:r>
            <a:r>
              <a:rPr dirty="0" sz="3300" spc="-14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старых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и</a:t>
            </a:r>
            <a:r>
              <a:rPr dirty="0" sz="3300" spc="-10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современных</a:t>
            </a:r>
            <a:r>
              <a:rPr dirty="0" sz="3300" spc="-85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художников</a:t>
            </a:r>
            <a:endParaRPr sz="3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975"/>
              </a:spcBef>
            </a:pP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во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Владимирской</a:t>
            </a:r>
            <a:r>
              <a:rPr dirty="0" sz="3300" spc="-114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10" b="1">
                <a:solidFill>
                  <a:srgbClr val="0037A4"/>
                </a:solidFill>
                <a:latin typeface="Times New Roman"/>
                <a:cs typeface="Times New Roman"/>
              </a:rPr>
              <a:t>области.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b="1">
                <a:solidFill>
                  <a:srgbClr val="0037A4"/>
                </a:solidFill>
                <a:latin typeface="Times New Roman"/>
                <a:cs typeface="Times New Roman"/>
              </a:rPr>
              <a:t>1961</a:t>
            </a:r>
            <a:r>
              <a:rPr dirty="0" sz="3300" spc="-120" b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3300" spc="-25" b="1">
                <a:solidFill>
                  <a:srgbClr val="0037A4"/>
                </a:solidFill>
                <a:latin typeface="Times New Roman"/>
                <a:cs typeface="Times New Roman"/>
              </a:rPr>
              <a:t>г.</a:t>
            </a:r>
            <a:endParaRPr sz="3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  <a:tabLst>
                <a:tab pos="4916170" algn="l"/>
              </a:tabLst>
            </a:pPr>
            <a:r>
              <a:rPr dirty="0" sz="2950" spc="-55" b="1" i="1">
                <a:solidFill>
                  <a:srgbClr val="0037A4"/>
                </a:solidFill>
                <a:latin typeface="Times New Roman"/>
                <a:cs typeface="Times New Roman"/>
              </a:rPr>
              <a:t>ГАВО.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Ф.</a:t>
            </a:r>
            <a:r>
              <a:rPr dirty="0" sz="2950" spc="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Р-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628.</a:t>
            </a:r>
            <a:r>
              <a:rPr dirty="0" sz="2950" spc="-2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Оп.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r>
              <a:rPr dirty="0" sz="2950" spc="-15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Д.</a:t>
            </a:r>
            <a:r>
              <a:rPr dirty="0" sz="2950" spc="-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22.</a:t>
            </a:r>
            <a:r>
              <a:rPr dirty="0" sz="2950" b="1" i="1">
                <a:solidFill>
                  <a:srgbClr val="0037A4"/>
                </a:solidFill>
                <a:latin typeface="Times New Roman"/>
                <a:cs typeface="Times New Roman"/>
              </a:rPr>
              <a:t>	Л.</a:t>
            </a:r>
            <a:r>
              <a:rPr dirty="0" sz="2950" spc="10" b="1" i="1">
                <a:solidFill>
                  <a:srgbClr val="0037A4"/>
                </a:solidFill>
                <a:latin typeface="Times New Roman"/>
                <a:cs typeface="Times New Roman"/>
              </a:rPr>
              <a:t> </a:t>
            </a:r>
            <a:r>
              <a:rPr dirty="0" sz="2950" spc="-25" b="1" i="1">
                <a:solidFill>
                  <a:srgbClr val="0037A4"/>
                </a:solidFill>
                <a:latin typeface="Times New Roman"/>
                <a:cs typeface="Times New Roman"/>
              </a:rPr>
              <a:t>1.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dc:subject>PptxGenJS Presentation</dc:subject>
  <dc:title>PptxGenJS Presentation</dc:title>
  <dcterms:created xsi:type="dcterms:W3CDTF">2025-10-07T08:56:00Z</dcterms:created>
  <dcterms:modified xsi:type="dcterms:W3CDTF">2025-10-07T08:56:00Z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2025-10-07T00:00:00Z</vt:filetime>
  </property>
  <property fmtid="{D5CDD505-2E9C-101B-9397-08002B2CF9AE}" pid="5" name="Producer">
    <vt:lpwstr>Microsoft® PowerPoint® 2013</vt:lpwstr>
  </property>
</Properties>
</file>