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8" r:id="rId11"/>
    <p:sldId id="264" r:id="rId12"/>
    <p:sldId id="265" r:id="rId13"/>
    <p:sldId id="266" r:id="rId14"/>
    <p:sldId id="267" r:id="rId15"/>
    <p:sldId id="272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1A45"/>
    <a:srgbClr val="E00212"/>
    <a:srgbClr val="B05C68"/>
    <a:srgbClr val="B9ADAE"/>
    <a:srgbClr val="A9CE98"/>
    <a:srgbClr val="57257D"/>
    <a:srgbClr val="336699"/>
    <a:srgbClr val="919191"/>
    <a:srgbClr val="DA9EBC"/>
    <a:srgbClr val="FFDA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640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9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81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59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67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187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78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377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5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069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l="-2000" t="-8000"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B02EE-AA3C-4E96-BBE1-F7E77DB07406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98AD4-F3D9-4CFD-B2DB-660C5A97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78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1.wdp"/><Relationship Id="rId4" Type="http://schemas.openxmlformats.org/officeDocument/2006/relationships/image" Target="../media/image20.png"/><Relationship Id="rId9" Type="http://schemas.microsoft.com/office/2007/relationships/hdphoto" Target="../media/hdphoto13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98838" y="1072558"/>
            <a:ext cx="10194324" cy="18176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spc="100" dirty="0">
                <a:solidFill>
                  <a:srgbClr val="C00000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Опыт восстановления лакун в тексте на примере работы с дневником художника О.Ю. Клевера 1942‑1943 годов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33914" y="3556478"/>
            <a:ext cx="6897725" cy="2246769"/>
          </a:xfrm>
          <a:prstGeom prst="rect">
            <a:avLst/>
          </a:prstGeom>
          <a:effectLst>
            <a:softEdge rad="3175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Чернобай Сергей Леонидович,</a:t>
            </a:r>
          </a:p>
          <a:p>
            <a:pPr algn="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заведующий отделом</a:t>
            </a:r>
          </a:p>
          <a:p>
            <a:pPr algn="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обеспечения сохранности</a:t>
            </a:r>
          </a:p>
          <a:p>
            <a:pPr algn="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государственного учёта</a:t>
            </a:r>
          </a:p>
          <a:p>
            <a:pPr algn="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окументов ЦГАЛИ СПб</a:t>
            </a:r>
          </a:p>
        </p:txBody>
      </p:sp>
    </p:spTree>
    <p:extLst>
      <p:ext uri="{BB962C8B-B14F-4D97-AF65-F5344CB8AC3E}">
        <p14:creationId xmlns:p14="http://schemas.microsoft.com/office/powerpoint/2010/main" val="3408070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  <a:latin typeface="Bahnschrift" panose="020B0502040204020203" pitchFamily="34" charset="0"/>
              </a:rPr>
              <a:t>Искусственно созданные лакуны в дневнике</a:t>
            </a:r>
            <a:br>
              <a:rPr lang="ru-RU" sz="3000" b="1" dirty="0">
                <a:solidFill>
                  <a:srgbClr val="C00000"/>
                </a:solidFill>
                <a:latin typeface="Bahnschrift" panose="020B0502040204020203" pitchFamily="34" charset="0"/>
              </a:rPr>
            </a:br>
            <a:r>
              <a:rPr lang="ru-RU" sz="3000" b="1" dirty="0">
                <a:solidFill>
                  <a:srgbClr val="C00000"/>
                </a:solidFill>
                <a:latin typeface="Bahnschrift" panose="020B0502040204020203" pitchFamily="34" charset="0"/>
              </a:rPr>
              <a:t>Оскара Юльевича Клевера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15DCF406-82DB-4AD3-AC42-0C0D73D1BA2E}"/>
              </a:ext>
            </a:extLst>
          </p:cNvPr>
          <p:cNvSpPr/>
          <p:nvPr/>
        </p:nvSpPr>
        <p:spPr>
          <a:xfrm>
            <a:off x="294813" y="2499691"/>
            <a:ext cx="4969200" cy="2623827"/>
          </a:xfrm>
          <a:prstGeom prst="ellipse">
            <a:avLst/>
          </a:prstGeom>
          <a:solidFill>
            <a:srgbClr val="E0021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1. Имена людей, встреча с которыми могла быть негативно воспринята в СССР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63ECE0D-FB97-4673-815C-8AA27809E9BA}"/>
              </a:ext>
            </a:extLst>
          </p:cNvPr>
          <p:cNvSpPr/>
          <p:nvPr/>
        </p:nvSpPr>
        <p:spPr>
          <a:xfrm>
            <a:off x="3275175" y="4043328"/>
            <a:ext cx="4969200" cy="2623827"/>
          </a:xfrm>
          <a:prstGeom prst="ellipse">
            <a:avLst/>
          </a:prstGeom>
          <a:solidFill>
            <a:srgbClr val="E0021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2. Контакты с представителями германских вооруженных сил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9CC8710-E627-43BD-AEF1-C01C32AA3D57}"/>
              </a:ext>
            </a:extLst>
          </p:cNvPr>
          <p:cNvSpPr/>
          <p:nvPr/>
        </p:nvSpPr>
        <p:spPr>
          <a:xfrm>
            <a:off x="3891064" y="1631770"/>
            <a:ext cx="4969200" cy="2623827"/>
          </a:xfrm>
          <a:prstGeom prst="ellipse">
            <a:avLst/>
          </a:prstGeom>
          <a:solidFill>
            <a:srgbClr val="E0021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3. Расхождения с послевоенной легендой Клевера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D5137B4-536F-4C5D-826E-ECE369E93CFE}"/>
              </a:ext>
            </a:extLst>
          </p:cNvPr>
          <p:cNvSpPr/>
          <p:nvPr/>
        </p:nvSpPr>
        <p:spPr>
          <a:xfrm>
            <a:off x="6790445" y="3143184"/>
            <a:ext cx="4969200" cy="2623827"/>
          </a:xfrm>
          <a:prstGeom prst="ellipse">
            <a:avLst/>
          </a:prstGeom>
          <a:solidFill>
            <a:srgbClr val="E0021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4. Информация о коллаборации Оскара Клевера с германскими правительственными органами и учреждениями</a:t>
            </a:r>
          </a:p>
        </p:txBody>
      </p:sp>
    </p:spTree>
    <p:extLst>
      <p:ext uri="{BB962C8B-B14F-4D97-AF65-F5344CB8AC3E}">
        <p14:creationId xmlns:p14="http://schemas.microsoft.com/office/powerpoint/2010/main" val="384604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447" y="5287949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Слева: запись из дневника </a:t>
            </a:r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Оск.Ю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. Клевера от 22 июня 1943 года с описанием встречи с белым эмигрантом;</a:t>
            </a:r>
            <a:b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</a:b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Справа: Визитная карточка С.В. фон Штейна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92074"/>
            <a:ext cx="12192000" cy="48809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05" t="14851"/>
          <a:stretch/>
        </p:blipFill>
        <p:spPr>
          <a:xfrm>
            <a:off x="212273" y="244488"/>
            <a:ext cx="6758396" cy="3584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30" r="1700"/>
          <a:stretch/>
        </p:blipFill>
        <p:spPr>
          <a:xfrm>
            <a:off x="5622318" y="244487"/>
            <a:ext cx="6420911" cy="3584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80192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029" y="267607"/>
            <a:ext cx="9739083" cy="5478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 4"/>
          <p:cNvSpPr/>
          <p:nvPr/>
        </p:nvSpPr>
        <p:spPr>
          <a:xfrm>
            <a:off x="556708" y="3330342"/>
            <a:ext cx="4917123" cy="3527658"/>
          </a:xfrm>
          <a:prstGeom prst="ellipse">
            <a:avLst/>
          </a:prstGeom>
          <a:solidFill>
            <a:srgbClr val="E0021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8EBE65C-95A4-4EFB-9FFE-1982C5BC5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0973B7C-FF91-4B3B-A840-52F30F88BDBC}"/>
              </a:ext>
            </a:extLst>
          </p:cNvPr>
          <p:cNvSpPr txBox="1">
            <a:spLocks/>
          </p:cNvSpPr>
          <p:nvPr/>
        </p:nvSpPr>
        <p:spPr>
          <a:xfrm>
            <a:off x="792769" y="4577323"/>
            <a:ext cx="4445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Запись из дневника </a:t>
            </a:r>
            <a:r>
              <a:rPr lang="ru-RU" sz="28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Оск.Ю</a:t>
            </a:r>
            <a:r>
              <a:rPr lang="ru-RU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. Клевера от 12 августа 1943 года о визите Жени </a:t>
            </a:r>
            <a:r>
              <a:rPr lang="ru-RU" sz="28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Ойгена</a:t>
            </a:r>
            <a:r>
              <a:rPr lang="ru-RU" sz="2800" b="1" dirty="0">
                <a:solidFill>
                  <a:schemeClr val="bg1"/>
                </a:solidFill>
                <a:latin typeface="Bahnschrift" panose="020B0502040204020203" pitchFamily="34" charset="0"/>
              </a:rPr>
              <a:t> Клевера</a:t>
            </a:r>
          </a:p>
        </p:txBody>
      </p:sp>
    </p:spTree>
    <p:extLst>
      <p:ext uri="{BB962C8B-B14F-4D97-AF65-F5344CB8AC3E}">
        <p14:creationId xmlns:p14="http://schemas.microsoft.com/office/powerpoint/2010/main" val="3705327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8" y="295047"/>
            <a:ext cx="7852229" cy="4416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5241924"/>
            <a:ext cx="12192000" cy="16160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59429" y="5241925"/>
            <a:ext cx="7852228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Bahnschrift" panose="020B0502040204020203" pitchFamily="34" charset="0"/>
              </a:rPr>
              <a:t>Запись из дневника </a:t>
            </a:r>
            <a:r>
              <a:rPr lang="ru-RU" sz="2800" dirty="0" err="1">
                <a:solidFill>
                  <a:schemeClr val="bg1"/>
                </a:solidFill>
                <a:latin typeface="Bahnschrift" panose="020B0502040204020203" pitchFamily="34" charset="0"/>
              </a:rPr>
              <a:t>Оск.Ю</a:t>
            </a:r>
            <a:r>
              <a:rPr lang="ru-RU" sz="2800" dirty="0">
                <a:solidFill>
                  <a:schemeClr val="bg1"/>
                </a:solidFill>
                <a:latin typeface="Bahnschrift" panose="020B0502040204020203" pitchFamily="34" charset="0"/>
              </a:rPr>
              <a:t>. Клевера от</a:t>
            </a:r>
            <a:br>
              <a:rPr lang="ru-RU" sz="2800" dirty="0">
                <a:solidFill>
                  <a:schemeClr val="bg1"/>
                </a:solidFill>
                <a:latin typeface="Bahnschrift" panose="020B0502040204020203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Bahnschrift" panose="020B0502040204020203" pitchFamily="34" charset="0"/>
              </a:rPr>
              <a:t>5 февраля 1943 года об обстоятельствах выезда из города Пушкина</a:t>
            </a:r>
          </a:p>
        </p:txBody>
      </p:sp>
    </p:spTree>
    <p:extLst>
      <p:ext uri="{BB962C8B-B14F-4D97-AF65-F5344CB8AC3E}">
        <p14:creationId xmlns:p14="http://schemas.microsoft.com/office/powerpoint/2010/main" val="3148810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задержка 3"/>
          <p:cNvSpPr/>
          <p:nvPr/>
        </p:nvSpPr>
        <p:spPr>
          <a:xfrm>
            <a:off x="0" y="0"/>
            <a:ext cx="5701186" cy="6858000"/>
          </a:xfrm>
          <a:prstGeom prst="flowChartDelay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46743" y="586819"/>
            <a:ext cx="4659384" cy="609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latin typeface="Bahnschrift" panose="020B0502040204020203" pitchFamily="34" charset="0"/>
              </a:rPr>
              <a:t>Запись из дневника</a:t>
            </a:r>
          </a:p>
          <a:p>
            <a:r>
              <a:rPr lang="ru-RU" sz="2600" b="1" dirty="0" err="1">
                <a:latin typeface="Bahnschrift" panose="020B0502040204020203" pitchFamily="34" charset="0"/>
              </a:rPr>
              <a:t>Оск.Ю</a:t>
            </a:r>
            <a:r>
              <a:rPr lang="ru-RU" sz="2600" b="1" dirty="0">
                <a:latin typeface="Bahnschrift" panose="020B0502040204020203" pitchFamily="34" charset="0"/>
              </a:rPr>
              <a:t>. Клевера от</a:t>
            </a:r>
          </a:p>
          <a:p>
            <a:r>
              <a:rPr lang="ru-RU" sz="2600" b="1" dirty="0">
                <a:latin typeface="Bahnschrift" panose="020B0502040204020203" pitchFamily="34" charset="0"/>
              </a:rPr>
              <a:t>22 августа 1943 года про таинственный заказ;</a:t>
            </a:r>
          </a:p>
          <a:p>
            <a:br>
              <a:rPr lang="ru-RU" sz="2600" b="1" dirty="0">
                <a:latin typeface="Bahnschrift" panose="020B0502040204020203" pitchFamily="34" charset="0"/>
              </a:rPr>
            </a:br>
            <a:r>
              <a:rPr lang="ru-RU" sz="2600" b="1" dirty="0">
                <a:latin typeface="Bahnschrift" panose="020B0502040204020203" pitchFamily="34" charset="0"/>
              </a:rPr>
              <a:t>запись от 23 августа 1943 года про плакат;</a:t>
            </a:r>
          </a:p>
          <a:p>
            <a:br>
              <a:rPr lang="ru-RU" sz="2600" b="1" dirty="0">
                <a:latin typeface="Bahnschrift" panose="020B0502040204020203" pitchFamily="34" charset="0"/>
              </a:rPr>
            </a:br>
            <a:r>
              <a:rPr lang="ru-RU" sz="2600" b="1" dirty="0">
                <a:latin typeface="Bahnschrift" panose="020B0502040204020203" pitchFamily="34" charset="0"/>
              </a:rPr>
              <a:t>запись от 26 августа 1943 года о демонстрации эскиза заказчикам;</a:t>
            </a:r>
          </a:p>
          <a:p>
            <a:br>
              <a:rPr lang="ru-RU" sz="2600" b="1" dirty="0">
                <a:latin typeface="Bahnschrift" panose="020B0502040204020203" pitchFamily="34" charset="0"/>
              </a:rPr>
            </a:br>
            <a:r>
              <a:rPr lang="ru-RU" sz="2600" b="1" dirty="0">
                <a:latin typeface="Bahnschrift" panose="020B0502040204020203" pitchFamily="34" charset="0"/>
              </a:rPr>
              <a:t>запись от 27 августа 1943 года о получении книги с формами</a:t>
            </a:r>
          </a:p>
          <a:p>
            <a:br>
              <a:rPr lang="ru-RU" sz="2600" b="1" dirty="0">
                <a:latin typeface="Bahnschrift" panose="020B0502040204020203" pitchFamily="34" charset="0"/>
              </a:rPr>
            </a:br>
            <a:endParaRPr lang="ru-RU" sz="2600" b="1" dirty="0">
              <a:latin typeface="Bahnschrift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203" y="261257"/>
            <a:ext cx="6941054" cy="3904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056"/>
          <a:stretch/>
        </p:blipFill>
        <p:spPr>
          <a:xfrm>
            <a:off x="5003587" y="1110342"/>
            <a:ext cx="6941670" cy="3746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587" y="2069544"/>
            <a:ext cx="6941670" cy="3904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590" y="2689678"/>
            <a:ext cx="6942667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6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задержка 3"/>
          <p:cNvSpPr/>
          <p:nvPr/>
        </p:nvSpPr>
        <p:spPr>
          <a:xfrm rot="5400000" flipH="1" flipV="1">
            <a:off x="5198100" y="-135904"/>
            <a:ext cx="1795806" cy="12192002"/>
          </a:xfrm>
          <a:prstGeom prst="flowChartDelay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5373278"/>
            <a:ext cx="11276285" cy="1105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Запись от 22 сентября 1943 года</a:t>
            </a:r>
          </a:p>
          <a:p>
            <a:pPr algn="ctr"/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об успехе созданной </a:t>
            </a:r>
            <a:r>
              <a:rPr lang="ru-RU" sz="2600" b="1" dirty="0" err="1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Оск.Ю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. Клевером работы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" t="10261" r="7070" b="18583"/>
          <a:stretch/>
        </p:blipFill>
        <p:spPr>
          <a:xfrm>
            <a:off x="749632" y="579921"/>
            <a:ext cx="10692736" cy="4637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30071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>
            <a:extLst>
              <a:ext uri="{FF2B5EF4-FFF2-40B4-BE49-F238E27FC236}">
                <a16:creationId xmlns:a16="http://schemas.microsoft.com/office/drawing/2014/main" id="{A3E69BA1-0E31-4678-B3FE-190EAD5BF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506" y="1750559"/>
            <a:ext cx="8828988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i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6291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313405" cy="685800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39" y="301848"/>
            <a:ext cx="4333926" cy="6254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" t="3784" r="4780" b="3063"/>
          <a:stretch/>
        </p:blipFill>
        <p:spPr>
          <a:xfrm>
            <a:off x="5506582" y="253566"/>
            <a:ext cx="2857706" cy="42948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06582" y="4596715"/>
            <a:ext cx="65880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effectLst/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Слева: Юлий Юльевич Клевер (1850-1924). Фотография 1880-х годов.</a:t>
            </a:r>
          </a:p>
          <a:p>
            <a:pPr lvl="0">
              <a:spcAft>
                <a:spcPts val="0"/>
              </a:spcAft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effectLst/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ЦГАЛИ СПб. Ф. 154. Оп. 1. Д. 137. Л. 3</a:t>
            </a:r>
          </a:p>
          <a:p>
            <a:pPr lvl="0">
              <a:spcAft>
                <a:spcPts val="0"/>
              </a:spcAft>
            </a:pPr>
            <a:br>
              <a:rPr lang="ru-RU" sz="2200" b="1" dirty="0">
                <a:solidFill>
                  <a:schemeClr val="accent6">
                    <a:lumMod val="75000"/>
                  </a:schemeClr>
                </a:solidFill>
                <a:effectLst/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effectLst/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Справа: Оскар Ю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льевич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effectLst/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 Клевер (</a:t>
            </a:r>
            <a:r>
              <a:rPr lang="ru-RU" sz="2200" b="1" i="0" dirty="0">
                <a:solidFill>
                  <a:schemeClr val="accent6">
                    <a:lumMod val="75000"/>
                  </a:schemeClr>
                </a:solidFill>
                <a:effectLst/>
                <a:latin typeface="Bahnschrift" panose="020B0502040204020203" pitchFamily="34" charset="0"/>
              </a:rPr>
              <a:t>1887—1975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effectLst/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).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Фотография. ЦГАЛИ СПб. Ф. 154. Оп. 1. Д. 137. Л. 3</a:t>
            </a:r>
            <a:endParaRPr lang="ru-RU" sz="2200" b="1" dirty="0">
              <a:solidFill>
                <a:schemeClr val="accent6">
                  <a:lumMod val="75000"/>
                </a:schemeClr>
              </a:solidFill>
              <a:effectLst/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36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819" y="728440"/>
            <a:ext cx="5880717" cy="3909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34" y="3255012"/>
            <a:ext cx="4980797" cy="338328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936434" y="263573"/>
            <a:ext cx="53112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Слева: Оск. Ю. Клевер (13 лет). Щенок. Бумага, карандаш. 1900 год.</a:t>
            </a:r>
          </a:p>
          <a:p>
            <a:pPr lvl="0"/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ЦГАЛИ СПб. Ф. 154. Оп. 1. Д. 1. Л. 39об.</a:t>
            </a:r>
          </a:p>
          <a:p>
            <a:pPr lvl="0"/>
            <a:endParaRPr lang="ru-RU" sz="2000" b="1" dirty="0">
              <a:solidFill>
                <a:schemeClr val="accent4">
                  <a:lumMod val="75000"/>
                </a:schemeClr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Справа: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Bahnschrift" panose="020B0502040204020203" pitchFamily="34" charset="0"/>
              </a:rPr>
              <a:t>Оск. Ю. Клевер Эскиз декораций к пьесе С. Юшкевича «Город </a:t>
            </a:r>
            <a:r>
              <a:rPr lang="ru-RU" sz="2000" b="1" dirty="0" err="1">
                <a:solidFill>
                  <a:schemeClr val="accent4">
                    <a:lumMod val="75000"/>
                  </a:schemeClr>
                </a:solidFill>
                <a:latin typeface="Bahnschrift" panose="020B0502040204020203" pitchFamily="34" charset="0"/>
              </a:rPr>
              <a:t>Иты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Bahnschrift" panose="020B0502040204020203" pitchFamily="34" charset="0"/>
              </a:rPr>
              <a:t>» для Передвижного общедоступного театра. Акварель 1917 г.</a:t>
            </a:r>
          </a:p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Bahnschrift" panose="020B0502040204020203" pitchFamily="34" charset="0"/>
              </a:rPr>
              <a:t>ЦГАЛИ СПб. Ф. 413. Оп. 1. Д. 71. Л. 2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399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832" y="5251621"/>
            <a:ext cx="11121081" cy="1507524"/>
          </a:xfrm>
        </p:spPr>
        <p:txBody>
          <a:bodyPr>
            <a:noAutofit/>
          </a:bodyPr>
          <a:lstStyle/>
          <a:p>
            <a:pPr lvl="0"/>
            <a:r>
              <a:rPr lang="ru-RU" sz="2000" b="1" dirty="0">
                <a:solidFill>
                  <a:srgbClr val="7B1A45"/>
                </a:solidFill>
                <a:latin typeface="Bahnschrift" panose="020B0502040204020203" pitchFamily="34" charset="0"/>
              </a:rPr>
              <a:t>Слева: Оск. Ю. Клевер. Иллюстрация к сказке Г.-Х. Андерсена «Огниво». 1940-е гг. Акварель. Оригинал хранится в Доме-музее Г.-Х. Андерсена в г. Оденсе (Дания).</a:t>
            </a:r>
            <a:br>
              <a:rPr lang="ru-RU" sz="2000" b="1" dirty="0">
                <a:solidFill>
                  <a:srgbClr val="7B1A45"/>
                </a:solidFill>
                <a:latin typeface="Bahnschrift" panose="020B0502040204020203" pitchFamily="34" charset="0"/>
              </a:rPr>
            </a:br>
            <a:br>
              <a:rPr lang="ru-RU" sz="2000" b="1" dirty="0">
                <a:solidFill>
                  <a:srgbClr val="7B1A45"/>
                </a:solidFill>
                <a:latin typeface="Bahnschrift" panose="020B0502040204020203" pitchFamily="34" charset="0"/>
              </a:rPr>
            </a:br>
            <a:r>
              <a:rPr lang="ru-RU" sz="2000" b="1" dirty="0">
                <a:solidFill>
                  <a:srgbClr val="7B1A45"/>
                </a:solidFill>
                <a:latin typeface="Bahnschrift" panose="020B0502040204020203" pitchFamily="34" charset="0"/>
              </a:rPr>
              <a:t>Справа: Оск. Ю. Клевер. Иллюстрация к поэме М.И. Цветаевой «Молодец». 1942 г. Акварель. ЦГАЛИ СПб. Ф. 154. Оп. 1. Д. 42. Л. 7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5251621"/>
          </a:xfrm>
          <a:prstGeom prst="rect">
            <a:avLst/>
          </a:prstGeom>
          <a:solidFill>
            <a:srgbClr val="DA9E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92" y="261257"/>
            <a:ext cx="6705600" cy="47722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692" y="261257"/>
            <a:ext cx="4972594" cy="477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50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/>
        </p:nvSpPr>
        <p:spPr>
          <a:xfrm flipH="1">
            <a:off x="5247805" y="791020"/>
            <a:ext cx="6948012" cy="5214364"/>
          </a:xfrm>
          <a:prstGeom prst="flowChartDela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18" y="308919"/>
            <a:ext cx="4788914" cy="617856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181591" y="1751597"/>
            <a:ext cx="601422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600" b="1" dirty="0">
                <a:solidFill>
                  <a:srgbClr val="336699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Лист с фотографиями. </a:t>
            </a:r>
          </a:p>
          <a:p>
            <a:pPr lvl="0">
              <a:spcAft>
                <a:spcPts val="0"/>
              </a:spcAft>
            </a:pPr>
            <a:r>
              <a:rPr lang="ru-RU" sz="2600" b="1" dirty="0">
                <a:solidFill>
                  <a:srgbClr val="336699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Оск.Ю. Клевер, М.Ю. Клевер и</a:t>
            </a:r>
          </a:p>
          <a:p>
            <a:pPr lvl="0">
              <a:spcAft>
                <a:spcPts val="0"/>
              </a:spcAft>
            </a:pPr>
            <a:r>
              <a:rPr lang="ru-RU" sz="2600" b="1" dirty="0">
                <a:solidFill>
                  <a:srgbClr val="336699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В.К. Клевер-Чернова (сидят слева направо) в лагерном бараке и группой обитателей лагеря </a:t>
            </a:r>
            <a:r>
              <a:rPr lang="ru-RU" sz="2600" b="1" dirty="0" err="1">
                <a:solidFill>
                  <a:srgbClr val="336699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Кониц</a:t>
            </a:r>
            <a:r>
              <a:rPr lang="ru-RU" sz="2600" b="1" dirty="0">
                <a:solidFill>
                  <a:srgbClr val="336699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spcAft>
                <a:spcPts val="0"/>
              </a:spcAft>
            </a:pPr>
            <a:r>
              <a:rPr lang="ru-RU" sz="2600" b="1" dirty="0">
                <a:solidFill>
                  <a:srgbClr val="336699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Октябрь </a:t>
            </a:r>
            <a:r>
              <a:rPr lang="ru-RU" sz="2600" b="1" dirty="0">
                <a:solidFill>
                  <a:srgbClr val="336699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1942 года.</a:t>
            </a:r>
            <a:endParaRPr lang="en-US" sz="2600" b="1" dirty="0">
              <a:solidFill>
                <a:srgbClr val="336699"/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en-US" sz="2600" b="1" dirty="0">
              <a:solidFill>
                <a:srgbClr val="336699"/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2600" b="1" dirty="0">
                <a:solidFill>
                  <a:srgbClr val="336699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ЦГАЛИ СПб. Ф. 154. Оп. 1. Д. 67. Л. 94</a:t>
            </a:r>
          </a:p>
        </p:txBody>
      </p:sp>
    </p:spTree>
    <p:extLst>
      <p:ext uri="{BB962C8B-B14F-4D97-AF65-F5344CB8AC3E}">
        <p14:creationId xmlns:p14="http://schemas.microsoft.com/office/powerpoint/2010/main" val="2118555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545" y="4838051"/>
            <a:ext cx="5973893" cy="1717270"/>
          </a:xfrm>
        </p:spPr>
        <p:txBody>
          <a:bodyPr>
            <a:noAutofit/>
          </a:bodyPr>
          <a:lstStyle/>
          <a:p>
            <a:pPr lvl="0"/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Bahnschrift" panose="020B0502040204020203" pitchFamily="34" charset="0"/>
              </a:rPr>
              <a:t>Справа: Справка, выданная Оск. Ю. Клеверу о работе его добровольным помощником в Эвакуационном госпитале.</a:t>
            </a:r>
            <a:br>
              <a:rPr lang="ru-RU" sz="2200" b="1" dirty="0">
                <a:solidFill>
                  <a:schemeClr val="tx2">
                    <a:lumMod val="75000"/>
                  </a:schemeClr>
                </a:solidFill>
                <a:latin typeface="Bahnschrift" panose="020B0502040204020203" pitchFamily="34" charset="0"/>
              </a:rPr>
            </a:b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Bahnschrift" panose="020B0502040204020203" pitchFamily="34" charset="0"/>
              </a:rPr>
              <a:t>24 февраля 1946 года.</a:t>
            </a:r>
            <a:br>
              <a:rPr lang="ru-RU" sz="2200" b="1" dirty="0">
                <a:solidFill>
                  <a:schemeClr val="tx2">
                    <a:lumMod val="75000"/>
                  </a:schemeClr>
                </a:solidFill>
                <a:latin typeface="Bahnschrift" panose="020B0502040204020203" pitchFamily="34" charset="0"/>
              </a:rPr>
            </a:b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Bahnschrift" panose="020B0502040204020203" pitchFamily="34" charset="0"/>
              </a:rPr>
              <a:t>ЦГАЛИ СПб. Ф. 154. Оп. 1. Д. 96. Л. 1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58857" y="0"/>
            <a:ext cx="5733143" cy="685800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71"/>
          <a:stretch/>
        </p:blipFill>
        <p:spPr>
          <a:xfrm>
            <a:off x="3634483" y="-562929"/>
            <a:ext cx="3502240" cy="553066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7318024" y="169682"/>
            <a:ext cx="4396256" cy="1955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Слева: фрагменты каталогов выставок </a:t>
            </a:r>
            <a:r>
              <a:rPr lang="ru-RU" sz="2200" b="1" dirty="0" err="1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Бромбергского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 художественного музея с перечислением работ            Оск. Ю. Клевера за 1943 и 1944 годы.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10" y="-580767"/>
            <a:ext cx="4037699" cy="554850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" t="3603" r="4265" b="10631"/>
          <a:stretch/>
        </p:blipFill>
        <p:spPr>
          <a:xfrm>
            <a:off x="6755275" y="2255170"/>
            <a:ext cx="5140306" cy="43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05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9328" y="5520544"/>
            <a:ext cx="6796205" cy="1346886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Обложка дневника </a:t>
            </a:r>
            <a:r>
              <a:rPr lang="ru-RU" sz="2600" b="1" dirty="0" err="1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Оск.Ю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. Клевера и начало текста.</a:t>
            </a:r>
            <a:br>
              <a:rPr lang="ru-RU" sz="2600" b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</a:b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ЦГАЛИ СПб. Ф. 154. Оп. 1. Д. 67. Л. 1-2.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46" r="4147" b="9549"/>
          <a:stretch/>
        </p:blipFill>
        <p:spPr>
          <a:xfrm>
            <a:off x="6829928" y="-294912"/>
            <a:ext cx="4811654" cy="5489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Блок-схема: задержка 7"/>
          <p:cNvSpPr/>
          <p:nvPr/>
        </p:nvSpPr>
        <p:spPr>
          <a:xfrm>
            <a:off x="0" y="0"/>
            <a:ext cx="6190608" cy="6858001"/>
          </a:xfrm>
          <a:prstGeom prst="flowChartDelay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60" t="7927" r="2488" b="5947"/>
          <a:stretch/>
        </p:blipFill>
        <p:spPr>
          <a:xfrm>
            <a:off x="745967" y="309633"/>
            <a:ext cx="4282345" cy="5577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26825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Послевоенная легенда Оск. Ю. Клевера</a:t>
            </a:r>
            <a:br>
              <a:rPr lang="ru-RU" sz="3000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</a:br>
            <a:r>
              <a:rPr lang="ru-RU" sz="3000" b="1" dirty="0">
                <a:solidFill>
                  <a:schemeClr val="accent4">
                    <a:lumMod val="50000"/>
                  </a:schemeClr>
                </a:solidFill>
                <a:latin typeface="Bahnschrift" panose="020B0502040204020203" pitchFamily="34" charset="0"/>
              </a:rPr>
              <a:t>(из анкет и автобиографий художника)</a:t>
            </a:r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29D7A26A-6A23-4A9D-88D0-7C348CA0D27D}"/>
              </a:ext>
            </a:extLst>
          </p:cNvPr>
          <p:cNvSpPr/>
          <p:nvPr/>
        </p:nvSpPr>
        <p:spPr>
          <a:xfrm>
            <a:off x="316583" y="1608915"/>
            <a:ext cx="3458066" cy="2141172"/>
          </a:xfrm>
          <a:prstGeom prst="wedgeRoundRect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i="1" dirty="0">
                <a:solidFill>
                  <a:schemeClr val="accent6">
                    <a:lumMod val="75000"/>
                  </a:schemeClr>
                </a:solidFill>
              </a:rPr>
              <a:t>«Был захвачен фашистами в плен вместе с тремя сестрами»;</a:t>
            </a:r>
          </a:p>
        </p:txBody>
      </p:sp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C58F9C23-5243-4FEF-9111-C2AA8E4B5FBE}"/>
              </a:ext>
            </a:extLst>
          </p:cNvPr>
          <p:cNvSpPr/>
          <p:nvPr/>
        </p:nvSpPr>
        <p:spPr>
          <a:xfrm>
            <a:off x="4106158" y="2763768"/>
            <a:ext cx="3458066" cy="2141172"/>
          </a:xfrm>
          <a:prstGeom prst="wedgeRoundRect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i="1" dirty="0">
                <a:solidFill>
                  <a:schemeClr val="accent6">
                    <a:lumMod val="75000"/>
                  </a:schemeClr>
                </a:solidFill>
              </a:rPr>
              <a:t>«С 1942 по 1945 год был в немецком лагере в Польше»</a:t>
            </a: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61B1BFE0-3F50-473F-9967-52443B26363D}"/>
              </a:ext>
            </a:extLst>
          </p:cNvPr>
          <p:cNvSpPr/>
          <p:nvPr/>
        </p:nvSpPr>
        <p:spPr>
          <a:xfrm>
            <a:off x="7895733" y="3750087"/>
            <a:ext cx="3458066" cy="2141173"/>
          </a:xfrm>
          <a:prstGeom prst="wedgeRoundRect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i="1" dirty="0">
                <a:solidFill>
                  <a:schemeClr val="accent6">
                    <a:lumMod val="75000"/>
                  </a:schemeClr>
                </a:solidFill>
              </a:rPr>
              <a:t>«Был в плену у немцев в лагере для русских военнопленных в</a:t>
            </a:r>
          </a:p>
          <a:p>
            <a:pPr algn="ctr"/>
            <a:r>
              <a:rPr lang="ru-RU" sz="2600" b="1" i="1" dirty="0">
                <a:solidFill>
                  <a:schemeClr val="accent6">
                    <a:lumMod val="75000"/>
                  </a:schemeClr>
                </a:solidFill>
              </a:rPr>
              <a:t>г. </a:t>
            </a:r>
            <a:r>
              <a:rPr lang="ru-RU" sz="2600" b="1" i="1" dirty="0" err="1">
                <a:solidFill>
                  <a:schemeClr val="accent6">
                    <a:lumMod val="75000"/>
                  </a:schemeClr>
                </a:solidFill>
              </a:rPr>
              <a:t>Быдгощ</a:t>
            </a:r>
            <a:r>
              <a:rPr lang="ru-RU" sz="2600" b="1" i="1" dirty="0">
                <a:solidFill>
                  <a:schemeClr val="accent6">
                    <a:lumMod val="75000"/>
                  </a:schemeClr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061112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9" y="161088"/>
            <a:ext cx="10058400" cy="5657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 4"/>
          <p:cNvSpPr/>
          <p:nvPr/>
        </p:nvSpPr>
        <p:spPr>
          <a:xfrm>
            <a:off x="5560540" y="3385751"/>
            <a:ext cx="7661189" cy="4238368"/>
          </a:xfrm>
          <a:prstGeom prst="ellipse">
            <a:avLst/>
          </a:prstGeom>
          <a:solidFill>
            <a:srgbClr val="E0021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833674" y="4572000"/>
            <a:ext cx="4273781" cy="1365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>
                <a:solidFill>
                  <a:schemeClr val="bg1"/>
                </a:solidFill>
                <a:latin typeface="Bahnschrift" panose="020B0502040204020203" pitchFamily="34" charset="0"/>
              </a:rPr>
              <a:t>удаленные имена корреспондентов</a:t>
            </a:r>
          </a:p>
        </p:txBody>
      </p:sp>
    </p:spTree>
    <p:extLst>
      <p:ext uri="{BB962C8B-B14F-4D97-AF65-F5344CB8AC3E}">
        <p14:creationId xmlns:p14="http://schemas.microsoft.com/office/powerpoint/2010/main" val="5132183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666</Words>
  <Application>Microsoft Office PowerPoint</Application>
  <PresentationFormat>Широкоэкранный</PresentationFormat>
  <Paragraphs>48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Bahnschrift</vt:lpstr>
      <vt:lpstr>Calibri</vt:lpstr>
      <vt:lpstr>Calibri Light</vt:lpstr>
      <vt:lpstr>Segoe UI Historic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Слева: Оск. Ю. Клевер. Иллюстрация к сказке Г.-Х. Андерсена «Огниво». 1940-е гг. Акварель. Оригинал хранится в Доме-музее Г.-Х. Андерсена в г. Оденсе (Дания).  Справа: Оск. Ю. Клевер. Иллюстрация к поэме М.И. Цветаевой «Молодец». 1942 г. Акварель. ЦГАЛИ СПб. Ф. 154. Оп. 1. Д. 42. Л. 7</vt:lpstr>
      <vt:lpstr>Презентация PowerPoint</vt:lpstr>
      <vt:lpstr>Справа: Справка, выданная Оск. Ю. Клеверу о работе его добровольным помощником в Эвакуационном госпитале. 24 февраля 1946 года. ЦГАЛИ СПб. Ф. 154. Оп. 1. Д. 96. Л. 1</vt:lpstr>
      <vt:lpstr>Обложка дневника Оск.Ю. Клевера и начало текста. ЦГАЛИ СПб. Ф. 154. Оп. 1. Д. 67. Л. 1-2.</vt:lpstr>
      <vt:lpstr>Послевоенная легенда Оск. Ю. Клевера (из анкет и автобиографий художника)</vt:lpstr>
      <vt:lpstr>Презентация PowerPoint</vt:lpstr>
      <vt:lpstr>Искусственно созданные лакуны в дневнике Оскара Юльевича Клевера</vt:lpstr>
      <vt:lpstr>Слева: запись из дневника Оск.Ю. Клевера от 22 июня 1943 года с описанием встречи с белым эмигрантом; Справа: Визитная карточка С.В. фон Штейна</vt:lpstr>
      <vt:lpstr>Презентация PowerPoint</vt:lpstr>
      <vt:lpstr>Запись из дневника Оск.Ю. Клевера от 5 февраля 1943 года об обстоятельствах выезда из города Пушкина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Шанявская Александра Андреевна</dc:creator>
  <cp:lastModifiedBy>Администратор</cp:lastModifiedBy>
  <cp:revision>37</cp:revision>
  <dcterms:created xsi:type="dcterms:W3CDTF">2025-10-01T07:55:12Z</dcterms:created>
  <dcterms:modified xsi:type="dcterms:W3CDTF">2025-10-07T07:47:31Z</dcterms:modified>
</cp:coreProperties>
</file>