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3" r:id="rId4"/>
    <p:sldId id="264" r:id="rId5"/>
    <p:sldId id="258" r:id="rId6"/>
    <p:sldId id="259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2D667EB-614D-483C-B295-11D4764E4F14}" type="datetimeFigureOut">
              <a:rPr lang="ru-RU" smtClean="0"/>
              <a:pPr/>
              <a:t>29.09.2025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6B9BDFB-4E12-4466-8640-E6A66C999C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825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konstantinova@gaso-ural.ru" TargetMode="External"/><Relationship Id="rId2" Type="http://schemas.openxmlformats.org/officeDocument/2006/relationships/hyperlink" Target="mailto:v17@gaso-ural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996952"/>
            <a:ext cx="8208912" cy="2388840"/>
          </a:xfrm>
        </p:spPr>
        <p:txBody>
          <a:bodyPr/>
          <a:lstStyle/>
          <a:p>
            <a:r>
              <a:rPr lang="ru-RU" sz="4000" dirty="0"/>
              <a:t>Воспоминания </a:t>
            </a:r>
            <a:r>
              <a:rPr lang="ru-RU" sz="4000" dirty="0" err="1"/>
              <a:t>уралмашевцев</a:t>
            </a:r>
            <a:r>
              <a:rPr lang="ru-RU" sz="4000" dirty="0"/>
              <a:t> о Ленинграде в годы Великой Отечественной войны (1941–1945 гг.)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445224"/>
            <a:ext cx="6858000" cy="702568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Директор </a:t>
            </a:r>
            <a:r>
              <a:rPr lang="ru-RU" sz="1800" dirty="0" smtClean="0">
                <a:solidFill>
                  <a:schemeClr val="tx1"/>
                </a:solidFill>
              </a:rPr>
              <a:t>ГКУСО </a:t>
            </a:r>
            <a:r>
              <a:rPr lang="ru-RU" sz="1800" dirty="0" smtClean="0">
                <a:solidFill>
                  <a:schemeClr val="tx1"/>
                </a:solidFill>
              </a:rPr>
              <a:t>«</a:t>
            </a:r>
            <a:r>
              <a:rPr lang="ru-RU" sz="1800" dirty="0" smtClean="0">
                <a:solidFill>
                  <a:schemeClr val="tx1"/>
                </a:solidFill>
              </a:rPr>
              <a:t>Г</a:t>
            </a:r>
            <a:r>
              <a:rPr lang="ru-RU" sz="1800" dirty="0" smtClean="0">
                <a:solidFill>
                  <a:schemeClr val="tx1"/>
                </a:solidFill>
              </a:rPr>
              <a:t>осударственный архив Свердловской области»,</a:t>
            </a:r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dirty="0" smtClean="0">
                <a:solidFill>
                  <a:schemeClr val="tx1"/>
                </a:solidFill>
              </a:rPr>
              <a:t>Константинова Анастасия Александровна</a:t>
            </a:r>
          </a:p>
        </p:txBody>
      </p:sp>
      <p:pic>
        <p:nvPicPr>
          <p:cNvPr id="4" name="Изображение 3" descr="Логотип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215" y="116840"/>
            <a:ext cx="876935" cy="89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853808" cy="138417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/>
              <a:t>Свердловск и Ленинград в годы Великой Отечественной </a:t>
            </a:r>
            <a:r>
              <a:rPr lang="ru-RU" sz="3600" b="1" dirty="0" smtClean="0"/>
              <a:t>войны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9735" y="4869180"/>
            <a:ext cx="8455025" cy="158432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- Масштабная </a:t>
            </a:r>
            <a:r>
              <a:rPr lang="ru-RU" dirty="0">
                <a:solidFill>
                  <a:schemeClr val="tx1"/>
                </a:solidFill>
              </a:rPr>
              <a:t>эвакуация промышленности из Ленинграда в </a:t>
            </a:r>
            <a:r>
              <a:rPr lang="ru-RU" dirty="0" smtClean="0">
                <a:solidFill>
                  <a:schemeClr val="tx1"/>
                </a:solidFill>
              </a:rPr>
              <a:t>Свердловск.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smtClean="0">
                <a:solidFill>
                  <a:schemeClr val="tx1"/>
                </a:solidFill>
              </a:rPr>
              <a:t>Глубокая </a:t>
            </a:r>
            <a:r>
              <a:rPr lang="ru-RU" dirty="0">
                <a:solidFill>
                  <a:schemeClr val="tx1"/>
                </a:solidFill>
              </a:rPr>
              <a:t>человеческая и производственная связь между </a:t>
            </a:r>
            <a:r>
              <a:rPr lang="ru-RU" dirty="0" smtClean="0">
                <a:solidFill>
                  <a:schemeClr val="tx1"/>
                </a:solidFill>
              </a:rPr>
              <a:t>городами.</a:t>
            </a:r>
          </a:p>
          <a:p>
            <a:pPr marL="0" indent="0" algn="ctr">
              <a:buNone/>
            </a:pPr>
            <a:r>
              <a:rPr lang="ru-RU" i="1" dirty="0" smtClean="0">
                <a:solidFill>
                  <a:schemeClr val="tx1"/>
                </a:solidFill>
              </a:rPr>
              <a:t>"</a:t>
            </a:r>
            <a:r>
              <a:rPr lang="ru-RU" i="1" dirty="0">
                <a:solidFill>
                  <a:schemeClr val="tx1"/>
                </a:solidFill>
              </a:rPr>
              <a:t>Их история – это история взаимопомощи, 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tx1"/>
                </a:solidFill>
              </a:rPr>
              <a:t>стойкости и единства перед лицом войны".</a:t>
            </a:r>
          </a:p>
          <a:p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811" y="1700808"/>
            <a:ext cx="3975816" cy="2566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1452" y="1700807"/>
            <a:ext cx="3869467" cy="25669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17161" y="4267776"/>
            <a:ext cx="3898047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«В Ленинград пришла война». </a:t>
            </a:r>
            <a:r>
              <a:rPr lang="ru-RU" sz="1200" dirty="0"/>
              <a:t>С</a:t>
            </a:r>
            <a:r>
              <a:rPr lang="ru-RU" sz="1200" dirty="0" smtClean="0"/>
              <a:t>ентябрь - декабрь </a:t>
            </a:r>
            <a:r>
              <a:rPr lang="ru-RU" sz="1200" dirty="0" smtClean="0"/>
              <a:t>1941 .</a:t>
            </a:r>
            <a:endParaRPr lang="ru-RU" sz="1200" dirty="0" smtClean="0"/>
          </a:p>
          <a:p>
            <a:pPr algn="just"/>
            <a:r>
              <a:rPr lang="ru-RU" sz="1200" dirty="0" smtClean="0"/>
              <a:t>В. С. Тарасевич.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9811" y="4248687"/>
            <a:ext cx="397581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/>
              <a:t>Свердловск. </a:t>
            </a:r>
            <a:r>
              <a:rPr lang="en-US" sz="1200" dirty="0" smtClean="0"/>
              <a:t>[</a:t>
            </a:r>
            <a:r>
              <a:rPr lang="ru-RU" sz="1200" dirty="0" smtClean="0"/>
              <a:t>1942-1943 гг.</a:t>
            </a:r>
            <a:r>
              <a:rPr lang="en-US" sz="1200" dirty="0" smtClean="0"/>
              <a:t>] </a:t>
            </a:r>
            <a:r>
              <a:rPr lang="ru-RU" sz="1200" dirty="0" smtClean="0"/>
              <a:t>А. П. Исаков. </a:t>
            </a:r>
          </a:p>
          <a:p>
            <a:pPr algn="just"/>
            <a:r>
              <a:rPr lang="ru-RU" sz="1200" dirty="0" smtClean="0"/>
              <a:t>ГАСО. Ф. Ф-1. Оп. 3. Ед. хр. 2371.</a:t>
            </a:r>
            <a:endParaRPr lang="ru-RU" sz="1200" dirty="0"/>
          </a:p>
        </p:txBody>
      </p:sp>
      <p:pic>
        <p:nvPicPr>
          <p:cNvPr id="5" name="Изображение 4" descr="Логотип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67065" y="188640"/>
            <a:ext cx="876935" cy="89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6781800" cy="87099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Архивные документы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340767"/>
            <a:ext cx="4608512" cy="486211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В фонде Государственного архива Свердловской области </a:t>
            </a:r>
            <a:r>
              <a:rPr lang="ru-RU" dirty="0" smtClean="0">
                <a:solidFill>
                  <a:schemeClr val="tx1"/>
                </a:solidFill>
              </a:rPr>
              <a:t>№ Р-2910 </a:t>
            </a:r>
            <a:r>
              <a:rPr lang="ru-RU" b="1" i="1" dirty="0">
                <a:solidFill>
                  <a:schemeClr val="tx1"/>
                </a:solidFill>
              </a:rPr>
              <a:t>«Воспоминания работников Уралмашзавода, собранные музеем истории Уралмашзавода»</a:t>
            </a:r>
            <a:r>
              <a:rPr lang="ru-RU" dirty="0">
                <a:solidFill>
                  <a:schemeClr val="tx1"/>
                </a:solidFill>
              </a:rPr>
              <a:t> в составе первой описи </a:t>
            </a:r>
            <a:r>
              <a:rPr lang="ru-RU" dirty="0" smtClean="0">
                <a:solidFill>
                  <a:schemeClr val="tx1"/>
                </a:solidFill>
              </a:rPr>
              <a:t>сохранились </a:t>
            </a:r>
            <a:r>
              <a:rPr lang="ru-RU" dirty="0">
                <a:solidFill>
                  <a:schemeClr val="tx1"/>
                </a:solidFill>
              </a:rPr>
              <a:t>воспоминания </a:t>
            </a:r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 err="1" smtClean="0">
                <a:solidFill>
                  <a:schemeClr val="tx1"/>
                </a:solidFill>
              </a:rPr>
              <a:t>уралмашевцев</a:t>
            </a:r>
            <a:r>
              <a:rPr lang="ru-RU" dirty="0" smtClean="0">
                <a:solidFill>
                  <a:schemeClr val="tx1"/>
                </a:solidFill>
              </a:rPr>
              <a:t>»-участников </a:t>
            </a:r>
            <a:r>
              <a:rPr lang="ru-RU" dirty="0">
                <a:solidFill>
                  <a:schemeClr val="tx1"/>
                </a:solidFill>
              </a:rPr>
              <a:t>Великой Отечественной войны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</a:rPr>
              <a:t>В первой описи документы </a:t>
            </a:r>
            <a:r>
              <a:rPr lang="ru-RU" b="1" i="1" dirty="0">
                <a:solidFill>
                  <a:schemeClr val="tx1"/>
                </a:solidFill>
              </a:rPr>
              <a:t>с 1945 по 2010-е гг.</a:t>
            </a:r>
            <a:r>
              <a:rPr lang="ru-RU" dirty="0">
                <a:solidFill>
                  <a:schemeClr val="tx1"/>
                </a:solidFill>
              </a:rPr>
              <a:t> Во второй описи хронологические рамки с </a:t>
            </a:r>
            <a:r>
              <a:rPr lang="ru-RU" b="1" i="1" dirty="0">
                <a:solidFill>
                  <a:schemeClr val="tx1"/>
                </a:solidFill>
              </a:rPr>
              <a:t>1919 г. по 2004 г.</a:t>
            </a:r>
          </a:p>
        </p:txBody>
      </p:sp>
      <p:pic>
        <p:nvPicPr>
          <p:cNvPr id="3075" name="Picture 3" descr="X:\РЕДКОЛЛЕГИЯ\Банк новостей (проекты)\фото для постов\красивые фотографии\Архив_Екатеринбург-5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7997" y="1484660"/>
            <a:ext cx="3002311" cy="45034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Изображение 4" descr="Логотип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67065" y="188640"/>
            <a:ext cx="876935" cy="89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828551" y="-819690"/>
            <a:ext cx="41410955" cy="27607304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>
                <a:alpha val="40000"/>
              </a:schemeClr>
            </a:glow>
            <a:outerShdw blurRad="50800" dist="50800" dir="5400000" algn="ctr" rotWithShape="0">
              <a:srgbClr val="000000">
                <a:alpha val="29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7416824" cy="122413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Этапы формирования комплекса документов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16832"/>
            <a:ext cx="7543800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1 ЭТАП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ru-RU" b="1" dirty="0" smtClean="0">
                <a:solidFill>
                  <a:schemeClr val="tx1"/>
                </a:solidFill>
              </a:rPr>
              <a:t>создание </a:t>
            </a:r>
            <a:r>
              <a:rPr lang="ru-RU" b="1" dirty="0">
                <a:solidFill>
                  <a:schemeClr val="tx1"/>
                </a:solidFill>
              </a:rPr>
              <a:t>«Музея трудовой и боевой славы Уралмашзавода» в середине 1960-х гг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 marL="0" indent="0" algn="just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/>
                </a:solidFill>
              </a:rPr>
              <a:t>2 ЭТАП: празднование </a:t>
            </a:r>
            <a:r>
              <a:rPr lang="ru-RU" b="1" dirty="0">
                <a:solidFill>
                  <a:schemeClr val="tx1"/>
                </a:solidFill>
              </a:rPr>
              <a:t>40-летия со дня победы в Великой Отечественной войне (1941–1945 гг.)</a:t>
            </a:r>
          </a:p>
          <a:p>
            <a:pPr marL="0" indent="0">
              <a:buNone/>
            </a:pPr>
            <a:endParaRPr lang="ru-RU" b="1" dirty="0" smtClean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i="1" dirty="0" smtClean="0">
                <a:solidFill>
                  <a:schemeClr val="tx1"/>
                </a:solidFill>
              </a:rPr>
              <a:t>Воспоминания </a:t>
            </a:r>
            <a:r>
              <a:rPr lang="ru-RU" b="1" i="1" dirty="0">
                <a:solidFill>
                  <a:schemeClr val="tx1"/>
                </a:solidFill>
              </a:rPr>
              <a:t>были переданы в Государственный архив Свердловской области на постоянное хранение </a:t>
            </a:r>
            <a:r>
              <a:rPr lang="ru-RU" b="1" i="1" dirty="0" smtClean="0">
                <a:solidFill>
                  <a:schemeClr val="tx1"/>
                </a:solidFill>
              </a:rPr>
              <a:t>в </a:t>
            </a:r>
            <a:r>
              <a:rPr lang="ru-RU" b="1" i="1" dirty="0">
                <a:solidFill>
                  <a:schemeClr val="tx1"/>
                </a:solidFill>
              </a:rPr>
              <a:t>2020 г.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Изображение 3" descr="Логотип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32440" y="0"/>
            <a:ext cx="876935" cy="89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446514"/>
            <a:ext cx="576064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Эвакуация </a:t>
            </a:r>
            <a:r>
              <a:rPr lang="ru-RU" b="1" dirty="0" smtClean="0"/>
              <a:t>промышленности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2060848"/>
            <a:ext cx="7543800" cy="273630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smtClean="0">
                <a:solidFill>
                  <a:schemeClr val="tx1"/>
                </a:solidFill>
              </a:rPr>
              <a:t>эвакуированы </a:t>
            </a:r>
            <a:r>
              <a:rPr lang="ru-RU" dirty="0">
                <a:solidFill>
                  <a:schemeClr val="tx1"/>
                </a:solidFill>
              </a:rPr>
              <a:t>ключевые оборонные </a:t>
            </a:r>
            <a:r>
              <a:rPr lang="ru-RU" dirty="0" smtClean="0">
                <a:solidFill>
                  <a:schemeClr val="tx1"/>
                </a:solidFill>
              </a:rPr>
              <a:t>предприятия.</a:t>
            </a: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- </a:t>
            </a:r>
            <a:r>
              <a:rPr lang="ru-RU" dirty="0" smtClean="0">
                <a:solidFill>
                  <a:schemeClr val="tx1"/>
                </a:solidFill>
              </a:rPr>
              <a:t>переброска </a:t>
            </a:r>
            <a:r>
              <a:rPr lang="ru-RU" dirty="0">
                <a:solidFill>
                  <a:schemeClr val="tx1"/>
                </a:solidFill>
              </a:rPr>
              <a:t>высококвалифицированных </a:t>
            </a:r>
            <a:r>
              <a:rPr lang="ru-RU" dirty="0" smtClean="0">
                <a:solidFill>
                  <a:schemeClr val="tx1"/>
                </a:solidFill>
              </a:rPr>
              <a:t>специалистов.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Беляков Иван Иванович </a:t>
            </a:r>
            <a:r>
              <a:rPr lang="ru-RU" dirty="0">
                <a:solidFill>
                  <a:schemeClr val="tx1"/>
                </a:solidFill>
              </a:rPr>
              <a:t>– бригадир </a:t>
            </a:r>
            <a:r>
              <a:rPr lang="ru-RU" dirty="0" smtClean="0">
                <a:solidFill>
                  <a:schemeClr val="tx1"/>
                </a:solidFill>
              </a:rPr>
              <a:t>слесарей-ремонтников</a:t>
            </a:r>
            <a:r>
              <a:rPr lang="ru-RU" dirty="0">
                <a:solidFill>
                  <a:schemeClr val="tx1"/>
                </a:solidFill>
              </a:rPr>
              <a:t>, кавалер ордена Ленина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2051" name="Picture 3" descr="C:\Users\TimorinaMV\Downloads\завод-черная-иконка-на-белом-фоном-векторном-изображении-для-веб-сайта-156252703-fotor-bg-remover-2025091912395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34045"/>
            <a:ext cx="4392488" cy="29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imorinaMV\Downloads\png-transparent-airplane-aircraft-flight-airliner-flight-vehicle-transport-silhouette-thumbnail-fotor-bg-remover-2025091912433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2493228" cy="2493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8126" y="4509120"/>
            <a:ext cx="5544616" cy="1476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/>
              <a:t>"Быстрая адаптация и карьерный рост демонстрируют эффективность интеграции эвакуированных кадров".</a:t>
            </a:r>
          </a:p>
          <a:p>
            <a:endParaRPr lang="ru-RU" dirty="0"/>
          </a:p>
        </p:txBody>
      </p:sp>
      <p:pic>
        <p:nvPicPr>
          <p:cNvPr id="5" name="Изображение 4" descr="Логотип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84160" y="548640"/>
            <a:ext cx="876935" cy="89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272808" cy="729208"/>
          </a:xfrm>
        </p:spPr>
        <p:txBody>
          <a:bodyPr>
            <a:normAutofit fontScale="90000"/>
          </a:bodyPr>
          <a:lstStyle/>
          <a:p>
            <a:r>
              <a:rPr lang="ru-RU" b="1" dirty="0" err="1"/>
              <a:t>Уралмашевцы</a:t>
            </a:r>
            <a:r>
              <a:rPr lang="ru-RU" b="1" dirty="0"/>
              <a:t> на </a:t>
            </a:r>
            <a:r>
              <a:rPr lang="ru-RU" b="1" dirty="0" smtClean="0"/>
              <a:t>фронте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580622"/>
            <a:ext cx="8136904" cy="179405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000" i="1" dirty="0">
                <a:solidFill>
                  <a:schemeClr val="tx1"/>
                </a:solidFill>
              </a:rPr>
              <a:t>«После замерзания Финского залива наши дозоры зорко следили, чтобы немцы не прошли по льду со стороны Петергофа в Кронштадт. 900 дней находился во вражеской блокаде Ленинград</a:t>
            </a:r>
            <a:r>
              <a:rPr lang="ru-RU" sz="2000" i="1" dirty="0" smtClean="0">
                <a:solidFill>
                  <a:schemeClr val="tx1"/>
                </a:solidFill>
              </a:rPr>
              <a:t>».</a:t>
            </a:r>
            <a:endParaRPr lang="ru-RU" sz="2000" i="1" dirty="0">
              <a:solidFill>
                <a:schemeClr val="tx1"/>
              </a:solidFill>
            </a:endParaRPr>
          </a:p>
          <a:p>
            <a:endParaRPr lang="ru-RU" sz="2000" i="1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37683"/>
            <a:ext cx="4968552" cy="33267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24525" y="1484630"/>
            <a:ext cx="3183255" cy="13157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2000" b="1" dirty="0" smtClean="0"/>
              <a:t>Исламов </a:t>
            </a:r>
            <a:r>
              <a:rPr lang="ru-RU" sz="2000" b="1" dirty="0" err="1" smtClean="0"/>
              <a:t>Гарабша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Сафарович</a:t>
            </a:r>
            <a:r>
              <a:rPr lang="ru-RU" sz="2000" b="1" dirty="0" smtClean="0"/>
              <a:t> </a:t>
            </a:r>
          </a:p>
          <a:p>
            <a:r>
              <a:rPr lang="ru-RU" sz="2000" dirty="0" smtClean="0"/>
              <a:t>- молодой боец морской пехоты.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725144"/>
            <a:ext cx="446449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1400" dirty="0" smtClean="0"/>
              <a:t>«Невский проспект». 1943 </a:t>
            </a:r>
            <a:r>
              <a:rPr lang="ru-RU" sz="1400" dirty="0" smtClean="0"/>
              <a:t>год. </a:t>
            </a:r>
            <a:r>
              <a:rPr lang="ru-RU" sz="1400" dirty="0" err="1" smtClean="0"/>
              <a:t>Шиманский</a:t>
            </a:r>
            <a:r>
              <a:rPr lang="ru-RU" sz="1400" dirty="0" smtClean="0"/>
              <a:t> </a:t>
            </a:r>
            <a:r>
              <a:rPr lang="ru-RU" sz="1400" dirty="0" smtClean="0"/>
              <a:t>С. Г.</a:t>
            </a:r>
            <a:endParaRPr lang="ru-RU" sz="1400" dirty="0"/>
          </a:p>
        </p:txBody>
      </p:sp>
      <p:pic>
        <p:nvPicPr>
          <p:cNvPr id="7" name="Изображение 6" descr="Логотип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67065" y="260648"/>
            <a:ext cx="876935" cy="894080"/>
          </a:xfrm>
          <a:prstGeom prst="rect">
            <a:avLst/>
          </a:prstGeom>
        </p:spPr>
      </p:pic>
      <p:sp>
        <p:nvSpPr>
          <p:cNvPr id="8" name="Текстовое поле 7"/>
          <p:cNvSpPr txBox="1"/>
          <p:nvPr/>
        </p:nvSpPr>
        <p:spPr>
          <a:xfrm>
            <a:off x="5723890" y="3068955"/>
            <a:ext cx="3573145" cy="20929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0" indent="0">
              <a:buNone/>
            </a:pPr>
            <a:r>
              <a:rPr lang="ru-RU" sz="2000" i="1" dirty="0" smtClean="0">
                <a:sym typeface="+mn-ea"/>
              </a:rPr>
              <a:t>"</a:t>
            </a:r>
            <a:r>
              <a:rPr lang="ru-RU" sz="2000" i="1" dirty="0">
                <a:sym typeface="+mn-ea"/>
              </a:rPr>
              <a:t>Руины зданий, бесчисленные следы пожарищ, взрывы тяжелых немецких снарядов...".</a:t>
            </a:r>
            <a:endParaRPr lang="ru-RU" altLang="en-US" sz="2000" i="1" dirty="0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781800" cy="100811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Гуманитарная миссия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628800"/>
            <a:ext cx="7543800" cy="446226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Акция </a:t>
            </a:r>
            <a:r>
              <a:rPr lang="ru-RU" dirty="0">
                <a:solidFill>
                  <a:schemeClr val="tx1"/>
                </a:solidFill>
              </a:rPr>
              <a:t>поддержки блокадного Ленинграда.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Солидарность тыла и фронта.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Конева Людмила </a:t>
            </a:r>
            <a:r>
              <a:rPr lang="ru-RU" b="1" dirty="0" err="1">
                <a:solidFill>
                  <a:schemeClr val="tx1"/>
                </a:solidFill>
              </a:rPr>
              <a:t>Клавдиевна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– токарь.</a:t>
            </a: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chemeClr val="tx1"/>
                </a:solidFill>
              </a:rPr>
              <a:t>«Люди </a:t>
            </a:r>
            <a:r>
              <a:rPr lang="ru-RU" i="1" dirty="0">
                <a:solidFill>
                  <a:schemeClr val="tx1"/>
                </a:solidFill>
              </a:rPr>
              <a:t>жертвовали самым необходимым: отдавали продукты и табак, теплую </a:t>
            </a:r>
            <a:r>
              <a:rPr lang="ru-RU" i="1" dirty="0" smtClean="0">
                <a:solidFill>
                  <a:schemeClr val="tx1"/>
                </a:solidFill>
              </a:rPr>
              <a:t>одежду».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chemeClr val="tx1"/>
                </a:solidFill>
              </a:rPr>
              <a:t> </a:t>
            </a:r>
            <a:endParaRPr lang="ru-RU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i="1" dirty="0" smtClean="0">
                <a:solidFill>
                  <a:schemeClr val="tx1"/>
                </a:solidFill>
              </a:rPr>
              <a:t>«140 </a:t>
            </a:r>
            <a:r>
              <a:rPr lang="ru-RU" i="1" dirty="0">
                <a:solidFill>
                  <a:schemeClr val="tx1"/>
                </a:solidFill>
              </a:rPr>
              <a:t>тысяч подарков и писем как символ единства и </a:t>
            </a:r>
            <a:r>
              <a:rPr lang="ru-RU" i="1" dirty="0" smtClean="0">
                <a:solidFill>
                  <a:schemeClr val="tx1"/>
                </a:solidFill>
              </a:rPr>
              <a:t>взаимопомощи».</a:t>
            </a:r>
            <a:endParaRPr lang="ru-RU" i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Изображение 3" descr="Логотип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67065" y="188640"/>
            <a:ext cx="876935" cy="89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6781800" cy="1152128"/>
          </a:xfrm>
        </p:spPr>
        <p:txBody>
          <a:bodyPr>
            <a:normAutofit/>
          </a:bodyPr>
          <a:lstStyle/>
          <a:p>
            <a:r>
              <a:rPr lang="ru-RU" dirty="0"/>
              <a:t>Список источников: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44824"/>
            <a:ext cx="7543800" cy="431824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1)Беляков </a:t>
            </a:r>
            <a:r>
              <a:rPr lang="ru-RU" dirty="0">
                <a:solidFill>
                  <a:schemeClr val="tx1"/>
                </a:solidFill>
              </a:rPr>
              <a:t>Иван Иванович </a:t>
            </a:r>
            <a:r>
              <a:rPr lang="ru-RU" dirty="0" smtClean="0">
                <a:solidFill>
                  <a:schemeClr val="tx1"/>
                </a:solidFill>
              </a:rPr>
              <a:t>– бригадир слесарей-ремонтников</a:t>
            </a:r>
            <a:r>
              <a:rPr lang="ru-RU" dirty="0">
                <a:solidFill>
                  <a:schemeClr val="tx1"/>
                </a:solidFill>
              </a:rPr>
              <a:t>, кавалер ордена Ленина. Воспоминания </a:t>
            </a:r>
            <a:r>
              <a:rPr lang="ru-RU" dirty="0" smtClean="0">
                <a:solidFill>
                  <a:schemeClr val="tx1"/>
                </a:solidFill>
              </a:rPr>
              <a:t>об </a:t>
            </a:r>
            <a:r>
              <a:rPr lang="ru-RU" dirty="0">
                <a:solidFill>
                  <a:schemeClr val="tx1"/>
                </a:solidFill>
              </a:rPr>
              <a:t>эвакуации с Ленинградского </a:t>
            </a:r>
            <a:r>
              <a:rPr lang="ru-RU" dirty="0" smtClean="0">
                <a:solidFill>
                  <a:schemeClr val="tx1"/>
                </a:solidFill>
              </a:rPr>
              <a:t>Кировского </a:t>
            </a:r>
            <a:r>
              <a:rPr lang="ru-RU" dirty="0">
                <a:solidFill>
                  <a:schemeClr val="tx1"/>
                </a:solidFill>
              </a:rPr>
              <a:t>завода, о работе на Уралмашзаводе в годы Великой </a:t>
            </a:r>
            <a:r>
              <a:rPr lang="ru-RU" dirty="0" smtClean="0">
                <a:solidFill>
                  <a:schemeClr val="tx1"/>
                </a:solidFill>
              </a:rPr>
              <a:t>Отечественной </a:t>
            </a:r>
            <a:r>
              <a:rPr lang="ru-RU" dirty="0">
                <a:solidFill>
                  <a:schemeClr val="tx1"/>
                </a:solidFill>
              </a:rPr>
              <a:t>войны. Рукопись. 28 мая 1969 г.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</a:t>
            </a:r>
            <a:r>
              <a:rPr lang="ru-RU" dirty="0">
                <a:solidFill>
                  <a:schemeClr val="tx1"/>
                </a:solidFill>
              </a:rPr>
              <a:t>ГАСО. Ф. Р-2910. Оп. 1. Д. 28. </a:t>
            </a:r>
          </a:p>
          <a:p>
            <a:r>
              <a:rPr lang="ru-RU" dirty="0">
                <a:solidFill>
                  <a:schemeClr val="tx1"/>
                </a:solidFill>
              </a:rPr>
              <a:t>2)Исламов </a:t>
            </a:r>
            <a:r>
              <a:rPr lang="ru-RU" dirty="0" err="1">
                <a:solidFill>
                  <a:schemeClr val="tx1"/>
                </a:solidFill>
              </a:rPr>
              <a:t>Гарабша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Сафарович</a:t>
            </a:r>
            <a:r>
              <a:rPr lang="ru-RU" dirty="0">
                <a:solidFill>
                  <a:schemeClr val="tx1"/>
                </a:solidFill>
              </a:rPr>
              <a:t>. Воспоминания об </a:t>
            </a:r>
            <a:r>
              <a:rPr lang="ru-RU" dirty="0" smtClean="0">
                <a:solidFill>
                  <a:schemeClr val="tx1"/>
                </a:solidFill>
              </a:rPr>
              <a:t>участии </a:t>
            </a:r>
            <a:r>
              <a:rPr lang="ru-RU" dirty="0">
                <a:solidFill>
                  <a:schemeClr val="tx1"/>
                </a:solidFill>
              </a:rPr>
              <a:t>в Великой Отечественной войне, о работе на Уралмашзаводе. Рукопись. Варианты. 1 сентября 1977 г.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ГАСО</a:t>
            </a:r>
            <a:r>
              <a:rPr lang="ru-RU" dirty="0">
                <a:solidFill>
                  <a:schemeClr val="tx1"/>
                </a:solidFill>
              </a:rPr>
              <a:t>. Ф. Р-2910. Оп. 1. Д. 78. </a:t>
            </a:r>
          </a:p>
          <a:p>
            <a:r>
              <a:rPr lang="ru-RU" dirty="0">
                <a:solidFill>
                  <a:schemeClr val="tx1"/>
                </a:solidFill>
              </a:rPr>
              <a:t>3)Конева Людмила </a:t>
            </a:r>
            <a:r>
              <a:rPr lang="ru-RU" dirty="0" err="1">
                <a:solidFill>
                  <a:schemeClr val="tx1"/>
                </a:solidFill>
              </a:rPr>
              <a:t>Клавдиевна</a:t>
            </a:r>
            <a:r>
              <a:rPr lang="ru-RU" dirty="0">
                <a:solidFill>
                  <a:schemeClr val="tx1"/>
                </a:solidFill>
              </a:rPr>
              <a:t> - токарь. </a:t>
            </a:r>
            <a:r>
              <a:rPr lang="ru-RU" dirty="0" smtClean="0">
                <a:solidFill>
                  <a:schemeClr val="tx1"/>
                </a:solidFill>
              </a:rPr>
              <a:t>Воспоминания </a:t>
            </a:r>
            <a:r>
              <a:rPr lang="ru-RU" dirty="0">
                <a:solidFill>
                  <a:schemeClr val="tx1"/>
                </a:solidFill>
              </a:rPr>
              <a:t>о жизни, о работе на Уралмашзаводе, о Великой Отечественной войне, о поездке на Ленинградский фронт с </a:t>
            </a:r>
            <a:r>
              <a:rPr lang="ru-RU" dirty="0" smtClean="0">
                <a:solidFill>
                  <a:schemeClr val="tx1"/>
                </a:solidFill>
              </a:rPr>
              <a:t>подарками</a:t>
            </a:r>
            <a:r>
              <a:rPr lang="ru-RU" dirty="0">
                <a:solidFill>
                  <a:schemeClr val="tx1"/>
                </a:solidFill>
              </a:rPr>
              <a:t>. Рукопись, машинопись. Варианты. 30 января 1983 г. - 18 апреля 1985 г.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</a:rPr>
              <a:t>     ГАСО</a:t>
            </a:r>
            <a:r>
              <a:rPr lang="ru-RU" dirty="0">
                <a:solidFill>
                  <a:schemeClr val="tx1"/>
                </a:solidFill>
              </a:rPr>
              <a:t>. Ф. Р-2910. Оп. 1. Д. 95.</a:t>
            </a:r>
          </a:p>
        </p:txBody>
      </p:sp>
      <p:pic>
        <p:nvPicPr>
          <p:cNvPr id="4" name="Изображение 3" descr="Логотип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00392" y="476672"/>
            <a:ext cx="876935" cy="894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548680"/>
            <a:ext cx="7550224" cy="40233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КОНТАКТЫ</a:t>
            </a:r>
          </a:p>
          <a:p>
            <a:pPr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государственное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казенное учреждение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Свердловской области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«Государственный архив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ru-RU" sz="2600" dirty="0" smtClean="0">
                <a:solidFill>
                  <a:schemeClr val="tx1"/>
                </a:solidFill>
              </a:rPr>
              <a:t> Свердловской области»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>   </a:t>
            </a:r>
            <a:r>
              <a:rPr lang="en-US" sz="2600" dirty="0" smtClean="0">
                <a:solidFill>
                  <a:schemeClr val="tx1"/>
                </a:solidFill>
                <a:hlinkClick r:id="rId2"/>
              </a:rPr>
              <a:t>v17@gaso-ural.ru</a:t>
            </a:r>
            <a:r>
              <a:rPr lang="ru-RU" sz="2600" dirty="0" smtClean="0">
                <a:solidFill>
                  <a:schemeClr val="tx1"/>
                </a:solidFill>
              </a:rPr>
              <a:t/>
            </a:r>
            <a:br>
              <a:rPr lang="ru-RU" sz="2600" dirty="0" smtClean="0">
                <a:solidFill>
                  <a:schemeClr val="tx1"/>
                </a:solidFill>
              </a:rPr>
            </a:br>
            <a:endParaRPr lang="ru-RU" sz="2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600" dirty="0" smtClean="0">
                <a:solidFill>
                  <a:schemeClr val="tx1"/>
                </a:solidFill>
              </a:rPr>
              <a:t>   директор архива 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>   Константинова Анастасия </a:t>
            </a:r>
            <a:r>
              <a:rPr lang="ru-RU" sz="2600" dirty="0" smtClean="0">
                <a:solidFill>
                  <a:schemeClr val="tx1"/>
                </a:solidFill>
              </a:rPr>
              <a:t>Александровна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>   г</a:t>
            </a:r>
            <a:r>
              <a:rPr lang="ru-RU" sz="2600" dirty="0" smtClean="0">
                <a:solidFill>
                  <a:schemeClr val="tx1"/>
                </a:solidFill>
              </a:rPr>
              <a:t>. </a:t>
            </a:r>
            <a:r>
              <a:rPr lang="ru-RU" sz="2600" dirty="0" smtClean="0">
                <a:solidFill>
                  <a:schemeClr val="tx1"/>
                </a:solidFill>
              </a:rPr>
              <a:t>Екатеринбург, ул. </a:t>
            </a:r>
            <a:r>
              <a:rPr lang="ru-RU" sz="2600" dirty="0" err="1" smtClean="0">
                <a:solidFill>
                  <a:schemeClr val="tx1"/>
                </a:solidFill>
              </a:rPr>
              <a:t>Вайнера</a:t>
            </a:r>
            <a:r>
              <a:rPr lang="ru-RU" sz="2600" dirty="0" smtClean="0">
                <a:solidFill>
                  <a:schemeClr val="tx1"/>
                </a:solidFill>
              </a:rPr>
              <a:t>, дом 17</a:t>
            </a:r>
            <a:br>
              <a:rPr lang="ru-RU" sz="2600" dirty="0" smtClean="0">
                <a:solidFill>
                  <a:schemeClr val="tx1"/>
                </a:solidFill>
              </a:rPr>
            </a:br>
            <a:r>
              <a:rPr lang="ru-RU" sz="2600" dirty="0" smtClean="0">
                <a:solidFill>
                  <a:schemeClr val="tx1"/>
                </a:solidFill>
              </a:rPr>
              <a:t>   </a:t>
            </a:r>
            <a:r>
              <a:rPr lang="en-US" sz="2600" dirty="0" smtClean="0">
                <a:solidFill>
                  <a:schemeClr val="tx1"/>
                </a:solidFill>
                <a:hlinkClick r:id="rId3"/>
              </a:rPr>
              <a:t>konstantinova@gaso-ural.ru</a:t>
            </a:r>
            <a:r>
              <a:rPr lang="ru-RU" sz="2600" smtClean="0">
                <a:solidFill>
                  <a:schemeClr val="tx1"/>
                </a:solidFill>
              </a:rPr>
              <a:t/>
            </a:r>
            <a:br>
              <a:rPr lang="ru-RU" sz="2600" smtClean="0">
                <a:solidFill>
                  <a:schemeClr val="tx1"/>
                </a:solidFill>
              </a:rPr>
            </a:br>
            <a:r>
              <a:rPr lang="ru-RU" sz="2600" smtClean="0">
                <a:solidFill>
                  <a:schemeClr val="tx1"/>
                </a:solidFill>
              </a:rPr>
              <a:t>   +</a:t>
            </a:r>
            <a:r>
              <a:rPr lang="ru-RU" sz="2600" dirty="0" smtClean="0">
                <a:solidFill>
                  <a:schemeClr val="tx1"/>
                </a:solidFill>
              </a:rPr>
              <a:t>7</a:t>
            </a:r>
            <a:r>
              <a:rPr lang="en-US" sz="2600" dirty="0" smtClean="0">
                <a:solidFill>
                  <a:schemeClr val="tx1"/>
                </a:solidFill>
              </a:rPr>
              <a:t>(343) 376 31 05</a:t>
            </a:r>
            <a:endParaRPr lang="ru-RU" sz="26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293</TotalTime>
  <Words>538</Words>
  <Application>Microsoft Office PowerPoint</Application>
  <PresentationFormat>Экран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NewsPrint</vt:lpstr>
      <vt:lpstr>Воспоминания уралмашевцев о Ленинграде в годы Великой Отечественной войны (1941–1945 гг.)</vt:lpstr>
      <vt:lpstr>Свердловск и Ленинград в годы Великой Отечественной войны</vt:lpstr>
      <vt:lpstr>Архивные документы</vt:lpstr>
      <vt:lpstr>Этапы формирования комплекса документов</vt:lpstr>
      <vt:lpstr>Эвакуация промышленности</vt:lpstr>
      <vt:lpstr>Уралмашевцы на фронте</vt:lpstr>
      <vt:lpstr>Гуманитарная миссия</vt:lpstr>
      <vt:lpstr>Список источников: 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Воспоминания уралмашевцев о Ленинграде в годы Великой Отечественной войны (1941–1945 гг.)</dc:title>
  <dc:creator>Тиморина Марина Валерьевна</dc:creator>
  <cp:lastModifiedBy>KonstantinovaAA</cp:lastModifiedBy>
  <cp:revision>24</cp:revision>
  <dcterms:created xsi:type="dcterms:W3CDTF">2025-09-19T05:15:00Z</dcterms:created>
  <dcterms:modified xsi:type="dcterms:W3CDTF">2025-09-29T10:08:19Z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29C94D50D18341FC9AB20CD10E1CC47A_12</vt:lpwstr>
  </property>
  <property fmtid="{D5CDD505-2E9C-101B-9397-08002B2CF9AE}" pid="3" name="KSOProductBuildVer">
    <vt:lpwstr>1049-12.2.0.23131</vt:lpwstr>
  </property>
</Properties>
</file>