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70" r:id="rId6"/>
    <p:sldId id="268" r:id="rId7"/>
    <p:sldId id="259" r:id="rId8"/>
    <p:sldId id="260" r:id="rId9"/>
    <p:sldId id="262" r:id="rId10"/>
    <p:sldId id="263" r:id="rId11"/>
    <p:sldId id="266" r:id="rId12"/>
    <p:sldId id="264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1DF"/>
    <a:srgbClr val="958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5" d="100"/>
          <a:sy n="75" d="100"/>
        </p:scale>
        <p:origin x="928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emf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46584" y="579879"/>
            <a:ext cx="54951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Победы </a:t>
            </a:r>
          </a:p>
          <a:p>
            <a:pPr algn="ctr"/>
            <a:r>
              <a:rPr lang="ru-RU" sz="5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архивным документам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BCC417-7FAC-15DC-7ECA-795A21F53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392" y="0"/>
            <a:ext cx="591502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E06ECA-CB71-6047-7321-8ACBB481E02F}"/>
              </a:ext>
            </a:extLst>
          </p:cNvPr>
          <p:cNvSpPr txBox="1"/>
          <p:nvPr/>
        </p:nvSpPr>
        <p:spPr>
          <a:xfrm>
            <a:off x="2777735" y="3107336"/>
            <a:ext cx="66118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Segoe Script" panose="030B0504020000000003" pitchFamily="66" charset="0"/>
              </a:rPr>
              <a:t>«Портрет Победы </a:t>
            </a:r>
          </a:p>
          <a:p>
            <a:pPr algn="ctr"/>
            <a:r>
              <a:rPr lang="ru-RU" sz="3200" b="1" dirty="0">
                <a:latin typeface="Segoe Script" panose="030B0504020000000003" pitchFamily="66" charset="0"/>
              </a:rPr>
              <a:t>по архивным документам» </a:t>
            </a:r>
          </a:p>
          <a:p>
            <a:pPr algn="ctr"/>
            <a:r>
              <a:rPr lang="ru-RU" sz="2400" dirty="0">
                <a:latin typeface="Sitka Subheading" panose="02000505000000020004" pitchFamily="2" charset="0"/>
              </a:rPr>
              <a:t>(Документы личного </a:t>
            </a:r>
          </a:p>
          <a:p>
            <a:pPr algn="ctr"/>
            <a:r>
              <a:rPr lang="ru-RU" sz="2400" dirty="0">
                <a:latin typeface="Sitka Subheading" panose="02000505000000020004" pitchFamily="2" charset="0"/>
              </a:rPr>
              <a:t>происхождения участников </a:t>
            </a:r>
          </a:p>
          <a:p>
            <a:pPr algn="ctr"/>
            <a:r>
              <a:rPr lang="ru-RU" sz="2400" dirty="0">
                <a:latin typeface="Sitka Subheading" panose="02000505000000020004" pitchFamily="2" charset="0"/>
              </a:rPr>
              <a:t>Великой Отечественной войны)</a:t>
            </a:r>
            <a:endParaRPr lang="ru-RU" sz="3200" dirty="0">
              <a:latin typeface="Sitka Subheading" panose="02000505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91D7B-4402-993A-AAFE-678033F962EB}"/>
              </a:ext>
            </a:extLst>
          </p:cNvPr>
          <p:cNvSpPr txBox="1"/>
          <p:nvPr/>
        </p:nvSpPr>
        <p:spPr>
          <a:xfrm>
            <a:off x="4940537" y="5961072"/>
            <a:ext cx="41323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latin typeface="Sitka Subheading" panose="02000505000000020004" pitchFamily="2" charset="0"/>
              </a:rPr>
              <a:t>Директор ГКУ ЛОГАВ</a:t>
            </a:r>
          </a:p>
          <a:p>
            <a:pPr algn="r"/>
            <a:r>
              <a:rPr lang="ru-RU" dirty="0" err="1">
                <a:latin typeface="Sitka Subheading" panose="02000505000000020004" pitchFamily="2" charset="0"/>
              </a:rPr>
              <a:t>Крипатова</a:t>
            </a:r>
            <a:r>
              <a:rPr lang="ru-RU" dirty="0">
                <a:latin typeface="Sitka Subheading" panose="02000505000000020004" pitchFamily="2" charset="0"/>
              </a:rPr>
              <a:t> Юлия Игоревна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912B0F-5CF8-EBE4-613A-D368BDC5A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753" y="50883"/>
            <a:ext cx="2031023" cy="7677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60575" y="598392"/>
            <a:ext cx="548665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>
              <a:solidFill>
                <a:srgbClr val="000000"/>
              </a:solidFill>
              <a:latin typeface="Sitka Subheading" panose="02000505000000020004" pitchFamily="2" charset="0"/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Sitka Subheading" panose="02000505000000020004" pitchFamily="2" charset="0"/>
              </a:rPr>
              <a:t>Семинар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Sitka Subheading" panose="02000505000000020004" pitchFamily="2" charset="0"/>
              </a:rPr>
              <a:t>«Особенности работы с личными фондами и коллекциями документов участников великой отечественной войны и жителей блокадного Ленинграда»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Sitka Subheading" panose="02000505000000020004" pitchFamily="2" charset="0"/>
              </a:rPr>
              <a:t>8-10 октября 2025 года</a:t>
            </a:r>
            <a:endParaRPr lang="ru-RU" dirty="0">
              <a:latin typeface="Sitka Subheading" panose="0200050500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21562" t="32963" r="38021" b="34074"/>
          <a:stretch/>
        </p:blipFill>
        <p:spPr>
          <a:xfrm>
            <a:off x="3460575" y="-4846"/>
            <a:ext cx="1862215" cy="8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6B54A-95B7-0460-3D7C-97098748B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069A78-80DA-CE24-E184-7C7D47B5B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2FA2FC-0212-50F3-A57E-41180398C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48" y="1431673"/>
            <a:ext cx="3731075" cy="490160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2FF3CD-F683-3E00-C9DE-A926B8ECF0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015" y="164228"/>
            <a:ext cx="4574031" cy="65399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D279B-49C3-5627-BA4C-24DB72CF16D5}"/>
              </a:ext>
            </a:extLst>
          </p:cNvPr>
          <p:cNvSpPr txBox="1"/>
          <p:nvPr/>
        </p:nvSpPr>
        <p:spPr>
          <a:xfrm>
            <a:off x="-395849" y="153810"/>
            <a:ext cx="55140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Sitka Subheading" panose="02000505000000020004" pitchFamily="2" charset="0"/>
              </a:rPr>
              <a:t>Каминская</a:t>
            </a:r>
          </a:p>
          <a:p>
            <a:pPr algn="ctr"/>
            <a:r>
              <a:rPr lang="ru-RU" sz="3200" dirty="0">
                <a:latin typeface="Sitka Subheading" panose="02000505000000020004" pitchFamily="2" charset="0"/>
              </a:rPr>
              <a:t>Вера Александровна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829529-AD4F-E178-77F9-9638F8D927AE}"/>
              </a:ext>
            </a:extLst>
          </p:cNvPr>
          <p:cNvSpPr/>
          <p:nvPr/>
        </p:nvSpPr>
        <p:spPr>
          <a:xfrm>
            <a:off x="1028773" y="6380907"/>
            <a:ext cx="298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PT Serif"/>
              </a:rPr>
              <a:t>Ф. Р-4581. Оп. 2. Д. 27. Л. 27</a:t>
            </a:r>
            <a:r>
              <a:rPr lang="ru-RU" dirty="0">
                <a:solidFill>
                  <a:srgbClr val="333333"/>
                </a:solidFill>
                <a:latin typeface="PT Serif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35066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5F30D-B19D-4694-DA7B-D2A787163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CC2D6E-DDE5-55EB-67A2-ED5A902FE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869FCE-3A2E-F934-1F56-642F5D4C33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4" y="207057"/>
            <a:ext cx="3642225" cy="51146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0317E2-BEB1-A48C-29E0-FEF93E2639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19" y="2994572"/>
            <a:ext cx="5117387" cy="3635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84CF65-D30D-25EB-C809-C2C162295FF7}"/>
              </a:ext>
            </a:extLst>
          </p:cNvPr>
          <p:cNvSpPr txBox="1"/>
          <p:nvPr/>
        </p:nvSpPr>
        <p:spPr>
          <a:xfrm>
            <a:off x="4052316" y="382012"/>
            <a:ext cx="48534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/>
              <a:t>«… Блокадный Ленинград. Голод. Люди – как тени. Скелетики – дети. Явь это была или тяжелый, кошмарный сон?»</a:t>
            </a:r>
          </a:p>
          <a:p>
            <a:r>
              <a:rPr lang="ru-RU" sz="2400" i="1" dirty="0"/>
              <a:t>Воспоминания Каминской. Из газеты «Красная звезда», 1986 г.</a:t>
            </a:r>
          </a:p>
          <a:p>
            <a:endParaRPr lang="ru-RU" sz="2400" i="1" dirty="0"/>
          </a:p>
          <a:p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481541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E7778-1B79-92EB-AD40-DCE2A6640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C09786-37BC-C16D-94C0-7EDF16ECB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15" y="-24938"/>
            <a:ext cx="9139938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AFFEB4-80E3-0A5C-46D1-537C8E37E0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30" y="3163123"/>
            <a:ext cx="5237870" cy="36450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6D63A2-2670-FD8E-65B4-718CFBE336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8" y="49876"/>
            <a:ext cx="4765581" cy="3379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EBE425-0E74-B232-28D9-A36E74E612FD}"/>
              </a:ext>
            </a:extLst>
          </p:cNvPr>
          <p:cNvSpPr txBox="1"/>
          <p:nvPr/>
        </p:nvSpPr>
        <p:spPr>
          <a:xfrm>
            <a:off x="4977597" y="403654"/>
            <a:ext cx="40603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«…Судьба привела ее в госпиталь для истощенных бойцов, который привозили с передового края и недели 2-3 откармливали, потом снова отправляли на передовую…»  </a:t>
            </a:r>
          </a:p>
          <a:p>
            <a:r>
              <a:rPr lang="ru-RU" sz="2000" i="1" dirty="0"/>
              <a:t>Из газеты «Красная звезда», </a:t>
            </a:r>
          </a:p>
          <a:p>
            <a:r>
              <a:rPr lang="ru-RU" sz="2000" i="1" dirty="0"/>
              <a:t>1986 г.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4A95B-BB67-2D18-FC8E-D31849A15B7D}"/>
              </a:ext>
            </a:extLst>
          </p:cNvPr>
          <p:cNvSpPr txBox="1"/>
          <p:nvPr/>
        </p:nvSpPr>
        <p:spPr>
          <a:xfrm>
            <a:off x="106007" y="3633924"/>
            <a:ext cx="39167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i="1" u="none" strike="noStrike" baseline="0" dirty="0">
                <a:latin typeface="Sitka Subheading" panose="02000505000000020004" pitchFamily="2" charset="0"/>
              </a:rPr>
              <a:t>Медаль «За</a:t>
            </a:r>
          </a:p>
          <a:p>
            <a:pPr algn="l"/>
            <a:r>
              <a:rPr lang="ru-RU" sz="1800" i="1" u="none" strike="noStrike" baseline="0" dirty="0">
                <a:latin typeface="Sitka Subheading" panose="02000505000000020004" pitchFamily="2" charset="0"/>
              </a:rPr>
              <a:t>боевые заслуги» старшине мед.</a:t>
            </a:r>
          </a:p>
          <a:p>
            <a:pPr algn="l"/>
            <a:r>
              <a:rPr lang="ru-RU" i="1" dirty="0">
                <a:latin typeface="Sitka Subheading" panose="02000505000000020004" pitchFamily="2" charset="0"/>
              </a:rPr>
              <a:t>службы во время наступательной</a:t>
            </a:r>
          </a:p>
          <a:p>
            <a:r>
              <a:rPr lang="ru-RU" i="1" dirty="0">
                <a:latin typeface="Sitka Subheading" panose="02000505000000020004" pitchFamily="2" charset="0"/>
              </a:rPr>
              <a:t>операции на р. Миус выносила раненых, была ранена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7E7A28-2E98-2B76-0D92-F1AE68F60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072" y="5295799"/>
            <a:ext cx="3951202" cy="13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7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D2FEA-32B2-2B40-A6B4-7D9E49C8E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3D5554-8B3F-83A0-9EF0-BEAAE1071F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17" y="38645"/>
            <a:ext cx="913993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3B1382-8364-EB8C-222A-6DC26B89A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9" y="219341"/>
            <a:ext cx="2471275" cy="32483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755D72-0083-C99D-9C65-9FE11AB1795A}"/>
              </a:ext>
            </a:extLst>
          </p:cNvPr>
          <p:cNvSpPr txBox="1"/>
          <p:nvPr/>
        </p:nvSpPr>
        <p:spPr>
          <a:xfrm>
            <a:off x="6389955" y="219341"/>
            <a:ext cx="28319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Абдулов </a:t>
            </a:r>
          </a:p>
          <a:p>
            <a:pPr algn="ctr"/>
            <a:r>
              <a:rPr lang="ru-RU" sz="320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Николай Иванович</a:t>
            </a:r>
            <a:endParaRPr lang="ru-RU" sz="4000" dirty="0">
              <a:latin typeface="Sitka Subheading" panose="02000505000000020004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D59191-FBAD-8122-AB5E-3E8532FCA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0599" y="315473"/>
            <a:ext cx="3480639" cy="41321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14DAA1-EECA-87D5-2EA7-BC878664C4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90" y="3918545"/>
            <a:ext cx="4204568" cy="293945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2A830-412C-D252-B8B4-FC07C5FE9AC3}"/>
              </a:ext>
            </a:extLst>
          </p:cNvPr>
          <p:cNvSpPr/>
          <p:nvPr/>
        </p:nvSpPr>
        <p:spPr>
          <a:xfrm>
            <a:off x="83599" y="3523818"/>
            <a:ext cx="26949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PT Serif"/>
              </a:rPr>
              <a:t>Ф. Р-4581. Оп. 2. Д. 1. Л. 5</a:t>
            </a:r>
            <a:endParaRPr lang="ru-RU" sz="1600" b="0" i="0" dirty="0">
              <a:solidFill>
                <a:srgbClr val="333333"/>
              </a:solidFill>
              <a:effectLst/>
              <a:latin typeface="PT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7B0361-7665-9520-B64D-F6A56D7A00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D03C1B-6015-7389-56B3-D37A338E9A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83" y="4099137"/>
            <a:ext cx="2578269" cy="25782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64D03F-1657-E81F-1135-3D4D1C39E328}"/>
              </a:ext>
            </a:extLst>
          </p:cNvPr>
          <p:cNvSpPr txBox="1"/>
          <p:nvPr/>
        </p:nvSpPr>
        <p:spPr>
          <a:xfrm>
            <a:off x="1065070" y="1742663"/>
            <a:ext cx="69721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Спасибо за внимание!</a:t>
            </a:r>
          </a:p>
          <a:p>
            <a:pPr algn="ctr"/>
            <a:r>
              <a:rPr lang="ru-RU" sz="3200" dirty="0"/>
              <a:t>Ссылка на выставочный проект – ниже</a:t>
            </a:r>
          </a:p>
          <a:p>
            <a:pPr algn="ctr"/>
            <a:endParaRPr lang="ru-RU" sz="3200" dirty="0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7C32E2C2-4F5F-17A6-1EAE-5F18383D6FE8}"/>
              </a:ext>
            </a:extLst>
          </p:cNvPr>
          <p:cNvSpPr/>
          <p:nvPr/>
        </p:nvSpPr>
        <p:spPr>
          <a:xfrm>
            <a:off x="3979333" y="2878667"/>
            <a:ext cx="763550" cy="1220470"/>
          </a:xfrm>
          <a:prstGeom prst="downArrow">
            <a:avLst/>
          </a:prstGeom>
          <a:solidFill>
            <a:srgbClr val="F8F1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53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20C68E-074E-28A9-34A5-B334961C1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844" y="3491508"/>
            <a:ext cx="4955424" cy="3295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C4F1BA-8CD8-94BA-2B01-27B72533B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2" y="709580"/>
            <a:ext cx="5373228" cy="3039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8B53EA-3BDF-A534-F3EB-747BCD33F063}"/>
              </a:ext>
            </a:extLst>
          </p:cNvPr>
          <p:cNvSpPr txBox="1"/>
          <p:nvPr/>
        </p:nvSpPr>
        <p:spPr>
          <a:xfrm>
            <a:off x="1281212" y="-72245"/>
            <a:ext cx="6321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Совместный проект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D41C3-9F97-0262-A87F-78B462BD9045}"/>
              </a:ext>
            </a:extLst>
          </p:cNvPr>
          <p:cNvSpPr txBox="1"/>
          <p:nvPr/>
        </p:nvSpPr>
        <p:spPr>
          <a:xfrm>
            <a:off x="4706928" y="905765"/>
            <a:ext cx="4280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itka Subheading" panose="02000505000000020004" pitchFamily="2" charset="0"/>
              </a:rPr>
              <a:t>Государственное </a:t>
            </a:r>
          </a:p>
          <a:p>
            <a:pPr algn="ctr"/>
            <a:r>
              <a:rPr lang="ru-RU" sz="1600" dirty="0">
                <a:latin typeface="Sitka Subheading" panose="02000505000000020004" pitchFamily="2" charset="0"/>
              </a:rPr>
              <a:t>казённое учреждение </a:t>
            </a:r>
          </a:p>
          <a:p>
            <a:pPr algn="ctr"/>
            <a:r>
              <a:rPr lang="ru-RU" sz="1600" dirty="0">
                <a:latin typeface="Sitka Subheading" panose="02000505000000020004" pitchFamily="2" charset="0"/>
              </a:rPr>
              <a:t>«Ленинградский областной государственный архив </a:t>
            </a:r>
          </a:p>
          <a:p>
            <a:pPr algn="ctr"/>
            <a:r>
              <a:rPr lang="ru-RU" sz="1600" dirty="0">
                <a:latin typeface="Sitka Subheading" panose="02000505000000020004" pitchFamily="2" charset="0"/>
              </a:rPr>
              <a:t>в г. Выборге»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C6199-E8BA-300D-98F2-E0F385223666}"/>
              </a:ext>
            </a:extLst>
          </p:cNvPr>
          <p:cNvSpPr txBox="1"/>
          <p:nvPr/>
        </p:nvSpPr>
        <p:spPr>
          <a:xfrm>
            <a:off x="668215" y="5011132"/>
            <a:ext cx="3903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itka Subheading" panose="02000505000000020004" pitchFamily="2" charset="0"/>
              </a:rPr>
              <a:t>Муниципальное </a:t>
            </a:r>
          </a:p>
          <a:p>
            <a:pPr algn="ctr"/>
            <a:r>
              <a:rPr lang="ru-RU" sz="1600" dirty="0">
                <a:latin typeface="Sitka Subheading" panose="02000505000000020004" pitchFamily="2" charset="0"/>
              </a:rPr>
              <a:t>бюджетное учреждением дополнительного образования «Детская школа искусств </a:t>
            </a:r>
          </a:p>
          <a:p>
            <a:pPr algn="ctr"/>
            <a:r>
              <a:rPr lang="ru-RU" sz="1600" dirty="0">
                <a:latin typeface="Sitka Subheading" panose="02000505000000020004" pitchFamily="2" charset="0"/>
              </a:rPr>
              <a:t>имени Л.И. </a:t>
            </a:r>
            <a:r>
              <a:rPr lang="ru-RU" sz="1600" dirty="0" err="1">
                <a:latin typeface="Sitka Subheading" panose="02000505000000020004" pitchFamily="2" charset="0"/>
              </a:rPr>
              <a:t>Бондарика</a:t>
            </a:r>
            <a:r>
              <a:rPr lang="ru-RU" sz="1600" dirty="0">
                <a:latin typeface="Sitka Subheading" panose="02000505000000020004" pitchFamily="2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5550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3895E-E9CC-E5FC-ED0A-5EED21299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131FFC-425C-EB49-4BE3-AC723A728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8938"/>
            <a:ext cx="9139938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901A39-A393-7987-3DE1-39CC0ECEC9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794" y="2951273"/>
            <a:ext cx="5042020" cy="3781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B5B4C5-C19A-CAEB-27DF-B1F52A2071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6" y="1299524"/>
            <a:ext cx="3743059" cy="4990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E94CF-6CFD-56C7-2799-EBC5C1A0156D}"/>
              </a:ext>
            </a:extLst>
          </p:cNvPr>
          <p:cNvSpPr txBox="1"/>
          <p:nvPr/>
        </p:nvSpPr>
        <p:spPr>
          <a:xfrm>
            <a:off x="995585" y="-18938"/>
            <a:ext cx="7409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Лекции для учеников </a:t>
            </a:r>
          </a:p>
          <a:p>
            <a:pPr algn="ctr"/>
            <a:r>
              <a:rPr lang="ru-RU" sz="3600" dirty="0">
                <a:latin typeface="Sitka Subheading" panose="02000505000000020004" pitchFamily="2" charset="0"/>
              </a:rPr>
              <a:t>и педагогов школы искусств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83CD99-D561-CBE6-A288-EB1D695E8165}"/>
              </a:ext>
            </a:extLst>
          </p:cNvPr>
          <p:cNvSpPr txBox="1"/>
          <p:nvPr/>
        </p:nvSpPr>
        <p:spPr>
          <a:xfrm>
            <a:off x="3977158" y="1335362"/>
            <a:ext cx="5067656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latin typeface="Sitka Subheading" panose="02000505000000020004" pitchFamily="2" charset="0"/>
              </a:rPr>
              <a:t>Обзорные лекции – общее представление о том, что происходило во время войны в нашей области и в стране в целом;</a:t>
            </a:r>
          </a:p>
          <a:p>
            <a:pPr algn="ctr"/>
            <a:endParaRPr lang="ru-RU" sz="900" dirty="0">
              <a:latin typeface="Sitka Subheading" panose="02000505000000020004" pitchFamily="2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latin typeface="Sitka Subheading" panose="02000505000000020004" pitchFamily="2" charset="0"/>
              </a:rPr>
              <a:t>Лекции об историях конкретных людей, документы которых хранятся в архиве.</a:t>
            </a:r>
          </a:p>
        </p:txBody>
      </p:sp>
    </p:spTree>
    <p:extLst>
      <p:ext uri="{BB962C8B-B14F-4D97-AF65-F5344CB8AC3E}">
        <p14:creationId xmlns:p14="http://schemas.microsoft.com/office/powerpoint/2010/main" val="1197781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0A264-D3BB-CB38-78E5-FCE109F0A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5AB762-A2BE-15F6-5AE1-D9875F3396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53D35A-FAEA-CCB7-00D7-AA17522BC229}"/>
              </a:ext>
            </a:extLst>
          </p:cNvPr>
          <p:cNvSpPr txBox="1"/>
          <p:nvPr/>
        </p:nvSpPr>
        <p:spPr>
          <a:xfrm>
            <a:off x="995585" y="-18938"/>
            <a:ext cx="7409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Лекции для учеников </a:t>
            </a:r>
          </a:p>
          <a:p>
            <a:pPr algn="ctr"/>
            <a:r>
              <a:rPr lang="ru-RU" sz="3600" dirty="0">
                <a:latin typeface="Sitka Subheading" panose="02000505000000020004" pitchFamily="2" charset="0"/>
              </a:rPr>
              <a:t>и педагогов школы искусств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E6E165-E4A1-3FD5-9F09-A696EF535B44}"/>
              </a:ext>
            </a:extLst>
          </p:cNvPr>
          <p:cNvSpPr txBox="1"/>
          <p:nvPr/>
        </p:nvSpPr>
        <p:spPr>
          <a:xfrm>
            <a:off x="397669" y="1181391"/>
            <a:ext cx="8908256" cy="573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января – </a:t>
            </a:r>
            <a:r>
              <a:rPr lang="ru-R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с педагогами школы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искусств: </a:t>
            </a:r>
          </a:p>
          <a:p>
            <a:pPr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архивных документов из </a:t>
            </a:r>
          </a:p>
          <a:p>
            <a:pPr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Коллекции документов участников Великой Отечественной войны,</a:t>
            </a:r>
          </a:p>
          <a:p>
            <a:pPr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краткие сведения о 11 участниках.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u="sng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Лекции для учеников:</a:t>
            </a:r>
            <a:endParaRPr lang="ru-RU" sz="1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января – Освобождение Европы (общие сведения)</a:t>
            </a: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Общие сведения,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Аникин М.И., 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Кепп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Е.Е.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января – Освобождение Европы</a:t>
            </a: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Абдулов Н. И.,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Матросов М.А., 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Елаков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Н.С.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февраля – Освобождение Ленобласти: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Общие сведения о положении гражданского населения,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Халявина А.И.,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     машинисты бронепоездов Ораниенбаумского плацдарма, Ильиных Н.С.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февраля - Освобождение Ленобласти: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   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Каминская В.А., Филатова К.В., Васильев И.А.</a:t>
            </a:r>
          </a:p>
        </p:txBody>
      </p:sp>
    </p:spTree>
    <p:extLst>
      <p:ext uri="{BB962C8B-B14F-4D97-AF65-F5344CB8AC3E}">
        <p14:creationId xmlns:p14="http://schemas.microsoft.com/office/powerpoint/2010/main" val="30033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D2FEA-32B2-2B40-A6B4-7D9E49C8E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3D5554-8B3F-83A0-9EF0-BEAAE1071F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4377" y="6396335"/>
            <a:ext cx="672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itka Subheading" panose="02000505000000020004" pitchFamily="2" charset="0"/>
              </a:rPr>
              <a:t>https://archiveslo.ru/srv/portretpobedy</a:t>
            </a:r>
            <a:endParaRPr lang="ru-RU" sz="2400" b="1" dirty="0">
              <a:latin typeface="Sitka Subheading" panose="0200050500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66" y="890509"/>
            <a:ext cx="1403235" cy="2104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DBBA1-C01B-9D94-C45D-E781B48E5656}"/>
              </a:ext>
            </a:extLst>
          </p:cNvPr>
          <p:cNvSpPr txBox="1"/>
          <p:nvPr/>
        </p:nvSpPr>
        <p:spPr>
          <a:xfrm>
            <a:off x="1138988" y="99755"/>
            <a:ext cx="64810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Выставка «Портрет Победы»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58" y="868233"/>
            <a:ext cx="1522717" cy="21048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31" y="881859"/>
            <a:ext cx="1563994" cy="21117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F465B6-51A5-3637-1447-454B055EE2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754" y="890509"/>
            <a:ext cx="1600285" cy="21048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5355025" y="3054277"/>
            <a:ext cx="19403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Абдулов </a:t>
            </a:r>
          </a:p>
          <a:p>
            <a:pPr algn="ctr"/>
            <a:r>
              <a:rPr lang="ru-RU" sz="120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Николай Иванович, </a:t>
            </a:r>
            <a:r>
              <a:rPr lang="ru-RU" sz="1200" dirty="0">
                <a:latin typeface="Sitka Subheading" panose="02000505000000020004" pitchFamily="2" charset="0"/>
              </a:rPr>
              <a:t>военврач 3-го ранга, награжден медалью «За Победу над Германией в Великой Отечественной войне 1941-1945 гг.»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109852" y="3083431"/>
            <a:ext cx="15574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Sitka Subheading" panose="02000505000000020004" pitchFamily="2" charset="0"/>
              </a:rPr>
              <a:t>Елаков</a:t>
            </a:r>
            <a:r>
              <a:rPr lang="ru-RU" sz="1200" dirty="0">
                <a:latin typeface="Sitka Subheading" panose="02000505000000020004" pitchFamily="2" charset="0"/>
              </a:rPr>
              <a:t> 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Николай Сергеевич, подполковник, награжден орденом Отечественной войны II степени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1714373" y="3047820"/>
            <a:ext cx="17960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Sitka Subheading" panose="02000505000000020004" pitchFamily="2" charset="0"/>
              </a:rPr>
              <a:t>Кепп</a:t>
            </a:r>
            <a:r>
              <a:rPr lang="ru-RU" sz="1200" dirty="0">
                <a:latin typeface="Sitka Subheading" panose="02000505000000020004" pitchFamily="2" charset="0"/>
              </a:rPr>
              <a:t> 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Евгений Евгеньевич, рядовой, 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награжден орденом Отечественной войны II степени</a:t>
            </a:r>
          </a:p>
          <a:p>
            <a:pPr algn="ctr"/>
            <a:endParaRPr lang="ru-RU" sz="1200" dirty="0">
              <a:latin typeface="Sitka Subheading" panose="02000505000000020004" pitchFamily="2" charset="0"/>
            </a:endParaRPr>
          </a:p>
          <a:p>
            <a:pPr algn="ctr"/>
            <a:endParaRPr lang="ru-RU" sz="1200" dirty="0">
              <a:latin typeface="Sitka Subheading" panose="0200050500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3654721" y="3075911"/>
            <a:ext cx="17960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Sitka Subheading" panose="02000505000000020004" pitchFamily="2" charset="0"/>
              </a:rPr>
              <a:t>Матросов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Михаил Александрович, награжден медалью «За оборону Сталинграда»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7055329" y="3075910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Sitka Subheading" panose="02000505000000020004" pitchFamily="2" charset="0"/>
              </a:rPr>
              <a:t>Аникин 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Михаил Иванович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13054" t="12571" r="12521" b="11683"/>
          <a:stretch/>
        </p:blipFill>
        <p:spPr>
          <a:xfrm>
            <a:off x="7262411" y="890509"/>
            <a:ext cx="1733265" cy="21426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4F60CB-D934-EA74-9AF5-291DB21ED7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2" y="4617065"/>
            <a:ext cx="2205740" cy="220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9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D2FEA-32B2-2B40-A6B4-7D9E49C8E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3D5554-8B3F-83A0-9EF0-BEAAE1071F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0159" y="6407781"/>
            <a:ext cx="672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itka Subheading" panose="02000505000000020004" pitchFamily="2" charset="0"/>
              </a:rPr>
              <a:t>https://archiveslo.ru/srv/portretpobedy</a:t>
            </a:r>
            <a:endParaRPr lang="ru-RU" sz="2400" b="1" dirty="0">
              <a:latin typeface="Sitka Subheading" panose="02000505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EDBBA1-C01B-9D94-C45D-E781B48E5656}"/>
              </a:ext>
            </a:extLst>
          </p:cNvPr>
          <p:cNvSpPr txBox="1"/>
          <p:nvPr/>
        </p:nvSpPr>
        <p:spPr>
          <a:xfrm>
            <a:off x="1138988" y="99755"/>
            <a:ext cx="64810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Выставка «Портрет Победы»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5" y="1153927"/>
            <a:ext cx="1515909" cy="17692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87F021-1CFD-7DA9-6E61-A37BEC887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328" y="1208227"/>
            <a:ext cx="1357565" cy="17820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5432682" y="3003898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Sitka Subheading" panose="02000505000000020004" pitchFamily="2" charset="0"/>
              </a:rPr>
              <a:t>Каминская</a:t>
            </a:r>
          </a:p>
          <a:p>
            <a:pPr algn="ctr"/>
            <a:r>
              <a:rPr lang="ru-RU" sz="1200" dirty="0">
                <a:latin typeface="Sitka Subheading" panose="02000505000000020004" pitchFamily="2" charset="0"/>
              </a:rPr>
              <a:t>Вера Александровна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0" y="2923203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Филатова</a:t>
            </a:r>
          </a:p>
          <a:p>
            <a:pPr algn="ctr"/>
            <a:r>
              <a:rPr lang="ru-RU" sz="1200" dirty="0"/>
              <a:t>Христина Васильевна</a:t>
            </a:r>
            <a:endParaRPr lang="ru-RU" sz="1200" dirty="0">
              <a:latin typeface="Sitka Subheading" panose="02000505000000020004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1791851" y="2921801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Ильиных </a:t>
            </a:r>
          </a:p>
          <a:p>
            <a:pPr algn="ctr"/>
            <a:r>
              <a:rPr lang="ru-RU" sz="1200" dirty="0"/>
              <a:t>Николай Степанович</a:t>
            </a:r>
            <a:endParaRPr lang="ru-RU" sz="1200" dirty="0">
              <a:latin typeface="Sitka Subheading" panose="02000505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3431629" y="2988750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Халявина </a:t>
            </a:r>
          </a:p>
          <a:p>
            <a:pPr algn="ctr"/>
            <a:r>
              <a:rPr lang="ru-RU" sz="1200" dirty="0"/>
              <a:t>Анастасия Ивановна</a:t>
            </a:r>
            <a:endParaRPr lang="ru-RU" sz="1200" dirty="0">
              <a:latin typeface="Sitka Subheading" panose="02000505000000020004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160720-2B6B-3FBD-48F6-B0EDB3A16FB8}"/>
              </a:ext>
            </a:extLst>
          </p:cNvPr>
          <p:cNvSpPr txBox="1"/>
          <p:nvPr/>
        </p:nvSpPr>
        <p:spPr>
          <a:xfrm>
            <a:off x="7117179" y="3003898"/>
            <a:ext cx="1940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Васильев</a:t>
            </a:r>
          </a:p>
          <a:p>
            <a:pPr algn="ctr"/>
            <a:r>
              <a:rPr lang="ru-RU" sz="1200" dirty="0"/>
              <a:t>Иван Андреевич </a:t>
            </a:r>
            <a:endParaRPr lang="ru-RU" sz="1200" dirty="0">
              <a:latin typeface="Sitka Subheading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-176" b="20702"/>
          <a:stretch/>
        </p:blipFill>
        <p:spPr>
          <a:xfrm>
            <a:off x="7285167" y="1208227"/>
            <a:ext cx="1341476" cy="17839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98EEF7-FF99-0033-36CE-34D2240442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88" t="18975" r="16180" b="3241"/>
          <a:stretch/>
        </p:blipFill>
        <p:spPr>
          <a:xfrm>
            <a:off x="2008146" y="1153927"/>
            <a:ext cx="1251017" cy="17564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5E15B7-800A-5144-6D49-6431772235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6" y="4181720"/>
            <a:ext cx="2578269" cy="257826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3D78BDC-44E9-F46B-B842-4A6CD59D6B71}"/>
              </a:ext>
            </a:extLst>
          </p:cNvPr>
          <p:cNvSpPr/>
          <p:nvPr/>
        </p:nvSpPr>
        <p:spPr>
          <a:xfrm>
            <a:off x="3857625" y="1208227"/>
            <a:ext cx="1364668" cy="1713574"/>
          </a:xfrm>
          <a:prstGeom prst="rect">
            <a:avLst/>
          </a:prstGeom>
          <a:solidFill>
            <a:srgbClr val="F8F1DF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Нет фото, есть </a:t>
            </a:r>
            <a:r>
              <a:rPr lang="ru-RU" dirty="0" err="1">
                <a:solidFill>
                  <a:schemeClr val="tx1"/>
                </a:solidFill>
              </a:rPr>
              <a:t>характе-ристика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2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D70B0-9FD5-7F8E-C688-40511C914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C1CE5C-2B31-71D0-E8CE-009B224CA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68DE9C-0EBA-30B6-3621-15C3340C6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97" y="3852923"/>
            <a:ext cx="7057864" cy="2873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56985F-D04F-DD13-CC1A-FC8E9271C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812" y="649024"/>
            <a:ext cx="4914641" cy="320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BD336A-441F-642F-8F7C-8A10BBE5A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47" y="957680"/>
            <a:ext cx="4572396" cy="2571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0F823A-EEFF-DED6-14BC-4B7A4D9CB93F}"/>
              </a:ext>
            </a:extLst>
          </p:cNvPr>
          <p:cNvSpPr txBox="1"/>
          <p:nvPr/>
        </p:nvSpPr>
        <p:spPr>
          <a:xfrm>
            <a:off x="1986219" y="-8546"/>
            <a:ext cx="4631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Обзорные лекции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537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2CC53-7A49-1229-10C0-B7E7EA0EC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1200A2-F407-6EF3-842C-BB0708ADD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4753FB-441D-0C22-2C58-B4B123989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" y="622973"/>
            <a:ext cx="5343041" cy="3301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86B9E8-0378-12B4-02D7-E4F663B00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920" y="885113"/>
            <a:ext cx="4066384" cy="3103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863373-0D0D-1A2F-BCCE-B60CDC25B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9769" y="3574730"/>
            <a:ext cx="4328535" cy="29202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1B8873-E874-5454-0C42-C90D52281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11" y="3638739"/>
            <a:ext cx="4789982" cy="3174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ED43E2-2C22-52E8-7575-296FD8863CA6}"/>
              </a:ext>
            </a:extLst>
          </p:cNvPr>
          <p:cNvSpPr txBox="1"/>
          <p:nvPr/>
        </p:nvSpPr>
        <p:spPr>
          <a:xfrm>
            <a:off x="2028948" y="-87367"/>
            <a:ext cx="4631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Sitka Subheading" panose="02000505000000020004" pitchFamily="2" charset="0"/>
              </a:rPr>
              <a:t>Обзорные лекции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1351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DE25-9D0A-CAE3-CE35-66F93B083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50DAF0-2276-E70E-11E5-459A44C1FE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E29630-B144-4EDC-E8C8-D78DDAC95FDA}"/>
              </a:ext>
            </a:extLst>
          </p:cNvPr>
          <p:cNvSpPr txBox="1"/>
          <p:nvPr/>
        </p:nvSpPr>
        <p:spPr>
          <a:xfrm>
            <a:off x="1059679" y="-35728"/>
            <a:ext cx="68024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tka Subheading" panose="02000505000000020004" pitchFamily="2" charset="0"/>
                <a:ea typeface="+mn-ea"/>
                <a:cs typeface="+mn-cs"/>
              </a:rPr>
              <a:t>Лекции по документам личного происхождения</a:t>
            </a:r>
            <a:endParaRPr lang="ru-RU" sz="4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D613E5-59C7-4D17-7FDC-508938354B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4" y="1325022"/>
            <a:ext cx="3358503" cy="4158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DB841B-055C-3BEC-98D4-5775337B1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807" y="1305668"/>
            <a:ext cx="3811450" cy="2593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B21EDE-17C9-E943-FBD4-4768B11769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556" y="3574003"/>
            <a:ext cx="2095691" cy="2593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D41B28A-4274-09F2-84CB-AAA16242E5E0}"/>
              </a:ext>
            </a:extLst>
          </p:cNvPr>
          <p:cNvSpPr txBox="1"/>
          <p:nvPr/>
        </p:nvSpPr>
        <p:spPr>
          <a:xfrm>
            <a:off x="5930465" y="3934419"/>
            <a:ext cx="32446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kern="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Копия архивной справки о ранении В.А. Каминской  на фронте. </a:t>
            </a:r>
          </a:p>
          <a:p>
            <a:r>
              <a:rPr lang="ru-RU" sz="1400" kern="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28 ноября 1975 г.</a:t>
            </a:r>
          </a:p>
          <a:p>
            <a:pPr algn="r"/>
            <a:r>
              <a:rPr lang="ru-RU" sz="1200" dirty="0">
                <a:latin typeface="Sitka Subheading" panose="02000505000000020004" pitchFamily="2" charset="0"/>
              </a:rPr>
              <a:t>ЛОГАВ. Ф. Р-4581. Оп. 2. Д. 27. Л. 13.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E4CC62-4F8B-F182-590E-E09667F14830}"/>
              </a:ext>
            </a:extLst>
          </p:cNvPr>
          <p:cNvSpPr txBox="1"/>
          <p:nvPr/>
        </p:nvSpPr>
        <p:spPr>
          <a:xfrm>
            <a:off x="56865" y="5516867"/>
            <a:ext cx="335850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Sitka Subheading" panose="02000505000000020004" pitchFamily="2" charset="0"/>
              </a:rPr>
              <a:t>Письмо Дроздова А.Е. Филатовой Х.В. </a:t>
            </a:r>
          </a:p>
          <a:p>
            <a:r>
              <a:rPr lang="ru-RU" sz="1400" dirty="0">
                <a:latin typeface="Sitka Subheading" panose="02000505000000020004" pitchFamily="2" charset="0"/>
              </a:rPr>
              <a:t>об обстоятельствах гибели </a:t>
            </a:r>
          </a:p>
          <a:p>
            <a:r>
              <a:rPr lang="ru-RU" sz="1400" dirty="0">
                <a:latin typeface="Sitka Subheading" panose="02000505000000020004" pitchFamily="2" charset="0"/>
              </a:rPr>
              <a:t>ее сына Коноплева А.А.</a:t>
            </a:r>
          </a:p>
          <a:p>
            <a:r>
              <a:rPr lang="ru-RU" sz="1400" dirty="0">
                <a:latin typeface="Sitka Subheading" panose="02000505000000020004" pitchFamily="2" charset="0"/>
              </a:rPr>
              <a:t>24 марта 1942 г. </a:t>
            </a:r>
          </a:p>
          <a:p>
            <a:pPr algn="r"/>
            <a:r>
              <a:rPr lang="ru-RU" sz="1200" dirty="0">
                <a:latin typeface="Sitka Subheading" panose="02000505000000020004" pitchFamily="2" charset="0"/>
              </a:rPr>
              <a:t>ЛОГАВ. Ф. Р-4581. Оп. 2. Д. 19. Л. 53.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581B9-A2C2-8A83-5CDC-3DE9C4D98EB1}"/>
              </a:ext>
            </a:extLst>
          </p:cNvPr>
          <p:cNvSpPr txBox="1"/>
          <p:nvPr/>
        </p:nvSpPr>
        <p:spPr>
          <a:xfrm>
            <a:off x="4460904" y="6167026"/>
            <a:ext cx="27261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kern="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Аникин М.И.</a:t>
            </a:r>
            <a:r>
              <a:rPr lang="ru-RU" sz="1400" kern="0" dirty="0">
                <a:latin typeface="Sitka Subheading" panose="02000505000000020004" pitchFamily="2" charset="0"/>
                <a:ea typeface="Calibri" panose="020F0502020204030204" pitchFamily="34" charset="0"/>
              </a:rPr>
              <a:t>  </a:t>
            </a:r>
            <a:r>
              <a:rPr lang="ru-RU" sz="1400" kern="0" dirty="0">
                <a:effectLst/>
                <a:latin typeface="Sitka Subheading" panose="02000505000000020004" pitchFamily="2" charset="0"/>
                <a:ea typeface="Calibri" panose="020F0502020204030204" pitchFamily="34" charset="0"/>
              </a:rPr>
              <a:t>1945 г.</a:t>
            </a:r>
          </a:p>
          <a:p>
            <a:pPr algn="r"/>
            <a:r>
              <a:rPr lang="ru-RU" sz="1200" dirty="0">
                <a:latin typeface="Sitka Subheading" panose="02000505000000020004" pitchFamily="2" charset="0"/>
              </a:rPr>
              <a:t>ЛОГАВ. Ф. Р-4581. Оп. 2. Д. 2. Л. 7.</a:t>
            </a:r>
          </a:p>
        </p:txBody>
      </p:sp>
    </p:spTree>
    <p:extLst>
      <p:ext uri="{BB962C8B-B14F-4D97-AF65-F5344CB8AC3E}">
        <p14:creationId xmlns:p14="http://schemas.microsoft.com/office/powerpoint/2010/main" val="2646185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</TotalTime>
  <Words>631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PT Serif</vt:lpstr>
      <vt:lpstr>Segoe Script</vt:lpstr>
      <vt:lpstr>Sitka Subheading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ЛОГАВ Ленинградский областной государственный архив в Выборге</cp:lastModifiedBy>
  <cp:revision>26</cp:revision>
  <dcterms:created xsi:type="dcterms:W3CDTF">2013-11-19T05:52:05Z</dcterms:created>
  <dcterms:modified xsi:type="dcterms:W3CDTF">2025-10-07T23:07:25Z</dcterms:modified>
</cp:coreProperties>
</file>