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7" r:id="rId3"/>
    <p:sldId id="298" r:id="rId4"/>
    <p:sldId id="299" r:id="rId5"/>
    <p:sldId id="301" r:id="rId6"/>
    <p:sldId id="303" r:id="rId7"/>
    <p:sldId id="304" r:id="rId8"/>
    <p:sldId id="305" r:id="rId9"/>
    <p:sldId id="290" r:id="rId10"/>
    <p:sldId id="306" r:id="rId11"/>
    <p:sldId id="308" r:id="rId12"/>
    <p:sldId id="309" r:id="rId13"/>
    <p:sldId id="311" r:id="rId14"/>
    <p:sldId id="312" r:id="rId15"/>
    <p:sldId id="307" r:id="rId16"/>
    <p:sldId id="310" r:id="rId17"/>
    <p:sldId id="292" r:id="rId18"/>
    <p:sldId id="313" r:id="rId19"/>
    <p:sldId id="318" r:id="rId20"/>
    <p:sldId id="315" r:id="rId21"/>
    <p:sldId id="319" r:id="rId22"/>
    <p:sldId id="320" r:id="rId23"/>
    <p:sldId id="27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46C06EF4-37F2-41D6-A02E-2A0F709DDF73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6527AD-E047-4658-9D82-5E370B10B973}" type="slidenum">
              <a:rPr lang="ru-RU" smtClean="0"/>
              <a:t>‹#›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6EF4-37F2-41D6-A02E-2A0F709DDF73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27AD-E047-4658-9D82-5E370B10B9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6EF4-37F2-41D6-A02E-2A0F709DDF73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27AD-E047-4658-9D82-5E370B10B97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6C06EF4-37F2-41D6-A02E-2A0F709DDF73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46527AD-E047-4658-9D82-5E370B10B973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6EF4-37F2-41D6-A02E-2A0F709DDF73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6527AD-E047-4658-9D82-5E370B10B973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6C06EF4-37F2-41D6-A02E-2A0F709DDF73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46527AD-E047-4658-9D82-5E370B10B973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46C06EF4-37F2-41D6-A02E-2A0F709DDF73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6527AD-E047-4658-9D82-5E370B10B973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6EF4-37F2-41D6-A02E-2A0F709DDF73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6527AD-E047-4658-9D82-5E370B10B97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6EF4-37F2-41D6-A02E-2A0F709DDF73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6527AD-E047-4658-9D82-5E370B10B97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6C06EF4-37F2-41D6-A02E-2A0F709DDF73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46527AD-E047-4658-9D82-5E370B10B973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46C06EF4-37F2-41D6-A02E-2A0F709DDF73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246527AD-E047-4658-9D82-5E370B10B973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46C06EF4-37F2-41D6-A02E-2A0F709DDF73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246527AD-E047-4658-9D82-5E370B10B973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microsoft.com/office/2007/relationships/hdphoto" Target="../media/hdphoto2.wdp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5294" y="476672"/>
            <a:ext cx="7985178" cy="1200329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Архивный фонд Алтайского края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в </a:t>
            </a:r>
            <a:r>
              <a:rPr lang="ru-RU" sz="2400" b="1" dirty="0"/>
              <a:t>призме документов </a:t>
            </a:r>
            <a:r>
              <a:rPr lang="ru-RU" sz="2400" b="1" dirty="0" smtClean="0"/>
              <a:t>участников </a:t>
            </a:r>
            <a:br>
              <a:rPr lang="ru-RU" sz="2400" b="1" dirty="0" smtClean="0"/>
            </a:br>
            <a:r>
              <a:rPr lang="ru-RU" sz="2400" b="1" dirty="0" smtClean="0"/>
              <a:t>Великой </a:t>
            </a:r>
            <a:r>
              <a:rPr lang="ru-RU" sz="2400" b="1" dirty="0"/>
              <a:t>Отечественной войны 1941-1945 гг.</a:t>
            </a:r>
            <a:endParaRPr lang="ru-RU" sz="2400" dirty="0"/>
          </a:p>
        </p:txBody>
      </p:sp>
      <p:pic>
        <p:nvPicPr>
          <p:cNvPr id="5" name="Рисунок 4" descr="D:\Мои документы\Информации\Конференции\АВВ\22-05-2025_ЦГАЛИ Сем\СпбЛФ_ВОВ_АВВ_2025\Фото\1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16832"/>
            <a:ext cx="6192688" cy="460851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219278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32656"/>
            <a:ext cx="7704856" cy="1969770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/>
              <a:t>Биографический блок документов: </a:t>
            </a:r>
          </a:p>
          <a:p>
            <a:pPr algn="just"/>
            <a:r>
              <a:rPr lang="ru-RU" sz="2000" dirty="0" smtClean="0"/>
              <a:t>биографии</a:t>
            </a:r>
            <a:r>
              <a:rPr lang="ru-RU" sz="2000" dirty="0"/>
              <a:t>, воспоминания, военные и комсомольские билеты, орденские книжки, удостоверения к медалям, трудовые книжки, почетные грамоты, благодарности, памятные адреса, справки о ранении, извещения о смерти, личные и фронтовые дневники, карты-схемы боевого пути и другие. </a:t>
            </a:r>
          </a:p>
        </p:txBody>
      </p:sp>
      <p:pic>
        <p:nvPicPr>
          <p:cNvPr id="3" name="Рисунок 2" descr="D:\Мои документы\Информации\Конференции\АВВ\22-05-2025_ЦГАЛИ Сем\СпбЛФ_ВОВ_АВВ_2025\Фото\Дневник Немилостива\Дневник Немилостива В.И.Ф.Р-85. Оп.1. Д. 14. Л.14-1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580322"/>
            <a:ext cx="4104456" cy="322494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4" name="Рисунок 3" descr="D:\Мои документы\Информации\Конференции\АВВ\22-05-2025_ЦГАЛИ Сем\СпбЛФ_ВОВ_АВВ_2025\Фото\Дневник Немилостива\Ф.Р-85. Оп.1. Д. 14. Л.4-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501008"/>
            <a:ext cx="4536504" cy="302433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249397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Мои документы\Информации\Конференции\АВВ\22-05-2025_ЦГАЛИ Сем\СпбЛФ_ВОВ_АВВ_2025\Фото\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7776864" cy="554461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77435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Мои документы\Информации\Конференции\АВВ\22-05-2025_ЦГАЛИ Сем\СпбЛФ_ВОВ_АВВ_2025\Фото\Р-63-Оп.1-Д9-6 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4176464" cy="576064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3" name="Рисунок 2" descr="D:\Мои документы\Информации\Конференции\АВВ\22-05-2025_ЦГАЛИ Сем\СпбЛФ_ВОВ_АВВ_2025\Фото\Р63-Оп1-Д4-13 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48680"/>
            <a:ext cx="3888432" cy="576064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175455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8352928" cy="1323439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Документы </a:t>
            </a:r>
            <a:r>
              <a:rPr lang="ru-RU" sz="2000" dirty="0"/>
              <a:t>трудовой, общественной и творческой </a:t>
            </a:r>
            <a:r>
              <a:rPr lang="ru-RU" sz="2000" dirty="0" smtClean="0"/>
              <a:t>деятельности: </a:t>
            </a:r>
            <a:r>
              <a:rPr lang="ru-RU" sz="2000" dirty="0"/>
              <a:t>производственные характеристики, тексты докладов, лекции, научные публикации и публикации в периодической печати, рецензии, стихи, вырезки из газет и другие </a:t>
            </a:r>
            <a:r>
              <a:rPr lang="ru-RU" sz="2000" dirty="0" smtClean="0"/>
              <a:t>документы.</a:t>
            </a:r>
            <a:endParaRPr lang="ru-RU" sz="2000" dirty="0"/>
          </a:p>
        </p:txBody>
      </p:sp>
      <p:pic>
        <p:nvPicPr>
          <p:cNvPr id="3" name="Рисунок 2" descr="D:\Мои документы\Информации\Конференции\АВВ\22-05-2025_ЦГАЛИ Сем\СпбЛФ_ВОВ_АВВ_2025\Фото\00017-main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2160240" cy="219796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4" name="Рисунок 3" descr="D:\Мои документы\Информации\Конференции\АВВ\22-05-2025_ЦГАЛИ Сем\СпбЛФ_ВОВ_АВВ_2025\Фото\00015-big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556792"/>
            <a:ext cx="2088232" cy="219796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5" name="Рисунок 4" descr="D:\Мои документы\Информации\Конференции\АВВ\22-05-2025_ЦГАЛИ Сем\СпбЛФ_ВОВ_АВВ_2025\Фото\0002-bi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12" y="1556792"/>
            <a:ext cx="2052228" cy="219796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6" name="Рисунок 5" descr="D:\Мои документы\Информации\Конференции\АВВ\22-05-2025_ЦГАЛИ Сем\СпбЛФ_ВОВ_АВВ_2025\Фото\0023-big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556791"/>
            <a:ext cx="2088232" cy="219796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7" name="Рисунок 6" descr="D:\Мои документы\Информации\Конференции\АВВ\22-05-2025_ЦГАЛИ Сем\СпбЛФ_ВОВ_АВВ_2025\Фото\0046-big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048"/>
            <a:ext cx="2160240" cy="288032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8" name="Рисунок 7" descr="D:\Мои документы\Информации\Конференции\АВВ\22-05-2025_ЦГАЛИ Сем\СпбЛФ_ВОВ_АВВ_2025\Фото\0042-big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861048"/>
            <a:ext cx="2016225" cy="288032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9" name="Рисунок 8" descr="D:\Мои документы\Информации\Конференции\АВВ\22-05-2025_ЦГАЛИ Сем\СпбЛФ_ВОВ_АВВ_2025\Фото\0075-big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861048"/>
            <a:ext cx="2088232" cy="288032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10" name="Рисунок 9" descr="D:\Мои документы\Информации\Конференции\АВВ\22-05-2025_ЦГАЛИ Сем\СпбЛФ_ВОВ_АВВ_2025\Фото\00009-big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861048"/>
            <a:ext cx="2160240" cy="288032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18573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640960" cy="1323439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Ценным документальным источником в составе Архивного фонда Алтайского края является переписка ветеранов с родными и друзьями, однополчанами, фронтовиками, военкоматами, </a:t>
            </a:r>
            <a:r>
              <a:rPr lang="ru-RU" sz="2000" dirty="0" smtClean="0"/>
              <a:t>пионерами и фотодокументы</a:t>
            </a:r>
            <a:r>
              <a:rPr lang="ru-RU" sz="2000" dirty="0"/>
              <a:t>.  </a:t>
            </a:r>
          </a:p>
        </p:txBody>
      </p:sp>
      <p:pic>
        <p:nvPicPr>
          <p:cNvPr id="3" name="Рисунок 2" descr="D:\Мои документы\Информации\Конференции\АВВ\22-05-2025_ЦГАЛИ Сем\СпбЛФ_ВОВ_АВВ_2025\Фото\0120-bi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628801"/>
            <a:ext cx="2232248" cy="295232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4" name="Рисунок 3" descr="D:\Мои документы\Информации\Конференции\АВВ\22-05-2025_ЦГАЛИ Сем\СпбЛФ_ВОВ_АВВ_2025\Фото\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28802"/>
            <a:ext cx="3312367" cy="295232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5" name="Рисунок 4" descr="D:\Мои документы\Информации\Конференции\АВВ\22-05-2025_ЦГАЛИ Сем\СпбЛФ_ВОВ_АВВ_2025\Фото\1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28800"/>
            <a:ext cx="3240360" cy="246250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6" name="Рисунок 5" descr="D:\Мои документы\Информации\Конференции\АВВ\22-05-2025_ЦГАЛИ Сем\СпбЛФ_ВОВ_АВВ_2025\Фото\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653135"/>
            <a:ext cx="3528392" cy="20882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7" name="Рисунок 6" descr="D:\Мои документы\Информации\Конференции\АВВ\22-05-2025_ЦГАЛИ Сем\СпбЛФ_ВОВ_АВВ_2025\Фото\1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91305"/>
            <a:ext cx="4392488" cy="265006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225814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707886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Электронные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видеодокументы поступили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КГБУ ГААК от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КАУ «Алтайский государственный Дом народного творчества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32" y="1268760"/>
            <a:ext cx="2377836" cy="439248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76" r="21065" b="15273"/>
          <a:stretch>
            <a:fillRect/>
          </a:stretch>
        </p:blipFill>
        <p:spPr bwMode="auto">
          <a:xfrm>
            <a:off x="2483768" y="2276872"/>
            <a:ext cx="3312367" cy="410445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4" t="13943" r="4916" b="14342"/>
          <a:stretch>
            <a:fillRect/>
          </a:stretch>
        </p:blipFill>
        <p:spPr bwMode="auto">
          <a:xfrm>
            <a:off x="5652120" y="2924944"/>
            <a:ext cx="3384376" cy="381642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h="139700" prst="divot"/>
          </a:sp3d>
          <a:extLst/>
        </p:spPr>
      </p:pic>
    </p:spTree>
    <p:extLst>
      <p:ext uri="{BB962C8B-B14F-4D97-AF65-F5344CB8AC3E}">
        <p14:creationId xmlns:p14="http://schemas.microsoft.com/office/powerpoint/2010/main" val="108887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8712968" cy="525658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3" name="Прямоугольник 2"/>
          <p:cNvSpPr/>
          <p:nvPr/>
        </p:nvSpPr>
        <p:spPr>
          <a:xfrm>
            <a:off x="179512" y="188640"/>
            <a:ext cx="8568952" cy="1015663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На </a:t>
            </a:r>
            <a:r>
              <a:rPr lang="ru-RU" sz="2000" dirty="0"/>
              <a:t>сайте </a:t>
            </a:r>
            <a:r>
              <a:rPr lang="ru-RU" sz="2000" dirty="0" smtClean="0"/>
              <a:t>КГБУ ГААК </a:t>
            </a:r>
            <a:r>
              <a:rPr lang="ru-RU" sz="2000" dirty="0"/>
              <a:t>создан специальный раздел, содержащий документы </a:t>
            </a:r>
            <a:r>
              <a:rPr lang="ru-RU" sz="2000" dirty="0" smtClean="0"/>
              <a:t>архивов </a:t>
            </a:r>
            <a:r>
              <a:rPr lang="ru-RU" sz="2000" dirty="0"/>
              <a:t>Алтайского края по теме Великой Отечественной войны.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828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8784976" cy="504056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8712968" cy="1323439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База </a:t>
            </a:r>
            <a:r>
              <a:rPr lang="ru-RU" sz="2000" b="1" dirty="0" smtClean="0"/>
              <a:t>данных </a:t>
            </a:r>
            <a:r>
              <a:rPr lang="ru-RU" sz="2000" b="1" dirty="0"/>
              <a:t>фотодокументов</a:t>
            </a:r>
            <a:r>
              <a:rPr lang="ru-RU" sz="2000" b="1" dirty="0" smtClean="0"/>
              <a:t> </a:t>
            </a:r>
            <a:r>
              <a:rPr lang="ru-RU" sz="2000" b="1" dirty="0"/>
              <a:t>участников </a:t>
            </a:r>
            <a:r>
              <a:rPr lang="ru-RU" sz="2000" b="1" dirty="0" smtClean="0"/>
              <a:t>Великой отечественной войны 1941-1945 гг. </a:t>
            </a:r>
            <a:r>
              <a:rPr lang="ru-RU" sz="2000" dirty="0" smtClean="0"/>
              <a:t>содержит </a:t>
            </a:r>
            <a:r>
              <a:rPr lang="ru-RU" sz="2000" b="1" dirty="0" smtClean="0"/>
              <a:t>1814</a:t>
            </a:r>
            <a:r>
              <a:rPr lang="ru-RU" sz="2000" dirty="0" smtClean="0"/>
              <a:t> </a:t>
            </a:r>
            <a:r>
              <a:rPr lang="ru-RU" sz="2000" dirty="0"/>
              <a:t>единиц хранения за 1939-1947 гг. </a:t>
            </a:r>
            <a:endParaRPr lang="ru-RU" sz="2000" dirty="0" smtClean="0"/>
          </a:p>
          <a:p>
            <a:pPr algn="just"/>
            <a:r>
              <a:rPr lang="ru-RU" sz="2000" dirty="0" smtClean="0"/>
              <a:t>Позволяет </a:t>
            </a:r>
            <a:r>
              <a:rPr lang="ru-RU" sz="2000" dirty="0"/>
              <a:t>осуществлять поиск по месту хранения документов, по содержанию, месту и дате события.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8386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136904" cy="1323439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База данных с фотодокументами содержит 36 фотографий из 16 архивов с участниками войны, жителями </a:t>
            </a:r>
            <a:r>
              <a:rPr lang="ru-RU" sz="2000" dirty="0" smtClean="0"/>
              <a:t>Алтайского края</a:t>
            </a:r>
            <a:r>
              <a:rPr lang="ru-RU" sz="2000" dirty="0"/>
              <a:t>, награжденных медалью «За оборону Ленинграда», а также курсантами военных училищ Ленинграда за 1940-1996 гг. </a:t>
            </a:r>
            <a:endParaRPr lang="ru-RU" sz="2000" dirty="0"/>
          </a:p>
        </p:txBody>
      </p:sp>
      <p:pic>
        <p:nvPicPr>
          <p:cNvPr id="3" name="Рисунок 2" descr="D:\Мои документы\Информации\Конференции\АВВ\22-05-2025_ЦГАЛИ Сем\СпбЛФ_ВОВ_АВВ_2025\Фото\6881СовИстребЛенр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4824"/>
            <a:ext cx="2736304" cy="252028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4" name="Рисунок 3" descr="D:\Мои документы\Информации\Конференции\АВВ\22-05-2025_ЦГАЛИ Сем\СпбЛФ_ВОВ_АВВ_2025\Фото\6890ВыпТанкКировзавод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708623"/>
            <a:ext cx="3127345" cy="287461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5" name="Рисунок 4" descr="D:\Мои документы\Информации\Конференции\АВВ\22-05-2025_ЦГАЛИ Сем\СпбЛФ_ВОВ_АВВ_2025\Фото\Р1415-1-1-3ЛенгрФр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528570"/>
            <a:ext cx="2736305" cy="399677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26063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8208912" cy="1015663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В коллекциях </a:t>
            </a:r>
            <a:r>
              <a:rPr lang="ru-RU" sz="2000" dirty="0"/>
              <a:t>фотодокументов </a:t>
            </a:r>
            <a:r>
              <a:rPr lang="ru-RU" sz="2000" dirty="0" smtClean="0"/>
              <a:t>7 </a:t>
            </a:r>
            <a:r>
              <a:rPr lang="ru-RU" sz="2000" dirty="0"/>
              <a:t>муниципальных </a:t>
            </a:r>
            <a:r>
              <a:rPr lang="ru-RU" sz="2000" dirty="0" smtClean="0"/>
              <a:t>архивов находятся </a:t>
            </a:r>
            <a:r>
              <a:rPr lang="ru-RU" sz="2000" dirty="0"/>
              <a:t>14 </a:t>
            </a:r>
            <a:r>
              <a:rPr lang="ru-RU" sz="2000" dirty="0" smtClean="0"/>
              <a:t>фотографий </a:t>
            </a:r>
            <a:r>
              <a:rPr lang="ru-RU" sz="2000" dirty="0"/>
              <a:t>жителей блокадного Ленинграда, оставшихся после войны на территории </a:t>
            </a:r>
            <a:r>
              <a:rPr lang="ru-RU" sz="2000" dirty="0" smtClean="0"/>
              <a:t>Алтайского края</a:t>
            </a:r>
            <a:r>
              <a:rPr lang="ru-RU" sz="2000" dirty="0"/>
              <a:t>. </a:t>
            </a:r>
            <a:endParaRPr lang="ru-RU" sz="2000" dirty="0"/>
          </a:p>
        </p:txBody>
      </p:sp>
      <p:pic>
        <p:nvPicPr>
          <p:cNvPr id="3" name="Рисунок 2" descr="D:\Мои документы\Информации\Конференции\АВВ\22-05-2025_ЦГАЛИ Сем\ОписиМА ВОВ\Фото МА ВОВ 2025\06-08-2025_ЗаринскФотоВОВ\default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212976"/>
            <a:ext cx="2592288" cy="338437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6" name="Рисунок 5" descr="D:\Мои документы\Информации\Конференции\АВВ\22-05-2025_ЦГАЛИ Сем\ОписиМА ВОВ\Фото МА ВОВ 2025\06-08-2025_ФотоВОВ Камен\26_Ф_1_1п_494\26_Ф_1_1п_494_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4104456" cy="2602329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9" name="Рисунок 8" descr="D:\Мои документы\Информации\Конференции\АВВ\22-05-2025_ЦГАЛИ Сем\ОписиМА ВОВ\Фото МА ВОВ 2025\06-08-2025_ФотоВОВ Камен\26_Ф_1_1п_500\26_Ф_1_1п_500\26_Ф_1_1п_500_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4015104"/>
            <a:ext cx="4320480" cy="258224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408503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764704"/>
            <a:ext cx="7416824" cy="4770537"/>
          </a:xfrm>
          <a:prstGeom prst="rect">
            <a:avLst/>
          </a:prstGeom>
          <a:solidFill>
            <a:schemeClr val="bg1">
              <a:lumMod val="65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endParaRPr lang="ru-RU" sz="2400" dirty="0"/>
          </a:p>
          <a:p>
            <a:pPr algn="ctr"/>
            <a:r>
              <a:rPr lang="ru-RU" sz="2800" dirty="0" smtClean="0"/>
              <a:t>Государственный архив </a:t>
            </a:r>
            <a:r>
              <a:rPr lang="ru-RU" sz="2800" dirty="0"/>
              <a:t>Алтайского края (ГААК) и 69 муниципальных </a:t>
            </a:r>
            <a:r>
              <a:rPr lang="ru-RU" sz="2800" dirty="0" smtClean="0"/>
              <a:t>архивов</a:t>
            </a:r>
          </a:p>
          <a:p>
            <a:pPr algn="ctr"/>
            <a:endParaRPr lang="ru-RU" sz="2800" dirty="0" smtClean="0"/>
          </a:p>
          <a:p>
            <a:pPr algn="ctr"/>
            <a:endParaRPr lang="ru-RU" sz="2800" dirty="0"/>
          </a:p>
          <a:p>
            <a:pPr algn="ctr"/>
            <a:r>
              <a:rPr lang="ru-RU" sz="2800" dirty="0" smtClean="0"/>
              <a:t>610 фондов личного происхождения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Личные </a:t>
            </a:r>
            <a:r>
              <a:rPr lang="ru-RU" sz="2800" dirty="0"/>
              <a:t>документы участников Великой Отечественной войны 1941-1945 гг. и тружеников тыла </a:t>
            </a:r>
            <a:r>
              <a:rPr lang="ru-RU" sz="2800" dirty="0" smtClean="0"/>
              <a:t>включены </a:t>
            </a:r>
            <a:r>
              <a:rPr lang="ru-RU" sz="2800" dirty="0"/>
              <a:t>в 153 фонда и коллекции </a:t>
            </a:r>
            <a:r>
              <a:rPr lang="ru-RU" sz="2800" dirty="0" smtClean="0"/>
              <a:t>документов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4781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167" y="3996939"/>
            <a:ext cx="2736304" cy="266429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 descr="D:\Мои документы\ГААК\выставки, книги\Выст воен тематики\ВыстГА_10.2020_По законам воен врем\Выст_По законам воен вр_30.10.2020\IMG_157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013176"/>
            <a:ext cx="4176464" cy="172819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8712968" cy="1015663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Документы из личных фондов </a:t>
            </a:r>
            <a:r>
              <a:rPr lang="ru-RU" sz="2000" dirty="0" smtClean="0"/>
              <a:t>и коллекций документов ветеранов Великой Отечественной войны 1941-1945 гг. активно </a:t>
            </a:r>
            <a:r>
              <a:rPr lang="ru-RU" sz="2000" dirty="0"/>
              <a:t>используются в выставочной </a:t>
            </a:r>
            <a:r>
              <a:rPr lang="ru-RU" sz="2000" dirty="0" smtClean="0"/>
              <a:t>деятельности архивов </a:t>
            </a:r>
            <a:r>
              <a:rPr lang="ru-RU" sz="2000" dirty="0"/>
              <a:t>Алтайского </a:t>
            </a:r>
            <a:r>
              <a:rPr lang="ru-RU" sz="2000" dirty="0" smtClean="0"/>
              <a:t>края.</a:t>
            </a:r>
            <a:endParaRPr lang="ru-RU" sz="2000" dirty="0"/>
          </a:p>
        </p:txBody>
      </p:sp>
      <p:pic>
        <p:nvPicPr>
          <p:cNvPr id="5" name="Рисунок 4" descr="D:\Мои документы\Информации\Конференции\АВВ\22-05-2025_ЦГАЛИ Сем\СпбЛФ_ВОВ_АВВ_2025\Фото\pomnim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1"/>
            <a:ext cx="3096343" cy="255870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6" name="Рисунок 5" descr="D:\Мои документы\Информации\Конференции\АВВ\22-05-2025_ЦГАЛИ Сем\СпбЛФ_ВОВ_АВВ_2025\Фото\zastavka_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268762"/>
            <a:ext cx="3024336" cy="255870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7" name="Рисунок 6" descr="D:\Мои документы\Информации\Конференции\АВВ\22-05-2025_ЦГАЛИ Сем\СпбЛФ_ВОВ_АВВ_2025\Фото\pis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268762"/>
            <a:ext cx="2664296" cy="255870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8" name="Рисунок 7" descr="D:\Мои документы\Информации\Конференции\АВВ\22-05-2025_ЦГАЛИ Сем\СпбЛФ_ВОВ_АВВ_2025\Фото\bib_vov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33056"/>
            <a:ext cx="4752528" cy="100811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78025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5536" y="1239838"/>
            <a:ext cx="8280920" cy="33972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552" y="260350"/>
            <a:ext cx="7992888" cy="865188"/>
          </a:xfr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4636684"/>
            <a:ext cx="4150063" cy="20326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6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70530" y="4636685"/>
            <a:ext cx="4765966" cy="203267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308686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Мои документы\Информации\Конференции\АВВ\22-05-2025_ЦГАЛИ Сем\СпбЛФ_ВОВ_АВВ_2025\Фото\1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392488" cy="288032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3" name="Рисунок 2" descr="D:\Мои документы\Информации\Конференции\АВВ\22-05-2025_ЦГАЛИ Сем\СпбЛФ_ВОВ_АВВ_2025\Фото\1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3140968"/>
            <a:ext cx="2664296" cy="360040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4" name="Рисунок 3" descr="D:\Мои документы\Информации\Конференции\АВВ\22-05-2025_ЦГАЛИ Сем\СпбЛФ_ВОВ_АВВ_2025\Фото\Ф.Р-109-1-15-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140968"/>
            <a:ext cx="2520280" cy="360040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5" name="Рисунок 4" descr="D:\Мои документы\Информации\Конференции\АВВ\22-05-2025_ЦГАЛИ Сем\СпбЛФ_ВОВ_АВВ_2025\Фото\fr-1555-1-77-24-big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6632"/>
            <a:ext cx="4320480" cy="288032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6" name="Рисунок 5" descr="D:\Мои документы\Информации\Конференции\АВВ\22-05-2025_ЦГАЛИ Сем\СпбЛФ_ВОВ_АВВ_2025\Фото\fr-1560-1-25-11-big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140968"/>
            <a:ext cx="3672408" cy="360040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242930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1795776"/>
            <a:ext cx="4536504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11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568952" cy="6448499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Наименования коллекций документов участников </a:t>
            </a:r>
            <a:br>
              <a:rPr lang="ru-RU" sz="2000" b="1" dirty="0" smtClean="0"/>
            </a:br>
            <a:r>
              <a:rPr lang="ru-RU" sz="2000" b="1" dirty="0" smtClean="0"/>
              <a:t>Великой </a:t>
            </a:r>
            <a:r>
              <a:rPr lang="ru-RU" sz="2000" b="1" dirty="0"/>
              <a:t>Отечественной войны 1941-1945 гг</a:t>
            </a:r>
            <a:r>
              <a:rPr lang="ru-RU" sz="2000" b="1" dirty="0" smtClean="0"/>
              <a:t>.:</a:t>
            </a:r>
          </a:p>
          <a:p>
            <a:pPr algn="ctr"/>
            <a:endParaRPr lang="ru-RU" sz="1900" b="1" dirty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900" dirty="0"/>
              <a:t>коллекции документов (анкет) участников Великой Отечественной войны 1941-1945 гг. – жителей городов и районов Алтайского </a:t>
            </a:r>
            <a:r>
              <a:rPr lang="ru-RU" sz="1900" dirty="0" smtClean="0"/>
              <a:t>края;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900" dirty="0" smtClean="0"/>
              <a:t>коллекции </a:t>
            </a:r>
            <a:r>
              <a:rPr lang="ru-RU" sz="1900" dirty="0"/>
              <a:t>документов участников Великой Отечественной войны 1941-1945 гг. и тружеников тыла, проживающих в городах и районах Алтайского </a:t>
            </a:r>
            <a:r>
              <a:rPr lang="ru-RU" sz="1900" dirty="0" smtClean="0"/>
              <a:t>края;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900" dirty="0" smtClean="0"/>
              <a:t>коллекции </a:t>
            </a:r>
            <a:r>
              <a:rPr lang="ru-RU" sz="1900" dirty="0"/>
              <a:t>документов женщин – участниц Великой Отечественной войны 1941-1945 гг., тружениц тыла в годы войны, проживающих в городах и районах Алтайского </a:t>
            </a:r>
            <a:r>
              <a:rPr lang="ru-RU" sz="1900" dirty="0" smtClean="0"/>
              <a:t>края;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900" dirty="0" smtClean="0"/>
              <a:t>коллекции </a:t>
            </a:r>
            <a:r>
              <a:rPr lang="ru-RU" sz="1900" dirty="0"/>
              <a:t>документов участников (ветеранов) Великой Отечественной войны 1941-1945 гг. и воинов-интернационалистов, проживающих в городах и районах Алтайского </a:t>
            </a:r>
            <a:r>
              <a:rPr lang="ru-RU" sz="1900" dirty="0" smtClean="0"/>
              <a:t>края;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900" dirty="0" smtClean="0"/>
              <a:t>коллекции </a:t>
            </a:r>
            <a:r>
              <a:rPr lang="ru-RU" sz="1900" dirty="0"/>
              <a:t>документов ветеранов Великой Отечественной войны 1941-1945 гг. и труда – жителей городов и районов Алтайского </a:t>
            </a:r>
            <a:r>
              <a:rPr lang="ru-RU" sz="1900" dirty="0" smtClean="0"/>
              <a:t>края;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900" dirty="0" smtClean="0"/>
              <a:t>коллекции </a:t>
            </a:r>
            <a:r>
              <a:rPr lang="ru-RU" sz="1900" dirty="0"/>
              <a:t>документов тружеников тыла в годы Великой Отечественной войны 1941-1945 гг. – жителей районов Алтайского </a:t>
            </a:r>
            <a:r>
              <a:rPr lang="ru-RU" sz="1900" dirty="0" smtClean="0"/>
              <a:t>края;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900" dirty="0" smtClean="0"/>
              <a:t>коллекции </a:t>
            </a:r>
            <a:r>
              <a:rPr lang="ru-RU" sz="1900" dirty="0"/>
              <a:t>документов Героев Советского Союза  – жителей </a:t>
            </a:r>
            <a:r>
              <a:rPr lang="ru-RU" sz="1900" dirty="0" smtClean="0"/>
              <a:t>края;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900" dirty="0" smtClean="0"/>
              <a:t>воспоминания </a:t>
            </a:r>
            <a:r>
              <a:rPr lang="ru-RU" sz="1900" dirty="0"/>
              <a:t>участников Великой Отечественной войны 1941-</a:t>
            </a:r>
            <a:br>
              <a:rPr lang="ru-RU" sz="1900" dirty="0"/>
            </a:br>
            <a:r>
              <a:rPr lang="ru-RU" sz="1900" dirty="0"/>
              <a:t>1945 гг.</a:t>
            </a:r>
          </a:p>
        </p:txBody>
      </p:sp>
    </p:spTree>
    <p:extLst>
      <p:ext uri="{BB962C8B-B14F-4D97-AF65-F5344CB8AC3E}">
        <p14:creationId xmlns:p14="http://schemas.microsoft.com/office/powerpoint/2010/main" val="220692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3"/>
            <a:ext cx="8208912" cy="5632311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Документы участников </a:t>
            </a:r>
            <a:r>
              <a:rPr lang="ru-RU" sz="2000" b="1" dirty="0"/>
              <a:t>Великой Отечественной войны 1941-1945 гг. включены в состав следующих коллекций документов</a:t>
            </a:r>
            <a:r>
              <a:rPr lang="ru-RU" sz="2000" b="1" dirty="0" smtClean="0"/>
              <a:t>:</a:t>
            </a:r>
          </a:p>
          <a:p>
            <a:pPr algn="ctr"/>
            <a:endParaRPr lang="ru-RU" sz="2000" b="1" dirty="0"/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/>
              <a:t>коллекции документов жителей городов и районов Алтайского края, имеющих  правительственные, ведомственные награды, удостоенных почетных </a:t>
            </a:r>
            <a:r>
              <a:rPr lang="ru-RU" sz="2000" dirty="0" smtClean="0"/>
              <a:t>званий;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/>
              <a:t>коллекции </a:t>
            </a:r>
            <a:r>
              <a:rPr lang="ru-RU" sz="2000" dirty="0"/>
              <a:t>документов по истории городов, районов, сел Алтайского края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Потенциально документы </a:t>
            </a:r>
            <a:r>
              <a:rPr lang="ru-RU" sz="2000" dirty="0"/>
              <a:t>участников войны </a:t>
            </a:r>
            <a:r>
              <a:rPr lang="ru-RU" sz="2000" dirty="0" smtClean="0"/>
              <a:t>могут присутствовать в </a:t>
            </a:r>
            <a:r>
              <a:rPr lang="ru-RU" sz="2000" dirty="0" smtClean="0"/>
              <a:t>следующих коллекциях документов:</a:t>
            </a:r>
          </a:p>
          <a:p>
            <a:pPr algn="just"/>
            <a:endParaRPr lang="ru-RU" sz="2000" dirty="0" smtClean="0"/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/>
              <a:t>коллекции </a:t>
            </a:r>
            <a:r>
              <a:rPr lang="ru-RU" sz="2000" dirty="0"/>
              <a:t>документов почетных граждан; </a:t>
            </a:r>
            <a:endParaRPr lang="ru-RU" sz="2000" dirty="0" smtClean="0"/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/>
              <a:t>коллекции документов партийных, советских, комсомольских и хозяйственных руководителей; </a:t>
            </a:r>
            <a:endParaRPr lang="ru-RU" sz="2000" dirty="0" smtClean="0"/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/>
              <a:t>коллекции документов </a:t>
            </a:r>
            <a:r>
              <a:rPr lang="ru-RU" sz="2000" dirty="0" smtClean="0"/>
              <a:t>персональных </a:t>
            </a:r>
            <a:r>
              <a:rPr lang="ru-RU" sz="2000" dirty="0"/>
              <a:t>пенсионеров; </a:t>
            </a:r>
            <a:endParaRPr lang="ru-RU" sz="2000" dirty="0" smtClean="0"/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/>
              <a:t>коллекции документов </a:t>
            </a:r>
            <a:r>
              <a:rPr lang="ru-RU" sz="2000" dirty="0" smtClean="0"/>
              <a:t>заслуженных </a:t>
            </a:r>
            <a:r>
              <a:rPr lang="ru-RU" sz="2000" dirty="0"/>
              <a:t>работников различных отраслей и других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3080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476672"/>
            <a:ext cx="7200800" cy="1200329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В архивах Алтайского края создано </a:t>
            </a:r>
          </a:p>
          <a:p>
            <a:pPr algn="ctr"/>
            <a:r>
              <a:rPr lang="ru-RU" sz="2400" b="1" dirty="0" smtClean="0"/>
              <a:t>54 личных фонда  </a:t>
            </a:r>
            <a:r>
              <a:rPr lang="ru-RU" sz="2400" b="1" dirty="0"/>
              <a:t>участников 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Великой </a:t>
            </a:r>
            <a:r>
              <a:rPr lang="ru-RU" sz="2400" b="1" dirty="0"/>
              <a:t>Отечественной войны 1941-1945 гг. </a:t>
            </a:r>
          </a:p>
        </p:txBody>
      </p:sp>
      <p:pic>
        <p:nvPicPr>
          <p:cNvPr id="3" name="Рисунок 2" descr="D:\Мои документы\Информации\Конференции\АВВ\22-05-2025_ЦГАЛИ Сем\СпбЛФ_ВОВ_АВВ_2025\Фото\1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132856"/>
            <a:ext cx="5616624" cy="446449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95577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84" y="260648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Акция «Народный </a:t>
            </a:r>
            <a:r>
              <a:rPr lang="ru-RU" sz="28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архив»</a:t>
            </a:r>
          </a:p>
        </p:txBody>
      </p:sp>
      <p:pic>
        <p:nvPicPr>
          <p:cNvPr id="3" name="Рисунок 2" descr="C:\Users\Архив\AppData\Local\Microsoft\Windows\Temporary Internet Files\Content.Word\IMG_20190319_14130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5" b="1809"/>
          <a:stretch/>
        </p:blipFill>
        <p:spPr bwMode="auto">
          <a:xfrm>
            <a:off x="251520" y="522258"/>
            <a:ext cx="8640960" cy="606399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22802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8640960" cy="5586145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Акция «Народный архив</a:t>
            </a:r>
            <a:r>
              <a:rPr lang="ru-RU" sz="2400" b="1" dirty="0" smtClean="0"/>
              <a:t>» </a:t>
            </a:r>
          </a:p>
          <a:p>
            <a:pPr algn="ctr"/>
            <a:r>
              <a:rPr lang="ru-RU" sz="2400" dirty="0" smtClean="0"/>
              <a:t>направлена </a:t>
            </a:r>
            <a:r>
              <a:rPr lang="ru-RU" sz="2400" dirty="0"/>
              <a:t>на </a:t>
            </a:r>
            <a:r>
              <a:rPr lang="ru-RU" sz="2400" dirty="0" smtClean="0"/>
              <a:t>сохранение </a:t>
            </a:r>
            <a:r>
              <a:rPr lang="ru-RU" sz="2400" dirty="0"/>
              <a:t>документов личных архивов и пополнения ими Архивного фонда </a:t>
            </a:r>
            <a:r>
              <a:rPr lang="ru-RU" sz="2400" dirty="0" smtClean="0"/>
              <a:t>Алтайского края </a:t>
            </a:r>
          </a:p>
          <a:p>
            <a:pPr algn="ctr"/>
            <a:endParaRPr lang="ru-RU" sz="2400" dirty="0" smtClean="0"/>
          </a:p>
          <a:p>
            <a:pPr algn="just"/>
            <a:r>
              <a:rPr lang="ru-RU" sz="2400" dirty="0" smtClean="0"/>
              <a:t>В КГБУ </a:t>
            </a:r>
            <a:r>
              <a:rPr lang="ru-RU" sz="2400" dirty="0"/>
              <a:t>ГААК поступили личные фонды участников войны Ангелины Афанасьевны Островской – </a:t>
            </a:r>
            <a:r>
              <a:rPr lang="ru-RU" sz="2400" dirty="0" smtClean="0"/>
              <a:t>врача; </a:t>
            </a:r>
            <a:r>
              <a:rPr lang="ru-RU" sz="2400" dirty="0"/>
              <a:t>Михаила Лазаревича Когана – профессионального </a:t>
            </a:r>
            <a:r>
              <a:rPr lang="ru-RU" sz="2400" dirty="0" smtClean="0"/>
              <a:t>военного; </a:t>
            </a:r>
            <a:r>
              <a:rPr lang="ru-RU" sz="2400" dirty="0"/>
              <a:t>пополнилась коллекция воспоминаний </a:t>
            </a:r>
            <a:r>
              <a:rPr lang="ru-RU" sz="2400" dirty="0" smtClean="0"/>
              <a:t>ветеранов. 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/>
              <a:t>29 муниципальных архивов приняли и описали более 190 единиц хранения личного происхождения участников войны, тружеников тыла, детей войны, несовершеннолетней узницы фашистских концлагерей. </a:t>
            </a:r>
          </a:p>
          <a:p>
            <a:pPr algn="just"/>
            <a:endParaRPr lang="ru-RU" sz="2250" dirty="0" smtClean="0"/>
          </a:p>
          <a:p>
            <a:pPr algn="just"/>
            <a:endParaRPr lang="ru-RU" sz="2250" dirty="0" smtClean="0"/>
          </a:p>
        </p:txBody>
      </p:sp>
    </p:spTree>
    <p:extLst>
      <p:ext uri="{BB962C8B-B14F-4D97-AF65-F5344CB8AC3E}">
        <p14:creationId xmlns:p14="http://schemas.microsoft.com/office/powerpoint/2010/main" val="183477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Мои документы\ГААК\выставки, книги\ГААК Мастер-классы\мастре класс2017\IMG_794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3672408" cy="266429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h="139700" prst="divot"/>
          </a:sp3d>
          <a:extLst/>
        </p:spPr>
      </p:pic>
      <p:pic>
        <p:nvPicPr>
          <p:cNvPr id="4" name="Рисунок 3" descr="C:\Users\Антоненко\Downloads\img_236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149080"/>
            <a:ext cx="4176464" cy="252028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5" name="Рисунок 4" descr="C:\Users\Антоненко\Downloads\мастер-класс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56792"/>
            <a:ext cx="3744416" cy="280831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6" name="Прямоугольник 5"/>
          <p:cNvSpPr/>
          <p:nvPr/>
        </p:nvSpPr>
        <p:spPr>
          <a:xfrm>
            <a:off x="179512" y="581779"/>
            <a:ext cx="8856984" cy="830997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Пополнению </a:t>
            </a:r>
            <a:r>
              <a:rPr lang="ru-RU" sz="2400" dirty="0"/>
              <a:t>архивных фондов способствуют </a:t>
            </a:r>
            <a:r>
              <a:rPr lang="ru-RU" sz="2400" dirty="0" smtClean="0"/>
              <a:t>проводимые </a:t>
            </a:r>
            <a:r>
              <a:rPr lang="ru-RU" sz="2400" dirty="0" smtClean="0"/>
              <a:t>ГААК </a:t>
            </a:r>
            <a:r>
              <a:rPr lang="ru-RU" sz="2400" b="1" dirty="0"/>
              <a:t>мастер-классы «Мой архив» и «Корни и крона</a:t>
            </a:r>
            <a:r>
              <a:rPr lang="ru-RU" sz="2400" b="1" dirty="0" smtClean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95304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7"/>
            <a:ext cx="8424936" cy="4431983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endParaRPr lang="ru-RU" sz="2400" b="1" dirty="0"/>
          </a:p>
          <a:p>
            <a:pPr algn="ctr"/>
            <a:r>
              <a:rPr lang="ru-RU" sz="2400" b="1" dirty="0" smtClean="0"/>
              <a:t>Состав </a:t>
            </a:r>
            <a:r>
              <a:rPr lang="ru-RU" sz="2400" b="1" dirty="0"/>
              <a:t>документов участников войны Великой Отечественной войны 1941-1945 гг</a:t>
            </a:r>
            <a:r>
              <a:rPr lang="ru-RU" sz="2400" b="1" dirty="0" smtClean="0"/>
              <a:t>.:</a:t>
            </a:r>
          </a:p>
          <a:p>
            <a:pPr algn="ctr"/>
            <a:endParaRPr lang="ru-RU" sz="2400" dirty="0" smtClean="0"/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 smtClean="0"/>
              <a:t>документы </a:t>
            </a:r>
            <a:r>
              <a:rPr lang="ru-RU" sz="2400" dirty="0"/>
              <a:t>биографического </a:t>
            </a:r>
            <a:r>
              <a:rPr lang="ru-RU" sz="2400" dirty="0" smtClean="0"/>
              <a:t>характера;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 smtClean="0"/>
              <a:t>документы профессиональной </a:t>
            </a:r>
            <a:r>
              <a:rPr lang="ru-RU" sz="2400" dirty="0"/>
              <a:t>(служебной</a:t>
            </a:r>
            <a:r>
              <a:rPr lang="ru-RU" sz="2400" dirty="0" smtClean="0"/>
              <a:t>)</a:t>
            </a:r>
            <a:r>
              <a:rPr lang="ru-RU" sz="2400" dirty="0"/>
              <a:t> деятельности</a:t>
            </a:r>
            <a:r>
              <a:rPr lang="ru-RU" sz="2400" dirty="0" smtClean="0"/>
              <a:t>;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 smtClean="0"/>
              <a:t>документы общественной</a:t>
            </a:r>
            <a:r>
              <a:rPr lang="ru-RU" sz="2400" dirty="0"/>
              <a:t> деятельности</a:t>
            </a:r>
            <a:r>
              <a:rPr lang="ru-RU" sz="2400" dirty="0" smtClean="0"/>
              <a:t>;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 smtClean="0"/>
              <a:t>документы творческой деятельности;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 smtClean="0"/>
              <a:t>переписка;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 smtClean="0"/>
              <a:t>фотодокументы</a:t>
            </a:r>
            <a:r>
              <a:rPr lang="ru-RU" sz="2400" dirty="0"/>
              <a:t>. 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15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1935</TotalTime>
  <Words>533</Words>
  <Application>Microsoft Office PowerPoint</Application>
  <PresentationFormat>Экран (4:3)</PresentationFormat>
  <Paragraphs>62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BlackTie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Победители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Архив</dc:creator>
  <cp:lastModifiedBy>Антоненко</cp:lastModifiedBy>
  <cp:revision>138</cp:revision>
  <dcterms:created xsi:type="dcterms:W3CDTF">2022-10-04T05:58:08Z</dcterms:created>
  <dcterms:modified xsi:type="dcterms:W3CDTF">2025-08-19T08:12:27Z</dcterms:modified>
</cp:coreProperties>
</file>