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png"/><Relationship Id="rId8" Type="http://schemas.openxmlformats.org/officeDocument/2006/relationships/image" Target="../media/image12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bg1">
                <a:lumMod val="9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0" y="1396903"/>
            <a:ext cx="12192000" cy="2320129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 sz="3200" b="1">
                <a:solidFill>
                  <a:schemeClr val="bg1"/>
                </a:solidFill>
                <a:latin typeface="Times New Roman"/>
                <a:cs typeface="Times New Roman"/>
              </a:rPr>
              <a:t>Комплектование архивных учреждений </a:t>
            </a:r>
            <a:br>
              <a:rPr lang="ru-RU" sz="3200" b="1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ru-RU" sz="3200" b="1">
                <a:solidFill>
                  <a:schemeClr val="bg1"/>
                </a:solidFill>
                <a:latin typeface="Times New Roman"/>
                <a:cs typeface="Times New Roman"/>
              </a:rPr>
              <a:t>Архангельской области на современном этапе. </a:t>
            </a:r>
            <a:br>
              <a:rPr lang="ru-RU" sz="3200" b="1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ru-RU" sz="3200" b="1">
                <a:solidFill>
                  <a:schemeClr val="bg1"/>
                </a:solidFill>
                <a:latin typeface="Times New Roman"/>
                <a:cs typeface="Times New Roman"/>
              </a:rPr>
              <a:t>Проблемы и пути их решения.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1344" y="116632"/>
            <a:ext cx="1969179" cy="128027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0" y="5085184"/>
            <a:ext cx="12192000" cy="72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0" y="5373216"/>
            <a:ext cx="12192000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Title 1"/>
          <p:cNvSpPr txBox="1"/>
          <p:nvPr/>
        </p:nvSpPr>
        <p:spPr bwMode="auto">
          <a:xfrm>
            <a:off x="6528048" y="5779243"/>
            <a:ext cx="4824536" cy="674093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sz="1600">
                <a:solidFill>
                  <a:schemeClr val="bg1"/>
                </a:solidFill>
                <a:latin typeface="Times New Roman"/>
                <a:cs typeface="Times New Roman"/>
              </a:rPr>
              <a:t>Севастьянова Ольга Сергеевна,</a:t>
            </a:r>
            <a:endParaRPr/>
          </a:p>
          <a:p>
            <a:pPr algn="r">
              <a:defRPr/>
            </a:pPr>
            <a:r>
              <a:rPr lang="ru-RU" sz="1600">
                <a:solidFill>
                  <a:schemeClr val="bg1"/>
                </a:solidFill>
                <a:latin typeface="Times New Roman"/>
                <a:cs typeface="Times New Roman"/>
              </a:rPr>
              <a:t>министерство культуры Архангельской области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bg1">
                <a:lumMod val="9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2711624" y="166978"/>
            <a:ext cx="8568952" cy="1051142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91633186" name="Заголовок 1"/>
          <p:cNvSpPr>
            <a:spLocks noGrp="1"/>
          </p:cNvSpPr>
          <p:nvPr>
            <p:ph type="title"/>
          </p:nvPr>
        </p:nvSpPr>
        <p:spPr bwMode="auto">
          <a:xfrm>
            <a:off x="2711624" y="166978"/>
            <a:ext cx="8568952" cy="105114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>
                <a:solidFill>
                  <a:prstClr val="white"/>
                </a:solidFill>
                <a:latin typeface="Times New Roman"/>
                <a:cs typeface="Times New Roman"/>
              </a:rPr>
              <a:t>Процесс комплектования</a:t>
            </a:r>
            <a:endParaRPr/>
          </a:p>
        </p:txBody>
      </p:sp>
      <p:pic>
        <p:nvPicPr>
          <p:cNvPr id="2" name="Picture 7" descr="C:\Users\Ogrux\Downloads\Министерство_культуры_лого_цвет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13122" y="85653"/>
            <a:ext cx="669012" cy="1051142"/>
          </a:xfrm>
          <a:prstGeom prst="rect">
            <a:avLst/>
          </a:prstGeom>
          <a:noFill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79513" y="-9525"/>
            <a:ext cx="1158876" cy="122764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8" name="Стрелка: пятиугольник 17"/>
          <p:cNvSpPr/>
          <p:nvPr/>
        </p:nvSpPr>
        <p:spPr bwMode="auto">
          <a:xfrm>
            <a:off x="1931229" y="4805936"/>
            <a:ext cx="656147" cy="528018"/>
          </a:xfrm>
          <a:prstGeom prst="homePlate">
            <a:avLst>
              <a:gd name="adj" fmla="val 50000"/>
            </a:avLst>
          </a:prstGeom>
          <a:solidFill>
            <a:srgbClr val="7D92AF"/>
          </a:solidFill>
          <a:ln>
            <a:solidFill>
              <a:srgbClr val="7D92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Times New Roman"/>
              <a:cs typeface="Times New Roman"/>
            </a:endParaRPr>
          </a:p>
        </p:txBody>
      </p:sp>
      <p:sp>
        <p:nvSpPr>
          <p:cNvPr id="20" name="Стрелка: пятиугольник 19"/>
          <p:cNvSpPr/>
          <p:nvPr/>
        </p:nvSpPr>
        <p:spPr bwMode="auto">
          <a:xfrm>
            <a:off x="1271465" y="2713969"/>
            <a:ext cx="656147" cy="528018"/>
          </a:xfrm>
          <a:prstGeom prst="homePlate">
            <a:avLst>
              <a:gd name="adj" fmla="val 50000"/>
            </a:avLst>
          </a:prstGeom>
          <a:solidFill>
            <a:srgbClr val="7D92AF"/>
          </a:solidFill>
          <a:ln>
            <a:solidFill>
              <a:srgbClr val="7D92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Скругленный прямоугольник 53"/>
          <p:cNvSpPr/>
          <p:nvPr/>
        </p:nvSpPr>
        <p:spPr bwMode="auto">
          <a:xfrm>
            <a:off x="1490303" y="1340769"/>
            <a:ext cx="9824666" cy="792087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A3BBE6">
                  <a:tint val="66000"/>
                  <a:satMod val="160000"/>
                </a:srgbClr>
              </a:gs>
              <a:gs pos="50000">
                <a:srgbClr val="A3BBE6">
                  <a:tint val="44500"/>
                  <a:satMod val="160000"/>
                </a:srgbClr>
              </a:gs>
              <a:gs pos="100000">
                <a:srgbClr val="A3BBE6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Times New Roman"/>
                <a:cs typeface="Times New Roman"/>
              </a:rPr>
              <a:t>На современном этапе сопровождается такими  явлениями как: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22" name="Группа 48"/>
          <p:cNvGrpSpPr/>
          <p:nvPr/>
        </p:nvGrpSpPr>
        <p:grpSpPr bwMode="auto">
          <a:xfrm>
            <a:off x="1919535" y="2708920"/>
            <a:ext cx="5400601" cy="1466795"/>
            <a:chOff x="0" y="0"/>
            <a:chExt cx="9361039" cy="947754"/>
          </a:xfrm>
        </p:grpSpPr>
        <p:sp>
          <p:nvSpPr>
            <p:cNvPr id="23" name="Скругленный прямоугольник 49"/>
            <p:cNvSpPr/>
            <p:nvPr/>
          </p:nvSpPr>
          <p:spPr bwMode="auto">
            <a:xfrm>
              <a:off x="0" y="0"/>
              <a:ext cx="9361039" cy="94775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24" name="Скругленный прямоугольник 6"/>
            <p:cNvSpPr/>
            <p:nvPr/>
          </p:nvSpPr>
          <p:spPr bwMode="auto">
            <a:xfrm>
              <a:off x="83436" y="0"/>
              <a:ext cx="9277598" cy="947754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79" tIns="20319" rIns="30479" bIns="20319" numCol="1" spcCol="1268" anchor="ctr" anchorCtr="0">
              <a:noAutofit/>
            </a:bodyPr>
            <a:lstStyle/>
            <a:p>
              <a:pPr>
                <a:defRPr/>
              </a:pPr>
              <a:r>
                <a:rPr lang="ru-RU">
                  <a:solidFill>
                    <a:srgbClr val="000000"/>
                  </a:solidFill>
                  <a:latin typeface="Times New Roman"/>
                  <a:cs typeface="Times New Roman"/>
                </a:rPr>
                <a:t>административная реформа и реформа органов местного самоуправления, которые привели </a:t>
              </a:r>
              <a:endParaRPr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>
                <a:defRPr/>
              </a:pPr>
              <a:r>
                <a:rPr lang="ru-RU">
                  <a:solidFill>
                    <a:srgbClr val="000000"/>
                  </a:solidFill>
                  <a:latin typeface="Times New Roman"/>
                  <a:cs typeface="Times New Roman"/>
                </a:rPr>
                <a:t>к значительным структурным преобразованиям органов государственной власти и местного самоуправления</a:t>
              </a:r>
              <a:endParaRPr>
                <a:latin typeface="Times New Roman"/>
                <a:cs typeface="Times New Roman"/>
              </a:endParaRPr>
            </a:p>
          </p:txBody>
        </p:sp>
      </p:grpSp>
      <p:grpSp>
        <p:nvGrpSpPr>
          <p:cNvPr id="28" name="Группа 48"/>
          <p:cNvGrpSpPr/>
          <p:nvPr/>
        </p:nvGrpSpPr>
        <p:grpSpPr bwMode="auto">
          <a:xfrm>
            <a:off x="2587377" y="4794666"/>
            <a:ext cx="5380831" cy="1442646"/>
            <a:chOff x="0" y="0"/>
            <a:chExt cx="9361039" cy="932150"/>
          </a:xfrm>
        </p:grpSpPr>
        <p:sp>
          <p:nvSpPr>
            <p:cNvPr id="29" name="Скругленный прямоугольник 49"/>
            <p:cNvSpPr/>
            <p:nvPr/>
          </p:nvSpPr>
          <p:spPr bwMode="auto">
            <a:xfrm>
              <a:off x="0" y="0"/>
              <a:ext cx="9361039" cy="9321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30" name="Скругленный прямоугольник 6"/>
            <p:cNvSpPr/>
            <p:nvPr/>
          </p:nvSpPr>
          <p:spPr bwMode="auto">
            <a:xfrm>
              <a:off x="83436" y="0"/>
              <a:ext cx="9277598" cy="932150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79" tIns="20319" rIns="30479" bIns="20319" numCol="1" spcCol="1268" anchor="ctr" anchorCtr="0">
              <a:noAutofit/>
            </a:bodyPr>
            <a:lstStyle/>
            <a:p>
              <a:pPr>
                <a:defRPr/>
              </a:pPr>
              <a:r>
                <a:rPr lang="ru-RU">
                  <a:solidFill>
                    <a:srgbClr val="000000"/>
                  </a:solidFill>
                  <a:latin typeface="Times New Roman"/>
                  <a:cs typeface="Times New Roman"/>
                </a:rPr>
                <a:t>широкое внедрение в практику работы организаций всех форм собственности информационно-коммуникационных технологий и электронного документооборота</a:t>
              </a:r>
              <a:endParaRPr>
                <a:latin typeface="Times New Roman"/>
                <a:cs typeface="Times New Roman"/>
              </a:endParaRPr>
            </a:p>
          </p:txBody>
        </p:sp>
      </p:grpSp>
      <p:pic>
        <p:nvPicPr>
          <p:cNvPr id="1846436168" name="Рисунок 1846436167"/>
          <p:cNvPicPr>
            <a:picLocks noChangeAspect="1"/>
          </p:cNvPicPr>
          <p:nvPr/>
        </p:nvPicPr>
        <p:blipFill>
          <a:blip r:embed="rId4">
            <a:alphaModFix/>
          </a:blip>
          <a:srcRect l="0" t="367" r="17549" b="281"/>
          <a:stretch/>
        </p:blipFill>
        <p:spPr bwMode="auto">
          <a:xfrm>
            <a:off x="8068492" y="2392975"/>
            <a:ext cx="2880320" cy="2098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rcRect l="0" t="3473" r="0" b="6284"/>
          <a:stretch/>
        </p:blipFill>
        <p:spPr bwMode="auto">
          <a:xfrm>
            <a:off x="8514734" y="4682762"/>
            <a:ext cx="2800235" cy="20978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bg1">
                <a:lumMod val="9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2711624" y="166978"/>
            <a:ext cx="8568952" cy="1051142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91633186" name="Заголовок 1"/>
          <p:cNvSpPr>
            <a:spLocks noGrp="1"/>
          </p:cNvSpPr>
          <p:nvPr>
            <p:ph type="title"/>
          </p:nvPr>
        </p:nvSpPr>
        <p:spPr bwMode="auto">
          <a:xfrm>
            <a:off x="2711624" y="166978"/>
            <a:ext cx="8568952" cy="105114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>
                <a:solidFill>
                  <a:prstClr val="white"/>
                </a:solidFill>
                <a:latin typeface="Times New Roman"/>
                <a:cs typeface="Times New Roman"/>
              </a:rPr>
              <a:t>Список источников комплектования архивных учреждений Архангельской области</a:t>
            </a:r>
            <a:endParaRPr/>
          </a:p>
        </p:txBody>
      </p:sp>
      <p:pic>
        <p:nvPicPr>
          <p:cNvPr id="2" name="Picture 7" descr="C:\Users\Ogrux\Downloads\Министерство_культуры_лого_цвет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13122" y="85653"/>
            <a:ext cx="669012" cy="1051142"/>
          </a:xfrm>
          <a:prstGeom prst="rect">
            <a:avLst/>
          </a:prstGeom>
          <a:noFill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79513" y="-9525"/>
            <a:ext cx="1158876" cy="122764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8" name="Стрелка: пятиугольник 17"/>
          <p:cNvSpPr/>
          <p:nvPr/>
        </p:nvSpPr>
        <p:spPr bwMode="auto">
          <a:xfrm>
            <a:off x="2567608" y="5281112"/>
            <a:ext cx="656147" cy="528018"/>
          </a:xfrm>
          <a:prstGeom prst="homePlate">
            <a:avLst>
              <a:gd name="adj" fmla="val 50000"/>
            </a:avLst>
          </a:prstGeom>
          <a:solidFill>
            <a:srgbClr val="7D92AF"/>
          </a:solidFill>
          <a:ln>
            <a:solidFill>
              <a:srgbClr val="7D92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Times New Roman"/>
              <a:cs typeface="Times New Roman"/>
            </a:endParaRPr>
          </a:p>
        </p:txBody>
      </p:sp>
      <p:sp>
        <p:nvSpPr>
          <p:cNvPr id="20" name="Стрелка: пятиугольник 19"/>
          <p:cNvSpPr/>
          <p:nvPr/>
        </p:nvSpPr>
        <p:spPr bwMode="auto">
          <a:xfrm>
            <a:off x="1558354" y="2628792"/>
            <a:ext cx="656147" cy="528018"/>
          </a:xfrm>
          <a:prstGeom prst="homePlate">
            <a:avLst>
              <a:gd name="adj" fmla="val 50000"/>
            </a:avLst>
          </a:prstGeom>
          <a:solidFill>
            <a:srgbClr val="7D92AF"/>
          </a:solidFill>
          <a:ln>
            <a:solidFill>
              <a:srgbClr val="7D92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Times New Roman"/>
              <a:cs typeface="Times New Roman"/>
            </a:endParaRPr>
          </a:p>
        </p:txBody>
      </p:sp>
      <p:sp>
        <p:nvSpPr>
          <p:cNvPr id="21" name="Скругленный прямоугольник 53"/>
          <p:cNvSpPr/>
          <p:nvPr/>
        </p:nvSpPr>
        <p:spPr bwMode="auto">
          <a:xfrm>
            <a:off x="1558354" y="1544766"/>
            <a:ext cx="4464496" cy="792087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A3BBE6">
                  <a:tint val="66000"/>
                  <a:satMod val="160000"/>
                </a:srgbClr>
              </a:gs>
              <a:gs pos="50000">
                <a:srgbClr val="A3BBE6">
                  <a:tint val="44500"/>
                  <a:satMod val="160000"/>
                </a:srgbClr>
              </a:gs>
              <a:gs pos="100000">
                <a:srgbClr val="A3BBE6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Times New Roman"/>
                <a:cs typeface="Times New Roman"/>
              </a:rPr>
              <a:t>На 01.01.2021 – </a:t>
            </a:r>
            <a:r>
              <a:rPr lang="en-US" b="1">
                <a:solidFill>
                  <a:srgbClr val="000000"/>
                </a:solidFill>
                <a:latin typeface="Times New Roman"/>
                <a:cs typeface="Times New Roman"/>
              </a:rPr>
              <a:t>651</a:t>
            </a:r>
            <a:endParaRPr b="1">
              <a:latin typeface="Times New Roman"/>
              <a:cs typeface="Times New Roman"/>
            </a:endParaRPr>
          </a:p>
        </p:txBody>
      </p:sp>
      <p:grpSp>
        <p:nvGrpSpPr>
          <p:cNvPr id="22" name="Группа 48"/>
          <p:cNvGrpSpPr/>
          <p:nvPr/>
        </p:nvGrpSpPr>
        <p:grpSpPr bwMode="auto">
          <a:xfrm>
            <a:off x="2206426" y="2623743"/>
            <a:ext cx="3816424" cy="533065"/>
            <a:chOff x="0" y="0"/>
            <a:chExt cx="3816424" cy="533065"/>
          </a:xfrm>
        </p:grpSpPr>
        <p:sp>
          <p:nvSpPr>
            <p:cNvPr id="23" name="Скругленный прямоугольник 49"/>
            <p:cNvSpPr/>
            <p:nvPr/>
          </p:nvSpPr>
          <p:spPr bwMode="auto">
            <a:xfrm>
              <a:off x="0" y="0"/>
              <a:ext cx="3816424" cy="5330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24" name="Скругленный прямоугольник 6"/>
            <p:cNvSpPr/>
            <p:nvPr/>
          </p:nvSpPr>
          <p:spPr bwMode="auto">
            <a:xfrm>
              <a:off x="34016" y="0"/>
              <a:ext cx="3782406" cy="533065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79" tIns="20319" rIns="30479" bIns="20319" numCol="1" spcCol="1268" anchor="ctr" anchorCtr="0">
              <a:noAutofit/>
            </a:bodyPr>
            <a:lstStyle/>
            <a:p>
              <a:pPr>
                <a:defRPr/>
              </a:pPr>
              <a:r>
                <a:rPr lang="ru-RU">
                  <a:solidFill>
                    <a:srgbClr val="000000"/>
                  </a:solidFill>
                  <a:latin typeface="Times New Roman"/>
                  <a:cs typeface="Times New Roman"/>
                </a:rPr>
                <a:t>муниципальных – </a:t>
              </a:r>
              <a:r>
                <a:rPr lang="ru-RU" b="1">
                  <a:solidFill>
                    <a:srgbClr val="000000"/>
                  </a:solidFill>
                  <a:latin typeface="Times New Roman"/>
                  <a:cs typeface="Times New Roman"/>
                </a:rPr>
                <a:t>483</a:t>
              </a:r>
              <a:endParaRPr>
                <a:latin typeface="Times New Roman"/>
                <a:cs typeface="Times New Roman"/>
              </a:endParaRPr>
            </a:p>
          </p:txBody>
        </p:sp>
      </p:grpSp>
      <p:grpSp>
        <p:nvGrpSpPr>
          <p:cNvPr id="28" name="Группа 48"/>
          <p:cNvGrpSpPr/>
          <p:nvPr/>
        </p:nvGrpSpPr>
        <p:grpSpPr bwMode="auto">
          <a:xfrm>
            <a:off x="3215679" y="5269841"/>
            <a:ext cx="3816423" cy="539288"/>
            <a:chOff x="0" y="0"/>
            <a:chExt cx="3816423" cy="539288"/>
          </a:xfrm>
        </p:grpSpPr>
        <p:sp>
          <p:nvSpPr>
            <p:cNvPr id="29" name="Скругленный прямоугольник 49"/>
            <p:cNvSpPr/>
            <p:nvPr/>
          </p:nvSpPr>
          <p:spPr bwMode="auto">
            <a:xfrm>
              <a:off x="0" y="0"/>
              <a:ext cx="3816423" cy="53928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30" name="Скругленный прямоугольник 6"/>
            <p:cNvSpPr/>
            <p:nvPr/>
          </p:nvSpPr>
          <p:spPr bwMode="auto">
            <a:xfrm>
              <a:off x="34016" y="0"/>
              <a:ext cx="3782406" cy="539288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79" tIns="20319" rIns="30479" bIns="20319" numCol="1" spcCol="1268" anchor="ctr" anchorCtr="0">
              <a:noAutofit/>
            </a:bodyPr>
            <a:lstStyle/>
            <a:p>
              <a:pPr>
                <a:defRPr/>
              </a:pPr>
              <a:r>
                <a:rPr lang="ru-RU">
                  <a:solidFill>
                    <a:srgbClr val="000000"/>
                  </a:solidFill>
                  <a:latin typeface="Times New Roman"/>
                  <a:cs typeface="Times New Roman"/>
                </a:rPr>
                <a:t>муниципальных – </a:t>
              </a:r>
              <a:r>
                <a:rPr lang="ru-RU" b="1">
                  <a:solidFill>
                    <a:srgbClr val="000000"/>
                  </a:solidFill>
                  <a:latin typeface="Times New Roman"/>
                  <a:cs typeface="Times New Roman"/>
                </a:rPr>
                <a:t>438</a:t>
              </a:r>
              <a:endParaRPr>
                <a:latin typeface="Times New Roman"/>
                <a:cs typeface="Times New Roman"/>
              </a:endParaRPr>
            </a:p>
          </p:txBody>
        </p:sp>
      </p:grpSp>
      <p:sp>
        <p:nvSpPr>
          <p:cNvPr id="9" name="Скругленный прямоугольник 53"/>
          <p:cNvSpPr/>
          <p:nvPr/>
        </p:nvSpPr>
        <p:spPr bwMode="auto">
          <a:xfrm>
            <a:off x="2567608" y="4190863"/>
            <a:ext cx="4464496" cy="792087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A3BBE6">
                  <a:tint val="66000"/>
                  <a:satMod val="160000"/>
                </a:srgbClr>
              </a:gs>
              <a:gs pos="50000">
                <a:srgbClr val="A3BBE6">
                  <a:tint val="44500"/>
                  <a:satMod val="160000"/>
                </a:srgbClr>
              </a:gs>
              <a:gs pos="100000">
                <a:srgbClr val="A3BBE6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Times New Roman"/>
                <a:cs typeface="Times New Roman"/>
              </a:rPr>
              <a:t>На 01.01.202</a:t>
            </a:r>
            <a:r>
              <a:rPr lang="en-US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lang="ru-RU">
                <a:solidFill>
                  <a:srgbClr val="000000"/>
                </a:solidFill>
                <a:latin typeface="Times New Roman"/>
                <a:cs typeface="Times New Roman"/>
              </a:rPr>
              <a:t> – </a:t>
            </a:r>
            <a:r>
              <a:rPr lang="ru-RU" b="1">
                <a:solidFill>
                  <a:srgbClr val="000000"/>
                </a:solidFill>
                <a:latin typeface="Times New Roman"/>
                <a:cs typeface="Times New Roman"/>
              </a:rPr>
              <a:t>583</a:t>
            </a:r>
            <a:endParaRPr b="1">
              <a:latin typeface="Times New Roman"/>
              <a:cs typeface="Times New Roman"/>
            </a:endParaRPr>
          </a:p>
        </p:txBody>
      </p:sp>
      <p:sp>
        <p:nvSpPr>
          <p:cNvPr id="5" name="Стрелка: пятиугольник 4"/>
          <p:cNvSpPr/>
          <p:nvPr/>
        </p:nvSpPr>
        <p:spPr bwMode="auto">
          <a:xfrm>
            <a:off x="1558353" y="3494029"/>
            <a:ext cx="656147" cy="528018"/>
          </a:xfrm>
          <a:prstGeom prst="homePlate">
            <a:avLst>
              <a:gd name="adj" fmla="val 50000"/>
            </a:avLst>
          </a:prstGeom>
          <a:solidFill>
            <a:srgbClr val="7D92AF"/>
          </a:solidFill>
          <a:ln>
            <a:solidFill>
              <a:srgbClr val="7D92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Times New Roman"/>
              <a:cs typeface="Times New Roman"/>
            </a:endParaRPr>
          </a:p>
        </p:txBody>
      </p:sp>
      <p:grpSp>
        <p:nvGrpSpPr>
          <p:cNvPr id="6" name="Группа 48"/>
          <p:cNvGrpSpPr/>
          <p:nvPr/>
        </p:nvGrpSpPr>
        <p:grpSpPr bwMode="auto">
          <a:xfrm>
            <a:off x="2206425" y="3488981"/>
            <a:ext cx="3816424" cy="533065"/>
            <a:chOff x="0" y="0"/>
            <a:chExt cx="3816424" cy="533065"/>
          </a:xfrm>
        </p:grpSpPr>
        <p:sp>
          <p:nvSpPr>
            <p:cNvPr id="7" name="Скругленный прямоугольник 49"/>
            <p:cNvSpPr/>
            <p:nvPr/>
          </p:nvSpPr>
          <p:spPr bwMode="auto">
            <a:xfrm>
              <a:off x="0" y="0"/>
              <a:ext cx="3816424" cy="5330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8" name="Скругленный прямоугольник 6"/>
            <p:cNvSpPr/>
            <p:nvPr/>
          </p:nvSpPr>
          <p:spPr bwMode="auto">
            <a:xfrm>
              <a:off x="34016" y="0"/>
              <a:ext cx="3782406" cy="533065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79" tIns="20319" rIns="30479" bIns="20319" numCol="1" spcCol="1268" anchor="ctr" anchorCtr="0">
              <a:noAutofit/>
            </a:bodyPr>
            <a:lstStyle/>
            <a:p>
              <a:pPr>
                <a:defRPr/>
              </a:pPr>
              <a:r>
                <a:rPr lang="ru-RU">
                  <a:solidFill>
                    <a:srgbClr val="000000"/>
                  </a:solidFill>
                  <a:latin typeface="Times New Roman"/>
                  <a:cs typeface="Times New Roman"/>
                </a:rPr>
                <a:t>ГААО – </a:t>
              </a:r>
              <a:r>
                <a:rPr lang="ru-RU" b="1">
                  <a:solidFill>
                    <a:srgbClr val="000000"/>
                  </a:solidFill>
                  <a:latin typeface="Times New Roman"/>
                  <a:cs typeface="Times New Roman"/>
                </a:rPr>
                <a:t>168</a:t>
              </a:r>
              <a:endParaRPr>
                <a:latin typeface="Times New Roman"/>
                <a:cs typeface="Times New Roman"/>
              </a:endParaRPr>
            </a:p>
          </p:txBody>
        </p:sp>
      </p:grpSp>
      <p:sp>
        <p:nvSpPr>
          <p:cNvPr id="10" name="Стрелка: пятиугольник 9"/>
          <p:cNvSpPr/>
          <p:nvPr/>
        </p:nvSpPr>
        <p:spPr bwMode="auto">
          <a:xfrm>
            <a:off x="2567608" y="6146349"/>
            <a:ext cx="656147" cy="528018"/>
          </a:xfrm>
          <a:prstGeom prst="homePlate">
            <a:avLst>
              <a:gd name="adj" fmla="val 50000"/>
            </a:avLst>
          </a:prstGeom>
          <a:solidFill>
            <a:srgbClr val="7D92AF"/>
          </a:solidFill>
          <a:ln>
            <a:solidFill>
              <a:srgbClr val="7D92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Times New Roman"/>
              <a:cs typeface="Times New Roman"/>
            </a:endParaRPr>
          </a:p>
        </p:txBody>
      </p:sp>
      <p:grpSp>
        <p:nvGrpSpPr>
          <p:cNvPr id="11" name="Группа 48"/>
          <p:cNvGrpSpPr/>
          <p:nvPr/>
        </p:nvGrpSpPr>
        <p:grpSpPr bwMode="auto">
          <a:xfrm>
            <a:off x="3215679" y="6135078"/>
            <a:ext cx="3816423" cy="539288"/>
            <a:chOff x="0" y="0"/>
            <a:chExt cx="3816423" cy="539288"/>
          </a:xfrm>
        </p:grpSpPr>
        <p:sp>
          <p:nvSpPr>
            <p:cNvPr id="12" name="Скругленный прямоугольник 49"/>
            <p:cNvSpPr/>
            <p:nvPr/>
          </p:nvSpPr>
          <p:spPr bwMode="auto">
            <a:xfrm>
              <a:off x="0" y="0"/>
              <a:ext cx="3816423" cy="53928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13" name="Скругленный прямоугольник 6"/>
            <p:cNvSpPr/>
            <p:nvPr/>
          </p:nvSpPr>
          <p:spPr bwMode="auto">
            <a:xfrm>
              <a:off x="34016" y="0"/>
              <a:ext cx="3782406" cy="539288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79" tIns="20319" rIns="30479" bIns="20319" numCol="1" spcCol="1268" anchor="ctr" anchorCtr="0">
              <a:noAutofit/>
            </a:bodyPr>
            <a:lstStyle/>
            <a:p>
              <a:pPr>
                <a:defRPr/>
              </a:pPr>
              <a:r>
                <a:rPr lang="ru-RU">
                  <a:solidFill>
                    <a:srgbClr val="000000"/>
                  </a:solidFill>
                  <a:latin typeface="Times New Roman"/>
                  <a:cs typeface="Times New Roman"/>
                </a:rPr>
                <a:t>ГААО – </a:t>
              </a:r>
              <a:r>
                <a:rPr lang="ru-RU" b="1">
                  <a:solidFill>
                    <a:srgbClr val="000000"/>
                  </a:solidFill>
                  <a:latin typeface="Times New Roman"/>
                  <a:cs typeface="Times New Roman"/>
                </a:rPr>
                <a:t>145</a:t>
              </a:r>
              <a:endParaRPr>
                <a:latin typeface="Times New Roman"/>
                <a:cs typeface="Times New Roman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000825" y="4190863"/>
            <a:ext cx="3301779" cy="24763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rcRect l="14587" t="0" r="10099" b="0"/>
          <a:stretch/>
        </p:blipFill>
        <p:spPr bwMode="auto">
          <a:xfrm>
            <a:off x="7176120" y="1544766"/>
            <a:ext cx="3288942" cy="2477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bg1">
                <a:lumMod val="9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2711624" y="166978"/>
            <a:ext cx="8568952" cy="1051142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91633186" name="Заголовок 1"/>
          <p:cNvSpPr>
            <a:spLocks noGrp="1"/>
          </p:cNvSpPr>
          <p:nvPr>
            <p:ph type="title"/>
          </p:nvPr>
        </p:nvSpPr>
        <p:spPr bwMode="auto">
          <a:xfrm>
            <a:off x="2711624" y="166978"/>
            <a:ext cx="8568952" cy="105114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>
                <a:solidFill>
                  <a:prstClr val="white"/>
                </a:solidFill>
                <a:latin typeface="Times New Roman"/>
                <a:cs typeface="Times New Roman"/>
              </a:rPr>
              <a:t>Соглашения о сотрудничестве</a:t>
            </a:r>
            <a:endParaRPr/>
          </a:p>
        </p:txBody>
      </p:sp>
      <p:pic>
        <p:nvPicPr>
          <p:cNvPr id="2" name="Picture 7" descr="C:\Users\Ogrux\Downloads\Министерство_культуры_лого_цвет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13122" y="85653"/>
            <a:ext cx="669012" cy="1051142"/>
          </a:xfrm>
          <a:prstGeom prst="rect">
            <a:avLst/>
          </a:prstGeom>
          <a:noFill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79513" y="-9525"/>
            <a:ext cx="1158876" cy="122764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10457735" name="Прямоугольник 2091633191"/>
          <p:cNvSpPr/>
          <p:nvPr/>
        </p:nvSpPr>
        <p:spPr bwMode="auto">
          <a:xfrm>
            <a:off x="6715795" y="4101978"/>
            <a:ext cx="2755361" cy="2711623"/>
          </a:xfrm>
          <a:prstGeom prst="rect">
            <a:avLst/>
          </a:prstGeom>
          <a:gradFill>
            <a:gsLst>
              <a:gs pos="0">
                <a:srgbClr val="A3BBE6">
                  <a:tint val="66000"/>
                  <a:satMod val="160000"/>
                </a:srgbClr>
              </a:gs>
              <a:gs pos="50000">
                <a:srgbClr val="A3BBE6">
                  <a:tint val="44500"/>
                  <a:satMod val="160000"/>
                </a:srgbClr>
              </a:gs>
              <a:gs pos="100000">
                <a:srgbClr val="A3BBE6">
                  <a:tint val="23500"/>
                  <a:satMod val="16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Times New Roman"/>
              <a:cs typeface="Times New Roman"/>
            </a:endParaRPr>
          </a:p>
        </p:txBody>
      </p:sp>
      <p:sp>
        <p:nvSpPr>
          <p:cNvPr id="471312831" name="Прямоугольник 2091633190"/>
          <p:cNvSpPr/>
          <p:nvPr/>
        </p:nvSpPr>
        <p:spPr bwMode="auto">
          <a:xfrm>
            <a:off x="3233820" y="4115363"/>
            <a:ext cx="2755361" cy="2711623"/>
          </a:xfrm>
          <a:prstGeom prst="rect">
            <a:avLst/>
          </a:prstGeom>
          <a:gradFill>
            <a:gsLst>
              <a:gs pos="0">
                <a:srgbClr val="A3BBE6">
                  <a:tint val="66000"/>
                  <a:satMod val="160000"/>
                </a:srgbClr>
              </a:gs>
              <a:gs pos="50000">
                <a:srgbClr val="A3BBE6">
                  <a:tint val="44500"/>
                  <a:satMod val="160000"/>
                </a:srgbClr>
              </a:gs>
              <a:gs pos="100000">
                <a:srgbClr val="A3BBE6">
                  <a:tint val="23500"/>
                  <a:satMod val="16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Times New Roman"/>
              <a:cs typeface="Times New Roman"/>
            </a:endParaRPr>
          </a:p>
        </p:txBody>
      </p:sp>
      <p:sp>
        <p:nvSpPr>
          <p:cNvPr id="1587217027" name="Прямоугольник 2091633188"/>
          <p:cNvSpPr/>
          <p:nvPr/>
        </p:nvSpPr>
        <p:spPr bwMode="auto">
          <a:xfrm>
            <a:off x="4852805" y="1323830"/>
            <a:ext cx="2755361" cy="2711623"/>
          </a:xfrm>
          <a:prstGeom prst="rect">
            <a:avLst/>
          </a:prstGeom>
          <a:gradFill>
            <a:gsLst>
              <a:gs pos="0">
                <a:srgbClr val="A3BBE6">
                  <a:tint val="66000"/>
                  <a:satMod val="160000"/>
                </a:srgbClr>
              </a:gs>
              <a:gs pos="50000">
                <a:srgbClr val="A3BBE6">
                  <a:tint val="44500"/>
                  <a:satMod val="160000"/>
                </a:srgbClr>
              </a:gs>
              <a:gs pos="100000">
                <a:srgbClr val="A3BBE6">
                  <a:tint val="23500"/>
                  <a:satMod val="16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93124164" name="Прямоугольник 2091633189"/>
          <p:cNvSpPr/>
          <p:nvPr/>
        </p:nvSpPr>
        <p:spPr bwMode="auto">
          <a:xfrm>
            <a:off x="7827089" y="1313802"/>
            <a:ext cx="2755361" cy="2711623"/>
          </a:xfrm>
          <a:prstGeom prst="rect">
            <a:avLst/>
          </a:prstGeom>
          <a:gradFill>
            <a:gsLst>
              <a:gs pos="0">
                <a:srgbClr val="A3BBE6">
                  <a:tint val="66000"/>
                  <a:satMod val="160000"/>
                </a:srgbClr>
              </a:gs>
              <a:gs pos="50000">
                <a:srgbClr val="A3BBE6">
                  <a:tint val="44500"/>
                  <a:satMod val="160000"/>
                </a:srgbClr>
              </a:gs>
              <a:gs pos="100000">
                <a:srgbClr val="A3BBE6">
                  <a:tint val="23500"/>
                  <a:satMod val="16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028732" name="Прямоугольник 2091633187"/>
          <p:cNvSpPr/>
          <p:nvPr/>
        </p:nvSpPr>
        <p:spPr bwMode="auto">
          <a:xfrm>
            <a:off x="1878817" y="1313802"/>
            <a:ext cx="2755361" cy="2711623"/>
          </a:xfrm>
          <a:prstGeom prst="rect">
            <a:avLst/>
          </a:prstGeom>
          <a:gradFill>
            <a:gsLst>
              <a:gs pos="0">
                <a:srgbClr val="A3BBE6">
                  <a:tint val="66000"/>
                  <a:satMod val="160000"/>
                </a:srgbClr>
              </a:gs>
              <a:gs pos="50000">
                <a:srgbClr val="A3BBE6">
                  <a:tint val="44500"/>
                  <a:satMod val="160000"/>
                </a:srgbClr>
              </a:gs>
              <a:gs pos="100000">
                <a:srgbClr val="A3BBE6">
                  <a:tint val="23500"/>
                  <a:satMod val="16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7071446" name="TextBox 23"/>
          <p:cNvSpPr txBox="1"/>
          <p:nvPr/>
        </p:nvSpPr>
        <p:spPr bwMode="auto">
          <a:xfrm>
            <a:off x="7770116" y="3236917"/>
            <a:ext cx="2862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>
                <a:latin typeface="Times New Roman"/>
                <a:cs typeface="Times New Roman"/>
              </a:rPr>
              <a:t>19 апреля 2024 года </a:t>
            </a:r>
            <a:br>
              <a:rPr lang="ru-RU" sz="1200">
                <a:latin typeface="Times New Roman"/>
                <a:cs typeface="Times New Roman"/>
              </a:rPr>
            </a:br>
            <a:r>
              <a:rPr lang="ru-RU" sz="1200">
                <a:latin typeface="Times New Roman"/>
                <a:cs typeface="Times New Roman"/>
              </a:rPr>
              <a:t>соглашение о сотрудничестве </a:t>
            </a:r>
            <a:br>
              <a:rPr lang="ru-RU" sz="1200">
                <a:latin typeface="Times New Roman"/>
                <a:cs typeface="Times New Roman"/>
              </a:rPr>
            </a:br>
            <a:r>
              <a:rPr lang="ru-RU" sz="1200">
                <a:latin typeface="Times New Roman"/>
                <a:cs typeface="Times New Roman"/>
              </a:rPr>
              <a:t>с Архивом Российской академии наук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23174424" name="TextBox 25"/>
          <p:cNvSpPr txBox="1"/>
          <p:nvPr/>
        </p:nvSpPr>
        <p:spPr bwMode="auto">
          <a:xfrm>
            <a:off x="3222912" y="5607231"/>
            <a:ext cx="2777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>
                <a:latin typeface="Times New Roman"/>
                <a:cs typeface="Times New Roman"/>
              </a:rPr>
              <a:t>C</a:t>
            </a:r>
            <a:r>
              <a:rPr lang="ru-RU" sz="1200">
                <a:latin typeface="Times New Roman"/>
                <a:cs typeface="Times New Roman"/>
              </a:rPr>
              <a:t>оглашение о сотрудничестве</a:t>
            </a:r>
            <a:br>
              <a:rPr lang="ru-RU" sz="1200">
                <a:latin typeface="Times New Roman"/>
                <a:cs typeface="Times New Roman"/>
              </a:rPr>
            </a:br>
            <a:r>
              <a:rPr lang="ru-RU" sz="1200">
                <a:latin typeface="Times New Roman"/>
                <a:cs typeface="Times New Roman"/>
              </a:rPr>
              <a:t>с Северным (Арктическим) федеральным университетом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45892444" name="TextBox 26"/>
          <p:cNvSpPr txBox="1"/>
          <p:nvPr/>
        </p:nvSpPr>
        <p:spPr bwMode="auto">
          <a:xfrm>
            <a:off x="4801874" y="3227731"/>
            <a:ext cx="2857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>
                <a:latin typeface="Times New Roman"/>
                <a:cs typeface="Times New Roman"/>
              </a:rPr>
              <a:t>3 апреля 2024 года </a:t>
            </a:r>
            <a:br>
              <a:rPr lang="ru-RU" sz="1200">
                <a:latin typeface="Times New Roman"/>
                <a:cs typeface="Times New Roman"/>
              </a:rPr>
            </a:br>
            <a:r>
              <a:rPr lang="ru-RU" sz="1200">
                <a:latin typeface="Times New Roman"/>
                <a:cs typeface="Times New Roman"/>
              </a:rPr>
              <a:t>соглашение о сотрудничестве</a:t>
            </a:r>
            <a:endParaRPr sz="12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200">
                <a:latin typeface="Times New Roman"/>
                <a:cs typeface="Times New Roman"/>
              </a:rPr>
              <a:t>с центром «Патриот»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1028689" name="TextBox 27"/>
          <p:cNvSpPr txBox="1"/>
          <p:nvPr/>
        </p:nvSpPr>
        <p:spPr bwMode="auto">
          <a:xfrm>
            <a:off x="6614668" y="5664605"/>
            <a:ext cx="2957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>
                <a:latin typeface="Times New Roman"/>
                <a:cs typeface="Times New Roman"/>
              </a:rPr>
              <a:t>Соглашение о сотрудничестве</a:t>
            </a:r>
            <a:br>
              <a:rPr lang="ru-RU" sz="1200">
                <a:latin typeface="Times New Roman"/>
                <a:cs typeface="Times New Roman"/>
              </a:rPr>
            </a:br>
            <a:r>
              <a:rPr lang="ru-RU" sz="1200">
                <a:latin typeface="Times New Roman"/>
                <a:cs typeface="Times New Roman"/>
              </a:rPr>
              <a:t>с Архангельским областным институтом открытого образования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93342341" name="Прямоугольник 28"/>
          <p:cNvSpPr/>
          <p:nvPr/>
        </p:nvSpPr>
        <p:spPr bwMode="auto">
          <a:xfrm>
            <a:off x="1783451" y="3177995"/>
            <a:ext cx="3043141" cy="822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>
                <a:latin typeface="Times New Roman"/>
                <a:cs typeface="Times New Roman"/>
              </a:rPr>
              <a:t>9 февраля 2023 года</a:t>
            </a:r>
            <a:endParaRPr sz="12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200">
                <a:latin typeface="Times New Roman"/>
                <a:cs typeface="Times New Roman"/>
              </a:rPr>
              <a:t>соглашение о сотрудничестве </a:t>
            </a:r>
            <a:br>
              <a:rPr lang="ru-RU" sz="1200">
                <a:latin typeface="Times New Roman"/>
                <a:cs typeface="Times New Roman"/>
              </a:rPr>
            </a:br>
            <a:r>
              <a:rPr lang="ru-RU" sz="1200" spc="-49">
                <a:latin typeface="Times New Roman"/>
                <a:cs typeface="Times New Roman"/>
              </a:rPr>
              <a:t>с региональным отделением Российского </a:t>
            </a:r>
            <a:r>
              <a:rPr lang="ru-RU" sz="1200">
                <a:latin typeface="Times New Roman"/>
                <a:cs typeface="Times New Roman"/>
              </a:rPr>
              <a:t>военно-исторического общества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658821945" name="Рисунок 29" descr="Изображение выглядит как одежда, человек, мебель, в помещении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l="-376" t="19718" r="376" b="-4789"/>
          <a:stretch/>
        </p:blipFill>
        <p:spPr bwMode="auto">
          <a:xfrm>
            <a:off x="8320946" y="1400207"/>
            <a:ext cx="1703010" cy="1930511"/>
          </a:xfrm>
          <a:prstGeom prst="rect">
            <a:avLst/>
          </a:prstGeom>
        </p:spPr>
      </p:pic>
      <p:pic>
        <p:nvPicPr>
          <p:cNvPr id="661981352" name="Рисунок 30" descr="Изображение выглядит как одежда, Человеческое лицо, человек, улыбк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rcRect l="2941" t="0" r="9051" b="0"/>
          <a:stretch/>
        </p:blipFill>
        <p:spPr bwMode="auto">
          <a:xfrm>
            <a:off x="5177081" y="1395366"/>
            <a:ext cx="2128545" cy="1812051"/>
          </a:xfrm>
          <a:prstGeom prst="rect">
            <a:avLst/>
          </a:prstGeom>
        </p:spPr>
      </p:pic>
      <p:pic>
        <p:nvPicPr>
          <p:cNvPr id="1756651316" name="Рисунок 2091633183" descr="Изображение выглядит как одежда, в помещении, человек, текст&#10;&#10;Автоматически созданное описание"/>
          <p:cNvPicPr>
            <a:picLocks noChangeAspect="1"/>
          </p:cNvPicPr>
          <p:nvPr/>
        </p:nvPicPr>
        <p:blipFill>
          <a:blip r:embed="rId6"/>
          <a:srcRect l="0" t="0" r="9837" b="0"/>
          <a:stretch/>
        </p:blipFill>
        <p:spPr bwMode="auto">
          <a:xfrm>
            <a:off x="2245442" y="1377461"/>
            <a:ext cx="2155655" cy="1793142"/>
          </a:xfrm>
          <a:prstGeom prst="rect">
            <a:avLst/>
          </a:prstGeom>
        </p:spPr>
      </p:pic>
      <p:pic>
        <p:nvPicPr>
          <p:cNvPr id="1693247416" name="Рисунок 2091633184" descr="Изображение выглядит как Шрифт, Графика, текст, графический дизайн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859676" y="4450539"/>
            <a:ext cx="2521890" cy="782134"/>
          </a:xfrm>
          <a:prstGeom prst="rect">
            <a:avLst/>
          </a:prstGeom>
        </p:spPr>
      </p:pic>
      <p:pic>
        <p:nvPicPr>
          <p:cNvPr id="1418415841" name="Рисунок 2091633186" descr="Изображение выглядит как текст, Шрифт, логотип, снимок экран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359694" y="4451671"/>
            <a:ext cx="2527812" cy="781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bg1">
                <a:lumMod val="9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2711624" y="166978"/>
            <a:ext cx="8568952" cy="1051142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91633186" name="Заголовок 1"/>
          <p:cNvSpPr>
            <a:spLocks noGrp="1"/>
          </p:cNvSpPr>
          <p:nvPr>
            <p:ph type="title"/>
          </p:nvPr>
        </p:nvSpPr>
        <p:spPr bwMode="auto">
          <a:xfrm>
            <a:off x="2711624" y="166978"/>
            <a:ext cx="8568952" cy="105114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latin typeface="Times New Roman"/>
                <a:cs typeface="Times New Roman"/>
              </a:rPr>
              <a:t>Аудиовизуальные документы</a:t>
            </a:r>
            <a:endParaRPr/>
          </a:p>
        </p:txBody>
      </p:sp>
      <p:pic>
        <p:nvPicPr>
          <p:cNvPr id="2" name="Picture 7" descr="C:\Users\Ogrux\Downloads\Министерство_культуры_лого_цвет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13122" y="85653"/>
            <a:ext cx="669012" cy="1051142"/>
          </a:xfrm>
          <a:prstGeom prst="rect">
            <a:avLst/>
          </a:prstGeom>
          <a:noFill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79513" y="-9525"/>
            <a:ext cx="1158876" cy="122764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Стрелка: пятиугольник 6"/>
          <p:cNvSpPr/>
          <p:nvPr/>
        </p:nvSpPr>
        <p:spPr bwMode="auto">
          <a:xfrm>
            <a:off x="1286466" y="1650710"/>
            <a:ext cx="656147" cy="528018"/>
          </a:xfrm>
          <a:prstGeom prst="homePlate">
            <a:avLst>
              <a:gd name="adj" fmla="val 50000"/>
            </a:avLst>
          </a:prstGeom>
          <a:solidFill>
            <a:srgbClr val="7D92AF"/>
          </a:solidFill>
          <a:ln>
            <a:solidFill>
              <a:srgbClr val="7D92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Times New Roman"/>
              <a:cs typeface="Times New Roman"/>
            </a:endParaRPr>
          </a:p>
        </p:txBody>
      </p:sp>
      <p:sp>
        <p:nvSpPr>
          <p:cNvPr id="6" name="Стрелка: пятиугольник 7"/>
          <p:cNvSpPr/>
          <p:nvPr/>
        </p:nvSpPr>
        <p:spPr bwMode="auto">
          <a:xfrm>
            <a:off x="1295651" y="3147867"/>
            <a:ext cx="656147" cy="528018"/>
          </a:xfrm>
          <a:prstGeom prst="homePlate">
            <a:avLst>
              <a:gd name="adj" fmla="val 50000"/>
            </a:avLst>
          </a:prstGeom>
          <a:solidFill>
            <a:srgbClr val="7D92AF"/>
          </a:solidFill>
          <a:ln>
            <a:solidFill>
              <a:srgbClr val="7D92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Times New Roman"/>
              <a:cs typeface="Times New Roman"/>
            </a:endParaRPr>
          </a:p>
        </p:txBody>
      </p:sp>
      <p:sp>
        <p:nvSpPr>
          <p:cNvPr id="7" name="Стрелка: пятиугольник 8"/>
          <p:cNvSpPr/>
          <p:nvPr/>
        </p:nvSpPr>
        <p:spPr bwMode="auto">
          <a:xfrm>
            <a:off x="1296450" y="2377428"/>
            <a:ext cx="656147" cy="528018"/>
          </a:xfrm>
          <a:prstGeom prst="homePlate">
            <a:avLst>
              <a:gd name="adj" fmla="val 50000"/>
            </a:avLst>
          </a:prstGeom>
          <a:solidFill>
            <a:srgbClr val="7D92AF"/>
          </a:solidFill>
          <a:ln>
            <a:solidFill>
              <a:srgbClr val="7D92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Times New Roman"/>
              <a:cs typeface="Times New Roman"/>
            </a:endParaRPr>
          </a:p>
        </p:txBody>
      </p:sp>
      <p:grpSp>
        <p:nvGrpSpPr>
          <p:cNvPr id="8" name="Группа 48"/>
          <p:cNvGrpSpPr/>
          <p:nvPr/>
        </p:nvGrpSpPr>
        <p:grpSpPr bwMode="auto">
          <a:xfrm>
            <a:off x="1952596" y="1643050"/>
            <a:ext cx="9321593" cy="595919"/>
            <a:chOff x="0" y="0"/>
            <a:chExt cx="9333488" cy="595919"/>
          </a:xfrm>
        </p:grpSpPr>
        <p:sp>
          <p:nvSpPr>
            <p:cNvPr id="9" name="Скругленный прямоугольник 49"/>
            <p:cNvSpPr/>
            <p:nvPr/>
          </p:nvSpPr>
          <p:spPr bwMode="auto">
            <a:xfrm>
              <a:off x="0" y="9835"/>
              <a:ext cx="9333488" cy="58608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10" name="Скругленный прямоугольник 6"/>
            <p:cNvSpPr/>
            <p:nvPr/>
          </p:nvSpPr>
          <p:spPr bwMode="auto">
            <a:xfrm>
              <a:off x="104577" y="0"/>
              <a:ext cx="9038745" cy="58608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79" tIns="20319" rIns="30479" bIns="20319" numCol="1" spcCol="1268" anchor="ctr" anchorCtr="0">
              <a:noAutofit/>
            </a:bodyPr>
            <a:lstStyle/>
            <a:p>
              <a:pPr>
                <a:defRPr/>
              </a:pPr>
              <a:r>
                <a:rPr lang="ru-RU">
                  <a:solidFill>
                    <a:srgbClr val="000000"/>
                  </a:solidFill>
                  <a:latin typeface="Times New Roman"/>
                  <a:cs typeface="Times New Roman"/>
                </a:rPr>
                <a:t>развитие материально-технической базы архивных учреждений</a:t>
              </a:r>
              <a:endParaRPr>
                <a:latin typeface="Times New Roman"/>
                <a:cs typeface="Times New Roman"/>
              </a:endParaRPr>
            </a:p>
          </p:txBody>
        </p:sp>
      </p:grpSp>
      <p:grpSp>
        <p:nvGrpSpPr>
          <p:cNvPr id="11" name="Группа 48"/>
          <p:cNvGrpSpPr/>
          <p:nvPr/>
        </p:nvGrpSpPr>
        <p:grpSpPr bwMode="auto">
          <a:xfrm>
            <a:off x="1960439" y="3140968"/>
            <a:ext cx="9319690" cy="514156"/>
            <a:chOff x="0" y="0"/>
            <a:chExt cx="9354874" cy="514156"/>
          </a:xfrm>
        </p:grpSpPr>
        <p:sp>
          <p:nvSpPr>
            <p:cNvPr id="12" name="Скругленный прямоугольник 49"/>
            <p:cNvSpPr/>
            <p:nvPr/>
          </p:nvSpPr>
          <p:spPr bwMode="auto">
            <a:xfrm>
              <a:off x="0" y="8485"/>
              <a:ext cx="9333488" cy="50567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13" name="Скругленный прямоугольник 6"/>
            <p:cNvSpPr/>
            <p:nvPr/>
          </p:nvSpPr>
          <p:spPr bwMode="auto">
            <a:xfrm>
              <a:off x="104577" y="0"/>
              <a:ext cx="9250297" cy="505671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79" tIns="20319" rIns="30479" bIns="20319" numCol="1" spcCol="1268" anchor="ctr" anchorCtr="0">
              <a:noAutofit/>
            </a:bodyPr>
            <a:lstStyle/>
            <a:p>
              <a:pPr>
                <a:defRPr/>
              </a:pPr>
              <a:r>
                <a:rPr lang="ru-RU">
                  <a:solidFill>
                    <a:srgbClr val="000000"/>
                  </a:solidFill>
                  <a:latin typeface="Times New Roman"/>
                  <a:cs typeface="Times New Roman"/>
                </a:rPr>
                <a:t>цифровизация архивной отрасли и повышение доступности исторических источников</a:t>
              </a:r>
              <a:endParaRPr>
                <a:latin typeface="Times New Roman"/>
                <a:cs typeface="Times New Roman"/>
              </a:endParaRPr>
            </a:p>
          </p:txBody>
        </p:sp>
      </p:grpSp>
      <p:grpSp>
        <p:nvGrpSpPr>
          <p:cNvPr id="14" name="Группа 48"/>
          <p:cNvGrpSpPr/>
          <p:nvPr/>
        </p:nvGrpSpPr>
        <p:grpSpPr bwMode="auto">
          <a:xfrm>
            <a:off x="1946329" y="2372738"/>
            <a:ext cx="9321593" cy="602873"/>
            <a:chOff x="0" y="0"/>
            <a:chExt cx="9335396" cy="436253"/>
          </a:xfrm>
        </p:grpSpPr>
        <p:sp>
          <p:nvSpPr>
            <p:cNvPr id="15" name="Скругленный прямоугольник 49"/>
            <p:cNvSpPr/>
            <p:nvPr/>
          </p:nvSpPr>
          <p:spPr bwMode="auto">
            <a:xfrm>
              <a:off x="0" y="7200"/>
              <a:ext cx="9335396" cy="42905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16" name="Скругленный прямоугольник 6"/>
            <p:cNvSpPr/>
            <p:nvPr/>
          </p:nvSpPr>
          <p:spPr bwMode="auto">
            <a:xfrm>
              <a:off x="104340" y="0"/>
              <a:ext cx="9229149" cy="42905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79" tIns="20319" rIns="30479" bIns="20319" numCol="1" spcCol="1268" anchor="ctr" anchorCtr="0">
              <a:noAutofit/>
            </a:bodyPr>
            <a:lstStyle/>
            <a:p>
              <a:pPr>
                <a:defRPr/>
              </a:pPr>
              <a:r>
                <a:rPr lang="ru-RU">
                  <a:solidFill>
                    <a:srgbClr val="000000"/>
                  </a:solidFill>
                  <a:latin typeface="Times New Roman"/>
                  <a:cs typeface="Times New Roman"/>
                </a:rPr>
                <a:t>создание центра аудиовизуальных документов</a:t>
              </a:r>
              <a:endParaRPr>
                <a:latin typeface="Times New Roman"/>
                <a:cs typeface="Times New Roman"/>
              </a:endParaRPr>
            </a:p>
          </p:txBody>
        </p:sp>
      </p:grpSp>
      <p:pic>
        <p:nvPicPr>
          <p:cNvPr id="11268" name="Picture 4" descr="Picture background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775520" y="3918305"/>
            <a:ext cx="8936772" cy="27834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bg1">
                <a:lumMod val="9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2711624" y="166978"/>
            <a:ext cx="8568952" cy="1051142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91633186" name="Заголовок 1"/>
          <p:cNvSpPr>
            <a:spLocks noGrp="1"/>
          </p:cNvSpPr>
          <p:nvPr>
            <p:ph type="title"/>
          </p:nvPr>
        </p:nvSpPr>
        <p:spPr bwMode="auto">
          <a:xfrm>
            <a:off x="2711624" y="166978"/>
            <a:ext cx="8568952" cy="105114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latin typeface="Times New Roman"/>
                <a:cs typeface="Times New Roman"/>
              </a:rPr>
              <a:t>Аудиовизуальные документы</a:t>
            </a:r>
            <a:endParaRPr/>
          </a:p>
        </p:txBody>
      </p:sp>
      <p:pic>
        <p:nvPicPr>
          <p:cNvPr id="2" name="Picture 7" descr="C:\Users\Ogrux\Downloads\Министерство_культуры_лого_цвет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13122" y="85653"/>
            <a:ext cx="669012" cy="1051142"/>
          </a:xfrm>
          <a:prstGeom prst="rect">
            <a:avLst/>
          </a:prstGeom>
          <a:noFill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79513" y="-9525"/>
            <a:ext cx="1158876" cy="122764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Стрелка: пятиугольник 6"/>
          <p:cNvSpPr/>
          <p:nvPr/>
        </p:nvSpPr>
        <p:spPr bwMode="auto">
          <a:xfrm>
            <a:off x="913397" y="1996500"/>
            <a:ext cx="656147" cy="528018"/>
          </a:xfrm>
          <a:prstGeom prst="homePlate">
            <a:avLst>
              <a:gd name="adj" fmla="val 50000"/>
            </a:avLst>
          </a:prstGeom>
          <a:solidFill>
            <a:srgbClr val="7D92AF"/>
          </a:solidFill>
          <a:ln>
            <a:solidFill>
              <a:srgbClr val="7D92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Times New Roman"/>
              <a:cs typeface="Times New Roman"/>
            </a:endParaRPr>
          </a:p>
        </p:txBody>
      </p:sp>
      <p:sp>
        <p:nvSpPr>
          <p:cNvPr id="6" name="Стрелка: пятиугольник 7"/>
          <p:cNvSpPr/>
          <p:nvPr/>
        </p:nvSpPr>
        <p:spPr bwMode="auto">
          <a:xfrm>
            <a:off x="922583" y="4269134"/>
            <a:ext cx="656147" cy="528018"/>
          </a:xfrm>
          <a:prstGeom prst="homePlate">
            <a:avLst>
              <a:gd name="adj" fmla="val 50000"/>
            </a:avLst>
          </a:prstGeom>
          <a:solidFill>
            <a:srgbClr val="7D92AF"/>
          </a:solidFill>
          <a:ln>
            <a:solidFill>
              <a:srgbClr val="7D92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Times New Roman"/>
              <a:cs typeface="Times New Roman"/>
            </a:endParaRPr>
          </a:p>
        </p:txBody>
      </p:sp>
      <p:sp>
        <p:nvSpPr>
          <p:cNvPr id="7" name="Стрелка: пятиугольник 8"/>
          <p:cNvSpPr/>
          <p:nvPr/>
        </p:nvSpPr>
        <p:spPr bwMode="auto">
          <a:xfrm>
            <a:off x="923382" y="3179802"/>
            <a:ext cx="656147" cy="528018"/>
          </a:xfrm>
          <a:prstGeom prst="homePlate">
            <a:avLst>
              <a:gd name="adj" fmla="val 50000"/>
            </a:avLst>
          </a:prstGeom>
          <a:solidFill>
            <a:srgbClr val="7D92AF"/>
          </a:solidFill>
          <a:ln>
            <a:solidFill>
              <a:srgbClr val="7D92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Times New Roman"/>
              <a:cs typeface="Times New Roman"/>
            </a:endParaRPr>
          </a:p>
        </p:txBody>
      </p:sp>
      <p:grpSp>
        <p:nvGrpSpPr>
          <p:cNvPr id="8" name="Группа 48"/>
          <p:cNvGrpSpPr/>
          <p:nvPr/>
        </p:nvGrpSpPr>
        <p:grpSpPr bwMode="auto">
          <a:xfrm>
            <a:off x="1579528" y="1988840"/>
            <a:ext cx="5301799" cy="759444"/>
            <a:chOff x="0" y="0"/>
            <a:chExt cx="9333488" cy="595919"/>
          </a:xfrm>
        </p:grpSpPr>
        <p:sp>
          <p:nvSpPr>
            <p:cNvPr id="9" name="Скругленный прямоугольник 49"/>
            <p:cNvSpPr/>
            <p:nvPr/>
          </p:nvSpPr>
          <p:spPr bwMode="auto">
            <a:xfrm>
              <a:off x="0" y="9835"/>
              <a:ext cx="9333488" cy="58608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10" name="Скругленный прямоугольник 6"/>
            <p:cNvSpPr/>
            <p:nvPr/>
          </p:nvSpPr>
          <p:spPr bwMode="auto">
            <a:xfrm>
              <a:off x="104577" y="0"/>
              <a:ext cx="9038745" cy="58608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79" tIns="20319" rIns="30479" bIns="20319" numCol="1" spcCol="1268" anchor="ctr" anchorCtr="0">
              <a:noAutofit/>
            </a:bodyPr>
            <a:lstStyle/>
            <a:p>
              <a:pPr>
                <a:defRPr/>
              </a:pPr>
              <a:r>
                <a:rPr lang="ru-RU">
                  <a:solidFill>
                    <a:srgbClr val="000000"/>
                  </a:solidFill>
                  <a:latin typeface="Times New Roman"/>
                  <a:cs typeface="Times New Roman"/>
                </a:rPr>
                <a:t>проводится анализ источников комплектования </a:t>
              </a:r>
              <a:br>
                <a:rPr lang="en-US">
                  <a:solidFill>
                    <a:srgbClr val="000000"/>
                  </a:solidFill>
                  <a:latin typeface="Times New Roman"/>
                  <a:cs typeface="Times New Roman"/>
                </a:rPr>
              </a:br>
              <a:r>
                <a:rPr lang="ru-RU">
                  <a:solidFill>
                    <a:srgbClr val="000000"/>
                  </a:solidFill>
                  <a:latin typeface="Times New Roman"/>
                  <a:cs typeface="Times New Roman"/>
                </a:rPr>
                <a:t>на предмет наличия аудиовизуальных документов</a:t>
              </a:r>
              <a:endParaRPr>
                <a:latin typeface="Times New Roman"/>
                <a:cs typeface="Times New Roman"/>
              </a:endParaRPr>
            </a:p>
          </p:txBody>
        </p:sp>
      </p:grpSp>
      <p:grpSp>
        <p:nvGrpSpPr>
          <p:cNvPr id="11" name="Группа 48"/>
          <p:cNvGrpSpPr/>
          <p:nvPr/>
        </p:nvGrpSpPr>
        <p:grpSpPr bwMode="auto">
          <a:xfrm>
            <a:off x="1587370" y="4262234"/>
            <a:ext cx="5300716" cy="814682"/>
            <a:chOff x="0" y="0"/>
            <a:chExt cx="5300716" cy="814682"/>
          </a:xfrm>
        </p:grpSpPr>
        <p:sp>
          <p:nvSpPr>
            <p:cNvPr id="12" name="Скругленный прямоугольник 49"/>
            <p:cNvSpPr/>
            <p:nvPr/>
          </p:nvSpPr>
          <p:spPr bwMode="auto">
            <a:xfrm>
              <a:off x="0" y="12326"/>
              <a:ext cx="5288599" cy="7345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13" name="Скругленный прямоугольник 6"/>
            <p:cNvSpPr/>
            <p:nvPr/>
          </p:nvSpPr>
          <p:spPr bwMode="auto">
            <a:xfrm flipH="0" flipV="0">
              <a:off x="59256" y="0"/>
              <a:ext cx="5241460" cy="81468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78" tIns="20318" rIns="30478" bIns="20318" numCol="1" spcCol="1267" anchor="ctr" anchorCtr="0">
              <a:noAutofit/>
            </a:bodyPr>
            <a:lstStyle/>
            <a:p>
              <a:pPr>
                <a:defRPr/>
              </a:pPr>
              <a:r>
                <a:rPr lang="ru-RU" sz="1800">
                  <a:solidFill>
                    <a:srgbClr val="000000"/>
                  </a:solidFill>
                  <a:latin typeface="Times New Roman"/>
                  <a:cs typeface="Times New Roman"/>
                </a:rPr>
                <a:t> усиливается роль  фотодокументов </a:t>
              </a:r>
              <a:r>
                <a:rPr lang="ru-RU" sz="1800">
                  <a:solidFill>
                    <a:srgbClr val="000000"/>
                  </a:solidFill>
                  <a:latin typeface="Times New Roman"/>
                  <a:cs typeface="Times New Roman"/>
                </a:rPr>
                <a:t>в фондах личного происхождения</a:t>
              </a:r>
              <a:endParaRPr sz="1800">
                <a:latin typeface="Times New Roman"/>
                <a:cs typeface="Times New Roman"/>
              </a:endParaRPr>
            </a:p>
          </p:txBody>
        </p:sp>
      </p:grpSp>
      <p:grpSp>
        <p:nvGrpSpPr>
          <p:cNvPr id="14" name="Группа 48"/>
          <p:cNvGrpSpPr/>
          <p:nvPr/>
        </p:nvGrpSpPr>
        <p:grpSpPr bwMode="auto">
          <a:xfrm>
            <a:off x="1573261" y="3175112"/>
            <a:ext cx="5301799" cy="746909"/>
            <a:chOff x="0" y="0"/>
            <a:chExt cx="9335396" cy="436253"/>
          </a:xfrm>
        </p:grpSpPr>
        <p:sp>
          <p:nvSpPr>
            <p:cNvPr id="15" name="Скругленный прямоугольник 49"/>
            <p:cNvSpPr/>
            <p:nvPr/>
          </p:nvSpPr>
          <p:spPr bwMode="auto">
            <a:xfrm>
              <a:off x="0" y="7200"/>
              <a:ext cx="9335396" cy="42905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16" name="Скругленный прямоугольник 6"/>
            <p:cNvSpPr/>
            <p:nvPr/>
          </p:nvSpPr>
          <p:spPr bwMode="auto">
            <a:xfrm>
              <a:off x="104340" y="0"/>
              <a:ext cx="9229149" cy="42905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79" tIns="20319" rIns="30479" bIns="20319" numCol="1" spcCol="1268" anchor="ctr" anchorCtr="0">
              <a:noAutofit/>
            </a:bodyPr>
            <a:lstStyle/>
            <a:p>
              <a:pPr>
                <a:defRPr/>
              </a:pPr>
              <a:r>
                <a:rPr lang="ru-RU">
                  <a:solidFill>
                    <a:srgbClr val="000000"/>
                  </a:solidFill>
                  <a:latin typeface="Times New Roman"/>
                  <a:cs typeface="Times New Roman"/>
                </a:rPr>
                <a:t>ведется работа с потенциальными </a:t>
              </a:r>
              <a:r>
                <a:rPr lang="ru-RU">
                  <a:solidFill>
                    <a:srgbClr val="000000"/>
                  </a:solidFill>
                  <a:latin typeface="Times New Roman"/>
                  <a:cs typeface="Times New Roman"/>
                </a:rPr>
                <a:t>фондообразователями</a:t>
              </a:r>
              <a:endParaRPr>
                <a:latin typeface="Times New Roman"/>
                <a:cs typeface="Times New Roman"/>
              </a:endParaRPr>
            </a:p>
          </p:txBody>
        </p:sp>
      </p:grpSp>
      <p:grpSp>
        <p:nvGrpSpPr>
          <p:cNvPr id="23" name="Группа 52"/>
          <p:cNvGrpSpPr/>
          <p:nvPr/>
        </p:nvGrpSpPr>
        <p:grpSpPr bwMode="auto">
          <a:xfrm>
            <a:off x="7422191" y="5360386"/>
            <a:ext cx="4000427" cy="829627"/>
            <a:chOff x="0" y="0"/>
            <a:chExt cx="5360549" cy="370997"/>
          </a:xfrm>
        </p:grpSpPr>
        <p:sp>
          <p:nvSpPr>
            <p:cNvPr id="24" name="Скругленный прямоугольник 6"/>
            <p:cNvSpPr/>
            <p:nvPr/>
          </p:nvSpPr>
          <p:spPr bwMode="auto">
            <a:xfrm>
              <a:off x="1" y="0"/>
              <a:ext cx="5360547" cy="370997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3BBE6">
                    <a:tint val="66000"/>
                    <a:satMod val="160000"/>
                  </a:srgbClr>
                </a:gs>
                <a:gs pos="50000">
                  <a:srgbClr val="A3BBE6">
                    <a:tint val="44500"/>
                    <a:satMod val="160000"/>
                  </a:srgbClr>
                </a:gs>
                <a:gs pos="100000">
                  <a:srgbClr val="A3BBE6">
                    <a:tint val="23500"/>
                    <a:satMod val="160000"/>
                  </a:srgbClr>
                </a:gs>
              </a:gsLst>
              <a:lin ang="16200000" scaled="1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Times New Roman"/>
                <a:cs typeface="Times New Roman"/>
              </a:endParaRPr>
            </a:p>
          </p:txBody>
        </p:sp>
        <p:sp>
          <p:nvSpPr>
            <p:cNvPr id="25" name="Скругленный прямоугольник 4"/>
            <p:cNvSpPr/>
            <p:nvPr/>
          </p:nvSpPr>
          <p:spPr bwMode="auto">
            <a:xfrm>
              <a:off x="0" y="7358"/>
              <a:ext cx="5345954" cy="363639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34290" tIns="22860" rIns="34290" bIns="22860" numCol="1" spcCol="1268" anchor="ctr" anchorCtr="0">
              <a:no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200">
                  <a:latin typeface="Times New Roman"/>
                  <a:cs typeface="Times New Roman"/>
                </a:rPr>
                <a:t>Фотодокументы из личного фонда А.А. Ефремова,</a:t>
              </a:r>
              <a:endParaRPr sz="1200"/>
            </a:p>
            <a:p>
              <a:pPr algn="ctr">
                <a:lnSpc>
                  <a:spcPct val="80000"/>
                </a:lnSpc>
                <a:defRPr/>
              </a:pPr>
              <a:r>
                <a:rPr lang="ru-RU" sz="1200">
                  <a:latin typeface="Times New Roman"/>
                  <a:cs typeface="Times New Roman"/>
                </a:rPr>
                <a:t>Главы администрации Архангельской области 1996 </a:t>
              </a:r>
              <a:br>
                <a:rPr lang="en-US" sz="1200">
                  <a:latin typeface="Times New Roman"/>
                  <a:cs typeface="Times New Roman"/>
                </a:rPr>
              </a:br>
              <a:r>
                <a:rPr lang="ru-RU" sz="1200">
                  <a:latin typeface="Times New Roman"/>
                  <a:cs typeface="Times New Roman"/>
                </a:rPr>
                <a:t>по 2004 (ГААО. Ф. Р-6069)</a:t>
              </a:r>
              <a:r>
                <a:rPr lang="ru-RU" sz="1200" b="1">
                  <a:latin typeface="Times New Roman"/>
                  <a:cs typeface="Times New Roman"/>
                </a:rPr>
                <a:t> </a:t>
              </a:r>
              <a:endParaRPr sz="1200">
                <a:latin typeface="Times New Roman"/>
                <a:cs typeface="Times New Roman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6199999">
            <a:off x="7922245" y="1496447"/>
            <a:ext cx="3000319" cy="4000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bg1">
                <a:lumMod val="9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2711624" y="166978"/>
            <a:ext cx="8568952" cy="1051142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91633186" name="Заголовок 1"/>
          <p:cNvSpPr>
            <a:spLocks noGrp="1"/>
          </p:cNvSpPr>
          <p:nvPr>
            <p:ph type="title"/>
          </p:nvPr>
        </p:nvSpPr>
        <p:spPr bwMode="auto">
          <a:xfrm>
            <a:off x="2711624" y="166978"/>
            <a:ext cx="8568952" cy="105114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latin typeface="Times New Roman"/>
                <a:cs typeface="Times New Roman"/>
              </a:rPr>
              <a:t>ЭПК министерства культуры </a:t>
            </a:r>
            <a:br>
              <a:rPr lang="ru-RU" sz="2800" b="1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chemeClr val="bg1"/>
                </a:solidFill>
                <a:latin typeface="Times New Roman"/>
                <a:cs typeface="Times New Roman"/>
              </a:rPr>
              <a:t>Архангельской области</a:t>
            </a:r>
            <a:endParaRPr/>
          </a:p>
        </p:txBody>
      </p:sp>
      <p:pic>
        <p:nvPicPr>
          <p:cNvPr id="2" name="Picture 7" descr="C:\Users\Ogrux\Downloads\Министерство_культуры_лого_цвет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13122" y="85653"/>
            <a:ext cx="669012" cy="1051142"/>
          </a:xfrm>
          <a:prstGeom prst="rect">
            <a:avLst/>
          </a:prstGeom>
          <a:noFill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79513" y="-9525"/>
            <a:ext cx="1158876" cy="122764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Стрелка: пятиугольник 6"/>
          <p:cNvSpPr/>
          <p:nvPr/>
        </p:nvSpPr>
        <p:spPr bwMode="auto">
          <a:xfrm>
            <a:off x="1286465" y="1544876"/>
            <a:ext cx="656147" cy="528018"/>
          </a:xfrm>
          <a:prstGeom prst="homePlate">
            <a:avLst>
              <a:gd name="adj" fmla="val 50000"/>
            </a:avLst>
          </a:prstGeom>
          <a:solidFill>
            <a:srgbClr val="7D92AF"/>
          </a:solidFill>
          <a:ln>
            <a:solidFill>
              <a:srgbClr val="7D92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Times New Roman"/>
              <a:cs typeface="Times New Roman"/>
            </a:endParaRPr>
          </a:p>
        </p:txBody>
      </p:sp>
      <p:sp>
        <p:nvSpPr>
          <p:cNvPr id="7" name="Стрелка: пятиугольник 8"/>
          <p:cNvSpPr/>
          <p:nvPr/>
        </p:nvSpPr>
        <p:spPr bwMode="auto">
          <a:xfrm>
            <a:off x="1296450" y="2192174"/>
            <a:ext cx="656147" cy="528018"/>
          </a:xfrm>
          <a:prstGeom prst="homePlate">
            <a:avLst>
              <a:gd name="adj" fmla="val 50000"/>
            </a:avLst>
          </a:prstGeom>
          <a:solidFill>
            <a:srgbClr val="7D92AF"/>
          </a:solidFill>
          <a:ln>
            <a:solidFill>
              <a:srgbClr val="7D92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Times New Roman"/>
              <a:cs typeface="Times New Roman"/>
            </a:endParaRPr>
          </a:p>
        </p:txBody>
      </p:sp>
      <p:grpSp>
        <p:nvGrpSpPr>
          <p:cNvPr id="8" name="Группа 48"/>
          <p:cNvGrpSpPr/>
          <p:nvPr/>
        </p:nvGrpSpPr>
        <p:grpSpPr bwMode="auto">
          <a:xfrm>
            <a:off x="1952595" y="1537216"/>
            <a:ext cx="9321592" cy="535677"/>
            <a:chOff x="0" y="0"/>
            <a:chExt cx="9321592" cy="535677"/>
          </a:xfrm>
        </p:grpSpPr>
        <p:sp>
          <p:nvSpPr>
            <p:cNvPr id="9" name="Скругленный прямоугольник 49"/>
            <p:cNvSpPr/>
            <p:nvPr/>
          </p:nvSpPr>
          <p:spPr bwMode="auto">
            <a:xfrm>
              <a:off x="0" y="8840"/>
              <a:ext cx="9321592" cy="52683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10" name="Скругленный прямоугольник 6"/>
            <p:cNvSpPr/>
            <p:nvPr/>
          </p:nvSpPr>
          <p:spPr bwMode="auto">
            <a:xfrm>
              <a:off x="104443" y="0"/>
              <a:ext cx="9027225" cy="526836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78" tIns="20318" rIns="30478" bIns="20318" numCol="1" spcCol="1267" anchor="ctr" anchorCtr="0">
              <a:noAutofit/>
            </a:bodyPr>
            <a:lstStyle/>
            <a:p>
              <a:pPr>
                <a:defRPr/>
              </a:pPr>
              <a:r>
                <a:rPr lang="ru-RU">
                  <a:solidFill>
                    <a:srgbClr val="000000"/>
                  </a:solidFill>
                  <a:latin typeface="Times New Roman"/>
                  <a:cs typeface="Times New Roman"/>
                </a:rPr>
                <a:t>типовые номенклатуры,   с учетом новых перечней и изменением сроков хранения документов</a:t>
              </a:r>
              <a:endParaRPr>
                <a:latin typeface="Times New Roman"/>
                <a:cs typeface="Times New Roman"/>
              </a:endParaRPr>
            </a:p>
          </p:txBody>
        </p:sp>
      </p:grpSp>
      <p:grpSp>
        <p:nvGrpSpPr>
          <p:cNvPr id="14" name="Группа 48"/>
          <p:cNvGrpSpPr/>
          <p:nvPr/>
        </p:nvGrpSpPr>
        <p:grpSpPr bwMode="auto">
          <a:xfrm>
            <a:off x="1946328" y="2187484"/>
            <a:ext cx="9321592" cy="532707"/>
            <a:chOff x="0" y="0"/>
            <a:chExt cx="9321592" cy="532707"/>
          </a:xfrm>
        </p:grpSpPr>
        <p:sp>
          <p:nvSpPr>
            <p:cNvPr id="15" name="Скругленный прямоугольник 49"/>
            <p:cNvSpPr/>
            <p:nvPr/>
          </p:nvSpPr>
          <p:spPr bwMode="auto">
            <a:xfrm>
              <a:off x="0" y="8791"/>
              <a:ext cx="9321592" cy="52391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16" name="Скругленный прямоугольник 6"/>
            <p:cNvSpPr/>
            <p:nvPr/>
          </p:nvSpPr>
          <p:spPr bwMode="auto">
            <a:xfrm>
              <a:off x="104185" y="0"/>
              <a:ext cx="9215502" cy="523915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78" tIns="20318" rIns="30478" bIns="20318" numCol="1" spcCol="1267" anchor="ctr" anchorCtr="0">
              <a:noAutofit/>
            </a:bodyPr>
            <a:lstStyle/>
            <a:p>
              <a:pPr>
                <a:defRPr/>
              </a:pPr>
              <a:r>
                <a:rPr lang="ru-RU">
                  <a:solidFill>
                    <a:srgbClr val="000000"/>
                  </a:solidFill>
                  <a:latin typeface="Times New Roman"/>
                  <a:cs typeface="Times New Roman"/>
                </a:rPr>
                <a:t>рекомендации  по  отбору документов на постоянное хранение и формированию дел, анализ  существующих источников комплектования и поиск потенциальных</a:t>
              </a:r>
              <a:endParaRPr>
                <a:latin typeface="Times New Roman"/>
                <a:cs typeface="Times New Roman"/>
              </a:endParaRPr>
            </a:p>
          </p:txBody>
        </p:sp>
      </p:grpSp>
      <p:sp>
        <p:nvSpPr>
          <p:cNvPr id="1918984606" name="Стрелка: пятиугольник 19"/>
          <p:cNvSpPr/>
          <p:nvPr/>
        </p:nvSpPr>
        <p:spPr bwMode="auto">
          <a:xfrm>
            <a:off x="653500" y="3621808"/>
            <a:ext cx="656146" cy="528017"/>
          </a:xfrm>
          <a:prstGeom prst="homePlate">
            <a:avLst>
              <a:gd name="adj" fmla="val 50000"/>
            </a:avLst>
          </a:prstGeom>
          <a:solidFill>
            <a:srgbClr val="7D92AF"/>
          </a:solidFill>
          <a:ln>
            <a:solidFill>
              <a:srgbClr val="7D92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600">
              <a:latin typeface="Times New Roman"/>
              <a:cs typeface="Times New Roman"/>
            </a:endParaRPr>
          </a:p>
        </p:txBody>
      </p:sp>
      <p:sp>
        <p:nvSpPr>
          <p:cNvPr id="1181170375" name="Скругленный прямоугольник 53"/>
          <p:cNvSpPr/>
          <p:nvPr/>
        </p:nvSpPr>
        <p:spPr bwMode="auto">
          <a:xfrm>
            <a:off x="661060" y="2844019"/>
            <a:ext cx="6169487" cy="633062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A3BBE6">
                  <a:tint val="66000"/>
                  <a:satMod val="160000"/>
                </a:srgbClr>
              </a:gs>
              <a:gs pos="50000">
                <a:srgbClr val="A3BBE6">
                  <a:tint val="44500"/>
                  <a:satMod val="160000"/>
                </a:srgbClr>
              </a:gs>
              <a:gs pos="100000">
                <a:srgbClr val="A3BBE6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0" i="0" u="none" strike="noStrike" cap="none" spc="0">
                <a:solidFill>
                  <a:srgbClr val="000000"/>
                </a:solidFill>
                <a:latin typeface="Times New Roman"/>
                <a:cs typeface="Times New Roman"/>
              </a:rPr>
              <a:t>Примерные номенклатуры дел, разработанные </a:t>
            </a:r>
            <a:br>
              <a:rPr lang="ru-RU" b="0" i="0" u="none" strike="noStrike" cap="none" spc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b="0" i="0" u="none" strike="noStrike" cap="none" spc="0">
                <a:solidFill>
                  <a:srgbClr val="000000"/>
                </a:solidFill>
                <a:latin typeface="Times New Roman"/>
                <a:cs typeface="Times New Roman"/>
              </a:rPr>
              <a:t>и согласованные ЭПК министерства культуры:</a:t>
            </a:r>
            <a:endParaRPr b="1">
              <a:latin typeface="Times New Roman"/>
              <a:cs typeface="Times New Roman"/>
            </a:endParaRPr>
          </a:p>
        </p:txBody>
      </p:sp>
      <p:grpSp>
        <p:nvGrpSpPr>
          <p:cNvPr id="1202258375" name="Группа 48"/>
          <p:cNvGrpSpPr/>
          <p:nvPr/>
        </p:nvGrpSpPr>
        <p:grpSpPr bwMode="auto">
          <a:xfrm>
            <a:off x="1301571" y="3616760"/>
            <a:ext cx="5516261" cy="533065"/>
            <a:chOff x="0" y="0"/>
            <a:chExt cx="5516261" cy="533065"/>
          </a:xfrm>
        </p:grpSpPr>
        <p:sp>
          <p:nvSpPr>
            <p:cNvPr id="1226994848" name="Скругленный прямоугольник 49"/>
            <p:cNvSpPr/>
            <p:nvPr/>
          </p:nvSpPr>
          <p:spPr bwMode="auto">
            <a:xfrm>
              <a:off x="0" y="0"/>
              <a:ext cx="5516261" cy="5330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951636643" name="Скругленный прямоугольник 6"/>
            <p:cNvSpPr/>
            <p:nvPr/>
          </p:nvSpPr>
          <p:spPr bwMode="auto">
            <a:xfrm>
              <a:off x="49167" y="0"/>
              <a:ext cx="5467092" cy="533065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79" tIns="20319" rIns="30479" bIns="20319" numCol="1" spcCol="1268" anchor="ctr" anchorCtr="0">
              <a:noAutofit/>
            </a:bodyPr>
            <a:lstStyle/>
            <a:p>
              <a:pPr>
                <a:defRPr/>
              </a:pPr>
              <a:r>
                <a:rPr lang="ru-RU" sz="1600">
                  <a:latin typeface="Times New Roman"/>
                  <a:ea typeface="Calibri"/>
                  <a:cs typeface="Times New Roman"/>
                </a:rPr>
                <a:t>комитета (отдела) по управлению муниципальным имуществом, земельными ресурсами и землеустройству, 2022</a:t>
              </a:r>
              <a:endParaRPr lang="ru-RU" sz="1600">
                <a:latin typeface="Times New Roman"/>
                <a:cs typeface="Times New Roman"/>
              </a:endParaRPr>
            </a:p>
          </p:txBody>
        </p:sp>
      </p:grpSp>
      <p:sp>
        <p:nvSpPr>
          <p:cNvPr id="1022113072" name="Стрелка: пятиугольник 19"/>
          <p:cNvSpPr/>
          <p:nvPr/>
        </p:nvSpPr>
        <p:spPr bwMode="auto">
          <a:xfrm>
            <a:off x="653500" y="4256808"/>
            <a:ext cx="656146" cy="528017"/>
          </a:xfrm>
          <a:prstGeom prst="homePlate">
            <a:avLst>
              <a:gd name="adj" fmla="val 50000"/>
            </a:avLst>
          </a:prstGeom>
          <a:solidFill>
            <a:srgbClr val="7D92AF"/>
          </a:solidFill>
          <a:ln>
            <a:solidFill>
              <a:srgbClr val="7D92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76406960" name="Группа 48"/>
          <p:cNvGrpSpPr/>
          <p:nvPr/>
        </p:nvGrpSpPr>
        <p:grpSpPr bwMode="auto">
          <a:xfrm>
            <a:off x="1301571" y="4251760"/>
            <a:ext cx="5516260" cy="533065"/>
            <a:chOff x="0" y="0"/>
            <a:chExt cx="5516260" cy="533065"/>
          </a:xfrm>
        </p:grpSpPr>
        <p:sp>
          <p:nvSpPr>
            <p:cNvPr id="658340963" name="Скругленный прямоугольник 49"/>
            <p:cNvSpPr/>
            <p:nvPr/>
          </p:nvSpPr>
          <p:spPr bwMode="auto">
            <a:xfrm>
              <a:off x="0" y="0"/>
              <a:ext cx="5516260" cy="5330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1085352817" name="Скругленный прямоугольник 6"/>
            <p:cNvSpPr/>
            <p:nvPr/>
          </p:nvSpPr>
          <p:spPr bwMode="auto">
            <a:xfrm>
              <a:off x="49167" y="0"/>
              <a:ext cx="5467091" cy="533065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79" tIns="20319" rIns="30479" bIns="20319" numCol="1" spcCol="1268" anchor="ctr" anchorCtr="0">
              <a:noAutofit/>
            </a:bodyPr>
            <a:lstStyle/>
            <a:p>
              <a:pPr>
                <a:defRPr/>
              </a:pPr>
              <a:r>
                <a:rPr sz="1600">
                  <a:latin typeface="Times New Roman"/>
                  <a:cs typeface="Times New Roman"/>
                </a:rPr>
                <a:t>лесничества, 2022</a:t>
              </a:r>
              <a:endParaRPr/>
            </a:p>
          </p:txBody>
        </p:sp>
      </p:grpSp>
      <p:sp>
        <p:nvSpPr>
          <p:cNvPr id="2078275202" name="Стрелка: пятиугольник 19"/>
          <p:cNvSpPr/>
          <p:nvPr/>
        </p:nvSpPr>
        <p:spPr bwMode="auto">
          <a:xfrm>
            <a:off x="653500" y="4891808"/>
            <a:ext cx="656146" cy="528017"/>
          </a:xfrm>
          <a:prstGeom prst="homePlate">
            <a:avLst>
              <a:gd name="adj" fmla="val 50000"/>
            </a:avLst>
          </a:prstGeom>
          <a:solidFill>
            <a:srgbClr val="7D92AF"/>
          </a:solidFill>
          <a:ln>
            <a:solidFill>
              <a:srgbClr val="7D92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067339564" name="Группа 48"/>
          <p:cNvGrpSpPr/>
          <p:nvPr/>
        </p:nvGrpSpPr>
        <p:grpSpPr bwMode="auto">
          <a:xfrm>
            <a:off x="1301571" y="4886760"/>
            <a:ext cx="5516260" cy="533065"/>
            <a:chOff x="0" y="0"/>
            <a:chExt cx="5516260" cy="533065"/>
          </a:xfrm>
        </p:grpSpPr>
        <p:sp>
          <p:nvSpPr>
            <p:cNvPr id="106518954" name="Скругленный прямоугольник 49"/>
            <p:cNvSpPr/>
            <p:nvPr/>
          </p:nvSpPr>
          <p:spPr bwMode="auto">
            <a:xfrm>
              <a:off x="0" y="0"/>
              <a:ext cx="5516260" cy="5330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1796840577" name="Скругленный прямоугольник 6"/>
            <p:cNvSpPr/>
            <p:nvPr/>
          </p:nvSpPr>
          <p:spPr bwMode="auto">
            <a:xfrm>
              <a:off x="49167" y="0"/>
              <a:ext cx="5467091" cy="533065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79" tIns="20319" rIns="30479" bIns="20319" numCol="1" spcCol="1268" anchor="ctr" anchorCtr="0">
              <a:noAutofit/>
            </a:bodyPr>
            <a:lstStyle/>
            <a:p>
              <a:pPr>
                <a:defRPr/>
              </a:pPr>
              <a:r>
                <a:rPr sz="1600">
                  <a:latin typeface="Times New Roman"/>
                  <a:cs typeface="Times New Roman"/>
                </a:rPr>
                <a:t>комитета (управления, отдела) культуры администрации муниципального образования, 2023</a:t>
              </a:r>
              <a:endParaRPr/>
            </a:p>
          </p:txBody>
        </p:sp>
      </p:grpSp>
      <p:sp>
        <p:nvSpPr>
          <p:cNvPr id="1763805130" name="Стрелка: пятиугольник 19"/>
          <p:cNvSpPr/>
          <p:nvPr/>
        </p:nvSpPr>
        <p:spPr bwMode="auto">
          <a:xfrm>
            <a:off x="653500" y="5526807"/>
            <a:ext cx="656146" cy="528017"/>
          </a:xfrm>
          <a:prstGeom prst="homePlate">
            <a:avLst>
              <a:gd name="adj" fmla="val 50000"/>
            </a:avLst>
          </a:prstGeom>
          <a:solidFill>
            <a:srgbClr val="7D92AF"/>
          </a:solidFill>
          <a:ln>
            <a:solidFill>
              <a:srgbClr val="7D92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046004590" name="Группа 48"/>
          <p:cNvGrpSpPr/>
          <p:nvPr/>
        </p:nvGrpSpPr>
        <p:grpSpPr bwMode="auto">
          <a:xfrm>
            <a:off x="1301571" y="5521759"/>
            <a:ext cx="5516260" cy="533065"/>
            <a:chOff x="0" y="0"/>
            <a:chExt cx="5516260" cy="533065"/>
          </a:xfrm>
        </p:grpSpPr>
        <p:sp>
          <p:nvSpPr>
            <p:cNvPr id="1570125683" name="Скругленный прямоугольник 49"/>
            <p:cNvSpPr/>
            <p:nvPr/>
          </p:nvSpPr>
          <p:spPr bwMode="auto">
            <a:xfrm>
              <a:off x="0" y="0"/>
              <a:ext cx="5516260" cy="5330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468725399" name="Скругленный прямоугольник 6"/>
            <p:cNvSpPr/>
            <p:nvPr/>
          </p:nvSpPr>
          <p:spPr bwMode="auto">
            <a:xfrm>
              <a:off x="49167" y="0"/>
              <a:ext cx="5467091" cy="533065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79" tIns="20319" rIns="30479" bIns="20319" numCol="1" spcCol="1268" anchor="ctr" anchorCtr="0">
              <a:noAutofit/>
            </a:bodyPr>
            <a:lstStyle/>
            <a:p>
              <a:pPr>
                <a:defRPr/>
              </a:pPr>
              <a:r>
                <a:rPr sz="1600">
                  <a:latin typeface="Times New Roman"/>
                  <a:cs typeface="Times New Roman"/>
                </a:rPr>
                <a:t>клубно-досугового учреждения, 2023</a:t>
              </a:r>
              <a:endParaRPr/>
            </a:p>
          </p:txBody>
        </p:sp>
      </p:grpSp>
      <p:sp>
        <p:nvSpPr>
          <p:cNvPr id="290065549" name="Стрелка: пятиугольник 19"/>
          <p:cNvSpPr/>
          <p:nvPr/>
        </p:nvSpPr>
        <p:spPr bwMode="auto">
          <a:xfrm>
            <a:off x="653500" y="6161808"/>
            <a:ext cx="656146" cy="528017"/>
          </a:xfrm>
          <a:prstGeom prst="homePlate">
            <a:avLst>
              <a:gd name="adj" fmla="val 50000"/>
            </a:avLst>
          </a:prstGeom>
          <a:solidFill>
            <a:srgbClr val="7D92AF"/>
          </a:solidFill>
          <a:ln>
            <a:solidFill>
              <a:srgbClr val="7D92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547650199" name="Группа 48"/>
          <p:cNvGrpSpPr/>
          <p:nvPr/>
        </p:nvGrpSpPr>
        <p:grpSpPr bwMode="auto">
          <a:xfrm>
            <a:off x="1301571" y="6156760"/>
            <a:ext cx="5516260" cy="533065"/>
            <a:chOff x="0" y="0"/>
            <a:chExt cx="5516260" cy="533065"/>
          </a:xfrm>
        </p:grpSpPr>
        <p:sp>
          <p:nvSpPr>
            <p:cNvPr id="1612131235" name="Скругленный прямоугольник 49"/>
            <p:cNvSpPr/>
            <p:nvPr/>
          </p:nvSpPr>
          <p:spPr bwMode="auto">
            <a:xfrm>
              <a:off x="0" y="0"/>
              <a:ext cx="5516260" cy="5330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16208915" name="Скругленный прямоугольник 6"/>
            <p:cNvSpPr/>
            <p:nvPr/>
          </p:nvSpPr>
          <p:spPr bwMode="auto">
            <a:xfrm>
              <a:off x="49167" y="0"/>
              <a:ext cx="5467091" cy="533065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79" tIns="20319" rIns="30479" bIns="20319" numCol="1" spcCol="1268" anchor="ctr" anchorCtr="0">
              <a:noAutofit/>
            </a:bodyPr>
            <a:lstStyle/>
            <a:p>
              <a:pPr>
                <a:defRPr/>
              </a:pPr>
              <a:r>
                <a:rPr lang="ru-RU" sz="1600" b="0" i="0" u="none" strike="noStrike" cap="none" spc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Times New Roman"/>
                  <a:cs typeface="Times New Roman"/>
                </a:rPr>
                <a:t>центральной районной, городской больницы, 2024</a:t>
              </a:r>
              <a:endParaRPr sz="1600">
                <a:latin typeface="Times New Roman"/>
                <a:cs typeface="Times New Roman"/>
              </a:endParaRPr>
            </a:p>
          </p:txBody>
        </p:sp>
      </p:grpSp>
      <p:pic>
        <p:nvPicPr>
          <p:cNvPr id="1587773544" name="Рисунок 158777354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001842" y="3112548"/>
            <a:ext cx="4278732" cy="3209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bg1">
                <a:lumMod val="9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99908" y="4122882"/>
            <a:ext cx="3424684" cy="25685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2711624" y="166978"/>
            <a:ext cx="8568952" cy="1051142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91633186" name="Заголовок 1"/>
          <p:cNvSpPr>
            <a:spLocks noGrp="1"/>
          </p:cNvSpPr>
          <p:nvPr>
            <p:ph type="title"/>
          </p:nvPr>
        </p:nvSpPr>
        <p:spPr bwMode="auto">
          <a:xfrm>
            <a:off x="2711624" y="166978"/>
            <a:ext cx="8568952" cy="105114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latin typeface="Times New Roman"/>
                <a:cs typeface="Times New Roman"/>
              </a:rPr>
              <a:t>Семинары ГААО</a:t>
            </a:r>
            <a:endParaRPr/>
          </a:p>
        </p:txBody>
      </p:sp>
      <p:pic>
        <p:nvPicPr>
          <p:cNvPr id="2" name="Picture 7" descr="C:\Users\Ogrux\Downloads\Министерство_культуры_лого_цвет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413122" y="85653"/>
            <a:ext cx="669012" cy="1051142"/>
          </a:xfrm>
          <a:prstGeom prst="rect">
            <a:avLst/>
          </a:prstGeom>
          <a:noFill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79513" y="-9525"/>
            <a:ext cx="1158876" cy="12276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rcRect l="0" t="12941" r="0" b="0"/>
          <a:stretch/>
        </p:blipFill>
        <p:spPr bwMode="auto">
          <a:xfrm>
            <a:off x="7997813" y="1556792"/>
            <a:ext cx="3426779" cy="22358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23391" y="4122882"/>
            <a:ext cx="3424684" cy="25681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 l="0" t="13090" r="0" b="0"/>
          <a:stretch/>
        </p:blipFill>
        <p:spPr bwMode="auto">
          <a:xfrm>
            <a:off x="623391" y="1556792"/>
            <a:ext cx="3430690" cy="2235812"/>
          </a:xfrm>
          <a:prstGeom prst="rect">
            <a:avLst/>
          </a:prstGeom>
          <a:noFill/>
        </p:spPr>
      </p:pic>
      <p:grpSp>
        <p:nvGrpSpPr>
          <p:cNvPr id="5" name="Группа 52"/>
          <p:cNvGrpSpPr/>
          <p:nvPr/>
        </p:nvGrpSpPr>
        <p:grpSpPr bwMode="auto">
          <a:xfrm>
            <a:off x="4538088" y="2996952"/>
            <a:ext cx="2998327" cy="2126440"/>
            <a:chOff x="-865012" y="620924"/>
            <a:chExt cx="7250842" cy="1018142"/>
          </a:xfrm>
        </p:grpSpPr>
        <p:sp>
          <p:nvSpPr>
            <p:cNvPr id="6" name="Скругленный прямоугольник 6"/>
            <p:cNvSpPr/>
            <p:nvPr/>
          </p:nvSpPr>
          <p:spPr bwMode="auto">
            <a:xfrm>
              <a:off x="-865010" y="620924"/>
              <a:ext cx="7250840" cy="101814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3BBE6">
                    <a:tint val="66000"/>
                    <a:satMod val="160000"/>
                  </a:srgbClr>
                </a:gs>
                <a:gs pos="50000">
                  <a:srgbClr val="A3BBE6">
                    <a:tint val="44500"/>
                    <a:satMod val="160000"/>
                  </a:srgbClr>
                </a:gs>
                <a:gs pos="100000">
                  <a:srgbClr val="A3BBE6">
                    <a:tint val="23500"/>
                    <a:satMod val="160000"/>
                  </a:srgbClr>
                </a:gs>
              </a:gsLst>
              <a:lin ang="16200000" scaled="1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7" name="Скругленный прямоугольник 4"/>
            <p:cNvSpPr/>
            <p:nvPr/>
          </p:nvSpPr>
          <p:spPr bwMode="auto">
            <a:xfrm>
              <a:off x="-865012" y="641117"/>
              <a:ext cx="7231101" cy="997950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700">
                  <a:latin typeface="Times New Roman"/>
                  <a:cs typeface="Times New Roman"/>
                </a:rPr>
                <a:t>Семинары для специалистов, ответственных за архивное делопроизводство, на тему «Архив организации. Подготовка документов постоянного хранения и по личному составу к архивному хранению»</a:t>
              </a:r>
              <a:r>
                <a:rPr lang="ru-RU" sz="1700" b="1">
                  <a:latin typeface="Times New Roman"/>
                  <a:cs typeface="Times New Roman"/>
                </a:rPr>
                <a:t> </a:t>
              </a:r>
              <a:endParaRPr sz="1700">
                <a:latin typeface="Times New Roman"/>
                <a:cs typeface="Times New Roman"/>
              </a:endParaRPr>
            </a:p>
          </p:txBody>
        </p:sp>
      </p:grpSp>
      <p:sp>
        <p:nvSpPr>
          <p:cNvPr id="8" name="Стрелка: вправо 7"/>
          <p:cNvSpPr/>
          <p:nvPr/>
        </p:nvSpPr>
        <p:spPr bwMode="auto">
          <a:xfrm rot="1819684">
            <a:off x="7459103" y="4907625"/>
            <a:ext cx="576064" cy="576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D92A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: вправо 8"/>
          <p:cNvSpPr/>
          <p:nvPr/>
        </p:nvSpPr>
        <p:spPr bwMode="auto">
          <a:xfrm rot="19370691">
            <a:off x="7435631" y="2597849"/>
            <a:ext cx="576064" cy="576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D92A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: вправо 9"/>
          <p:cNvSpPr/>
          <p:nvPr/>
        </p:nvSpPr>
        <p:spPr bwMode="auto">
          <a:xfrm rot="12599182">
            <a:off x="4024817" y="2639630"/>
            <a:ext cx="576064" cy="576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D92A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: вправо 10"/>
          <p:cNvSpPr/>
          <p:nvPr/>
        </p:nvSpPr>
        <p:spPr bwMode="auto">
          <a:xfrm rot="8796197">
            <a:off x="4045222" y="4907625"/>
            <a:ext cx="576064" cy="576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D92A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bg1">
                <a:lumMod val="9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4531195"/>
            <a:ext cx="12192000" cy="72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4725144"/>
            <a:ext cx="12192000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86852228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276872"/>
            <a:ext cx="12192000" cy="1325563"/>
          </a:xfrm>
        </p:spPr>
        <p:txBody>
          <a:bodyPr/>
          <a:lstStyle/>
          <a:p>
            <a:pPr algn="ctr">
              <a:defRPr/>
            </a:pPr>
            <a:r>
              <a:rPr>
                <a:solidFill>
                  <a:schemeClr val="bg1"/>
                </a:solidFill>
                <a:latin typeface="Times New Roman"/>
                <a:cs typeface="Times New Roman"/>
              </a:rPr>
              <a:t>СПАСИБО ЗА ВНИМАНИЕ!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1344" y="116632"/>
            <a:ext cx="1969179" cy="12802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Р7-Офис/7.2.1.14</Application>
  <DocSecurity>0</DocSecurity>
  <PresentationFormat>Широкоэкранный</PresentationFormat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И ПЕРСПЕКТИВЫ ИСПОЛЬЗОВАНИЯ ДОКУМЕНТОВ  О ВЕЛИКОЙ ОТЕЧЕСТВЕННОЙ ВОЙНЕ  В ГОСУДАРСТВЕННОМ АРХИВЕ АРХАНГЕЛЬСКОЙ ОБЛАСТИ</dc:title>
  <dc:subject/>
  <dc:creator>Артём Вячеславович Оборотистов</dc:creator>
  <cp:keywords/>
  <dc:description/>
  <dc:identifier/>
  <dc:language/>
  <cp:lastModifiedBy/>
  <cp:revision>78</cp:revision>
  <dcterms:created xsi:type="dcterms:W3CDTF">2012-12-03T06:56:55Z</dcterms:created>
  <dcterms:modified xsi:type="dcterms:W3CDTF">2024-06-20T09:38:37Z</dcterms:modified>
  <cp:category/>
  <cp:contentStatus/>
  <cp:version/>
</cp:coreProperties>
</file>