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3" r:id="rId3"/>
    <p:sldId id="374" r:id="rId4"/>
    <p:sldId id="380" r:id="rId5"/>
    <p:sldId id="381" r:id="rId6"/>
    <p:sldId id="383" r:id="rId7"/>
    <p:sldId id="384" r:id="rId8"/>
    <p:sldId id="385" r:id="rId9"/>
    <p:sldId id="386" r:id="rId10"/>
    <p:sldId id="387" r:id="rId11"/>
    <p:sldId id="408" r:id="rId12"/>
    <p:sldId id="409" r:id="rId13"/>
    <p:sldId id="407" r:id="rId14"/>
    <p:sldId id="410" r:id="rId15"/>
    <p:sldId id="406" r:id="rId16"/>
    <p:sldId id="404" r:id="rId17"/>
    <p:sldId id="388" r:id="rId18"/>
    <p:sldId id="390" r:id="rId19"/>
    <p:sldId id="413" r:id="rId20"/>
    <p:sldId id="416" r:id="rId21"/>
    <p:sldId id="392" r:id="rId22"/>
    <p:sldId id="393" r:id="rId23"/>
    <p:sldId id="398" r:id="rId24"/>
    <p:sldId id="400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A4ABBE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394" autoAdjust="0"/>
  </p:normalViewPr>
  <p:slideViewPr>
    <p:cSldViewPr>
      <p:cViewPr>
        <p:scale>
          <a:sx n="90" d="100"/>
          <a:sy n="90" d="100"/>
        </p:scale>
        <p:origin x="-133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Управление архивным делом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  <a:alpha val="68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26-4B4F-9905-189D11F569A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26-4B4F-9905-189D11F569A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Самостоятельно </c:v>
                </c:pt>
                <c:pt idx="1">
                  <c:v>В аппарате Губернатора, Правительства, администрации субъекта РФ</c:v>
                </c:pt>
                <c:pt idx="2">
                  <c:v>В рамках управления культурной политикой</c:v>
                </c:pt>
                <c:pt idx="3">
                  <c:v>Вместе с судами и ЗАГС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8</c:v>
                </c:pt>
                <c:pt idx="2">
                  <c:v>32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8B-41A8-A08F-44DC6BA29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59703782913011"/>
          <c:y val="0.21400819805551322"/>
          <c:w val="0.38740296217086984"/>
          <c:h val="0.785991801944486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Штатная численность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  <a:alpha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60-4C67-9CE5-9757577A152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60-4C67-9CE5-9757577A152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5 штатных единиц</c:v>
                </c:pt>
                <c:pt idx="1">
                  <c:v>6-10 штатных единиц </c:v>
                </c:pt>
                <c:pt idx="2">
                  <c:v>11-15 штатных единиц </c:v>
                </c:pt>
                <c:pt idx="3">
                  <c:v>более 15 штатных единиц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17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2C-445E-9717-D0512D3E5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выборочного приема в муниципальных архивах</a:t>
            </a:r>
            <a:r>
              <a:rPr lang="ru-RU" sz="1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Использование выборочного приема в муниципальных архивах РФ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используется</c:v>
                </c:pt>
                <c:pt idx="1">
                  <c:v>Нет, не используется</c:v>
                </c:pt>
                <c:pt idx="2">
                  <c:v>Затруднились с ответом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33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E0-4503-877A-253B68BCE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выборочного приема в государственных архивах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субъектов РФ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10800490766726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Использование выборочного приема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используется</c:v>
                </c:pt>
                <c:pt idx="1">
                  <c:v>Нет, не используется</c:v>
                </c:pt>
                <c:pt idx="2">
                  <c:v>Затруднились с ответом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52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74-4F16-A34E-9EA0EC22F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E368F-AF20-894C-9097-0EB8129694F8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639B2-68A7-0241-917D-C5574CF1A2FE}">
      <dgm:prSet phldrT="[Текст]"/>
      <dgm:spPr/>
      <dgm:t>
        <a:bodyPr/>
        <a:lstStyle/>
        <a:p>
          <a:r>
            <a:rPr lang="ru-RU" dirty="0"/>
            <a:t>ГИС «Реестр»</a:t>
          </a:r>
        </a:p>
        <a:p>
          <a:endParaRPr lang="ru-RU" dirty="0"/>
        </a:p>
      </dgm:t>
    </dgm:pt>
    <dgm:pt modelId="{4B1F163D-5D66-EC48-80C7-643C7628ED2E}" type="parTrans" cxnId="{73083D28-3ADE-F74E-BE2F-911B4F74F1AB}">
      <dgm:prSet/>
      <dgm:spPr/>
      <dgm:t>
        <a:bodyPr/>
        <a:lstStyle/>
        <a:p>
          <a:endParaRPr lang="ru-RU"/>
        </a:p>
      </dgm:t>
    </dgm:pt>
    <dgm:pt modelId="{B607331B-DE7F-7541-BB5A-147E462D1A3E}" type="sibTrans" cxnId="{73083D28-3ADE-F74E-BE2F-911B4F74F1AB}">
      <dgm:prSet/>
      <dgm:spPr/>
      <dgm:t>
        <a:bodyPr/>
        <a:lstStyle/>
        <a:p>
          <a:endParaRPr lang="ru-RU"/>
        </a:p>
      </dgm:t>
    </dgm:pt>
    <dgm:pt modelId="{B0604DCC-F873-F84A-97D6-8A0E6731EC31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700" dirty="0" smtClean="0"/>
            <a:t>- Реестровая </a:t>
          </a:r>
          <a:r>
            <a:rPr lang="ru-RU" sz="1700" dirty="0" smtClean="0"/>
            <a:t>модель позволяет обеспечивать взаимосвязь различных нормативных правовых актов, действующих в этой сфере, своевременно отражать все изменения по срокам хранения </a:t>
          </a:r>
          <a:r>
            <a:rPr lang="ru-RU" sz="1700" dirty="0" smtClean="0"/>
            <a:t>документов.</a:t>
          </a:r>
        </a:p>
        <a:p>
          <a:pPr>
            <a:lnSpc>
              <a:spcPct val="80000"/>
            </a:lnSpc>
          </a:pPr>
          <a:r>
            <a:rPr lang="ru-RU" sz="1700" dirty="0" smtClean="0"/>
            <a:t>- Она </a:t>
          </a:r>
          <a:r>
            <a:rPr lang="ru-RU" sz="1700" dirty="0" smtClean="0"/>
            <a:t>предоставляет возможности для оперативного внесения изменений во все связанные акты, а также для расширения типового блока </a:t>
          </a:r>
          <a:r>
            <a:rPr lang="ru-RU" sz="1700" dirty="0" smtClean="0"/>
            <a:t>статей.</a:t>
          </a:r>
        </a:p>
        <a:p>
          <a:pPr>
            <a:lnSpc>
              <a:spcPct val="80000"/>
            </a:lnSpc>
          </a:pPr>
          <a:r>
            <a:rPr lang="ru-RU" sz="1700" dirty="0" smtClean="0"/>
            <a:t>- Реестровая </a:t>
          </a:r>
          <a:r>
            <a:rPr lang="ru-RU" sz="1700" dirty="0" smtClean="0"/>
            <a:t>модель удобна для использования и может включать дополнительный функционал (формирование различных выборок, автоматическое составление проектов номенклатур дел, описей и др</a:t>
          </a:r>
          <a:r>
            <a:rPr lang="ru-RU" sz="1700" dirty="0" smtClean="0"/>
            <a:t>.).</a:t>
          </a:r>
        </a:p>
        <a:p>
          <a:pPr>
            <a:lnSpc>
              <a:spcPct val="80000"/>
            </a:lnSpc>
          </a:pPr>
          <a:r>
            <a:rPr lang="ru-RU" sz="1700" dirty="0" smtClean="0"/>
            <a:t>- В рамках Реестра возможно использование преимуществ ИИ</a:t>
          </a:r>
          <a:endParaRPr lang="ru-RU" sz="1700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/>
        </a:p>
      </dgm:t>
    </dgm:pt>
    <dgm:pt modelId="{4E93355D-39FB-9F42-9957-077C062C89EC}" type="parTrans" cxnId="{D7B6FBEC-26FF-AB4F-B64C-8D09D646837B}">
      <dgm:prSet/>
      <dgm:spPr/>
      <dgm:t>
        <a:bodyPr/>
        <a:lstStyle/>
        <a:p>
          <a:endParaRPr lang="ru-RU"/>
        </a:p>
      </dgm:t>
    </dgm:pt>
    <dgm:pt modelId="{46077CD0-88CC-C24C-922C-85E59BDF3C04}" type="sibTrans" cxnId="{D7B6FBEC-26FF-AB4F-B64C-8D09D646837B}">
      <dgm:prSet/>
      <dgm:spPr/>
      <dgm:t>
        <a:bodyPr/>
        <a:lstStyle/>
        <a:p>
          <a:endParaRPr lang="ru-RU"/>
        </a:p>
      </dgm:t>
    </dgm:pt>
    <dgm:pt modelId="{31FB5CED-4648-B843-AD38-D0A2F161D023}" type="pres">
      <dgm:prSet presAssocID="{949E368F-AF20-894C-9097-0EB8129694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7C7F597-3C41-264C-A86A-2D67D6B359AA}" type="pres">
      <dgm:prSet presAssocID="{A79639B2-68A7-0241-917D-C5574CF1A2FE}" presName="thickLine" presStyleLbl="alignNode1" presStyleIdx="0" presStyleCnt="1"/>
      <dgm:spPr/>
    </dgm:pt>
    <dgm:pt modelId="{AA5A8374-6F9C-3947-B944-BCE8DE96B383}" type="pres">
      <dgm:prSet presAssocID="{A79639B2-68A7-0241-917D-C5574CF1A2FE}" presName="horz1" presStyleCnt="0"/>
      <dgm:spPr/>
    </dgm:pt>
    <dgm:pt modelId="{7E54E255-6ABC-9A4B-885F-B360B903AE41}" type="pres">
      <dgm:prSet presAssocID="{A79639B2-68A7-0241-917D-C5574CF1A2FE}" presName="tx1" presStyleLbl="revTx" presStyleIdx="0" presStyleCnt="2" custScaleY="57758"/>
      <dgm:spPr/>
      <dgm:t>
        <a:bodyPr/>
        <a:lstStyle/>
        <a:p>
          <a:endParaRPr lang="ru-RU"/>
        </a:p>
      </dgm:t>
    </dgm:pt>
    <dgm:pt modelId="{2813DA81-B5C8-3943-B7AA-15360086DFCD}" type="pres">
      <dgm:prSet presAssocID="{A79639B2-68A7-0241-917D-C5574CF1A2FE}" presName="vert1" presStyleCnt="0"/>
      <dgm:spPr/>
    </dgm:pt>
    <dgm:pt modelId="{070A854F-D9ED-B34D-A2DA-A9EC392C4233}" type="pres">
      <dgm:prSet presAssocID="{B0604DCC-F873-F84A-97D6-8A0E6731EC31}" presName="vertSpace2a" presStyleCnt="0"/>
      <dgm:spPr/>
    </dgm:pt>
    <dgm:pt modelId="{11AEBF4A-54CB-D84A-BF6B-9F2670596453}" type="pres">
      <dgm:prSet presAssocID="{B0604DCC-F873-F84A-97D6-8A0E6731EC31}" presName="horz2" presStyleCnt="0"/>
      <dgm:spPr/>
    </dgm:pt>
    <dgm:pt modelId="{8076EF6B-5DA5-DB41-95DE-B2AD4C7CFC5F}" type="pres">
      <dgm:prSet presAssocID="{B0604DCC-F873-F84A-97D6-8A0E6731EC31}" presName="horzSpace2" presStyleCnt="0"/>
      <dgm:spPr/>
    </dgm:pt>
    <dgm:pt modelId="{300879B6-47D3-0242-B70D-890FFEF8CE23}" type="pres">
      <dgm:prSet presAssocID="{B0604DCC-F873-F84A-97D6-8A0E6731EC31}" presName="tx2" presStyleLbl="revTx" presStyleIdx="1" presStyleCnt="2" custScaleX="126846" custScaleY="61216" custLinFactNeighborX="146" custLinFactNeighborY="-596"/>
      <dgm:spPr/>
      <dgm:t>
        <a:bodyPr/>
        <a:lstStyle/>
        <a:p>
          <a:endParaRPr lang="ru-RU"/>
        </a:p>
      </dgm:t>
    </dgm:pt>
    <dgm:pt modelId="{E5DD0F89-8C49-704C-93A1-E913BA26E513}" type="pres">
      <dgm:prSet presAssocID="{B0604DCC-F873-F84A-97D6-8A0E6731EC31}" presName="vert2" presStyleCnt="0"/>
      <dgm:spPr/>
    </dgm:pt>
    <dgm:pt modelId="{C7EC2A47-9361-A747-AE11-28C05AE0DC3D}" type="pres">
      <dgm:prSet presAssocID="{B0604DCC-F873-F84A-97D6-8A0E6731EC31}" presName="thinLine2b" presStyleLbl="callout" presStyleIdx="0" presStyleCnt="1" custLinFactNeighborX="1455" custLinFactNeighborY="89422"/>
      <dgm:spPr/>
    </dgm:pt>
    <dgm:pt modelId="{BC8E2395-1342-314E-9DD1-3B0BF998B7B2}" type="pres">
      <dgm:prSet presAssocID="{B0604DCC-F873-F84A-97D6-8A0E6731EC31}" presName="vertSpace2b" presStyleCnt="0"/>
      <dgm:spPr/>
    </dgm:pt>
  </dgm:ptLst>
  <dgm:cxnLst>
    <dgm:cxn modelId="{D7B6FBEC-26FF-AB4F-B64C-8D09D646837B}" srcId="{A79639B2-68A7-0241-917D-C5574CF1A2FE}" destId="{B0604DCC-F873-F84A-97D6-8A0E6731EC31}" srcOrd="0" destOrd="0" parTransId="{4E93355D-39FB-9F42-9957-077C062C89EC}" sibTransId="{46077CD0-88CC-C24C-922C-85E59BDF3C04}"/>
    <dgm:cxn modelId="{73083D28-3ADE-F74E-BE2F-911B4F74F1AB}" srcId="{949E368F-AF20-894C-9097-0EB8129694F8}" destId="{A79639B2-68A7-0241-917D-C5574CF1A2FE}" srcOrd="0" destOrd="0" parTransId="{4B1F163D-5D66-EC48-80C7-643C7628ED2E}" sibTransId="{B607331B-DE7F-7541-BB5A-147E462D1A3E}"/>
    <dgm:cxn modelId="{CA3B28C8-3AC0-4355-9E59-A12B9378D989}" type="presOf" srcId="{A79639B2-68A7-0241-917D-C5574CF1A2FE}" destId="{7E54E255-6ABC-9A4B-885F-B360B903AE41}" srcOrd="0" destOrd="0" presId="urn:microsoft.com/office/officeart/2008/layout/LinedList"/>
    <dgm:cxn modelId="{B5A5BE39-6C99-4E3A-A4C0-19A72D1C42C1}" type="presOf" srcId="{B0604DCC-F873-F84A-97D6-8A0E6731EC31}" destId="{300879B6-47D3-0242-B70D-890FFEF8CE23}" srcOrd="0" destOrd="0" presId="urn:microsoft.com/office/officeart/2008/layout/LinedList"/>
    <dgm:cxn modelId="{8D43EAB2-5048-4541-92CA-1722A69E93B9}" type="presOf" srcId="{949E368F-AF20-894C-9097-0EB8129694F8}" destId="{31FB5CED-4648-B843-AD38-D0A2F161D023}" srcOrd="0" destOrd="0" presId="urn:microsoft.com/office/officeart/2008/layout/LinedList"/>
    <dgm:cxn modelId="{31407F53-8F6A-44CF-BFF8-098E3768630E}" type="presParOf" srcId="{31FB5CED-4648-B843-AD38-D0A2F161D023}" destId="{A7C7F597-3C41-264C-A86A-2D67D6B359AA}" srcOrd="0" destOrd="0" presId="urn:microsoft.com/office/officeart/2008/layout/LinedList"/>
    <dgm:cxn modelId="{98655CD0-826D-4BDC-98BF-81408C12C1CF}" type="presParOf" srcId="{31FB5CED-4648-B843-AD38-D0A2F161D023}" destId="{AA5A8374-6F9C-3947-B944-BCE8DE96B383}" srcOrd="1" destOrd="0" presId="urn:microsoft.com/office/officeart/2008/layout/LinedList"/>
    <dgm:cxn modelId="{13A5DF86-B7AB-4AD8-BC0A-83B69401D594}" type="presParOf" srcId="{AA5A8374-6F9C-3947-B944-BCE8DE96B383}" destId="{7E54E255-6ABC-9A4B-885F-B360B903AE41}" srcOrd="0" destOrd="0" presId="urn:microsoft.com/office/officeart/2008/layout/LinedList"/>
    <dgm:cxn modelId="{50C96551-3806-4EBD-B441-EEB0F2F65B78}" type="presParOf" srcId="{AA5A8374-6F9C-3947-B944-BCE8DE96B383}" destId="{2813DA81-B5C8-3943-B7AA-15360086DFCD}" srcOrd="1" destOrd="0" presId="urn:microsoft.com/office/officeart/2008/layout/LinedList"/>
    <dgm:cxn modelId="{934FC3BB-4824-4879-AF72-C47201AEE8A0}" type="presParOf" srcId="{2813DA81-B5C8-3943-B7AA-15360086DFCD}" destId="{070A854F-D9ED-B34D-A2DA-A9EC392C4233}" srcOrd="0" destOrd="0" presId="urn:microsoft.com/office/officeart/2008/layout/LinedList"/>
    <dgm:cxn modelId="{29800D01-6E34-4A9D-BFD2-A607CDBAC59A}" type="presParOf" srcId="{2813DA81-B5C8-3943-B7AA-15360086DFCD}" destId="{11AEBF4A-54CB-D84A-BF6B-9F2670596453}" srcOrd="1" destOrd="0" presId="urn:microsoft.com/office/officeart/2008/layout/LinedList"/>
    <dgm:cxn modelId="{94434FD5-1368-44B7-9022-B8C483746CD7}" type="presParOf" srcId="{11AEBF4A-54CB-D84A-BF6B-9F2670596453}" destId="{8076EF6B-5DA5-DB41-95DE-B2AD4C7CFC5F}" srcOrd="0" destOrd="0" presId="urn:microsoft.com/office/officeart/2008/layout/LinedList"/>
    <dgm:cxn modelId="{C10C816B-5E28-4A8E-BDFD-105B0CC8FEAC}" type="presParOf" srcId="{11AEBF4A-54CB-D84A-BF6B-9F2670596453}" destId="{300879B6-47D3-0242-B70D-890FFEF8CE23}" srcOrd="1" destOrd="0" presId="urn:microsoft.com/office/officeart/2008/layout/LinedList"/>
    <dgm:cxn modelId="{82E7BD48-4C48-454F-950C-15D5DA667720}" type="presParOf" srcId="{11AEBF4A-54CB-D84A-BF6B-9F2670596453}" destId="{E5DD0F89-8C49-704C-93A1-E913BA26E513}" srcOrd="2" destOrd="0" presId="urn:microsoft.com/office/officeart/2008/layout/LinedList"/>
    <dgm:cxn modelId="{D3973637-5EF3-4014-942D-818805B5C8A9}" type="presParOf" srcId="{2813DA81-B5C8-3943-B7AA-15360086DFCD}" destId="{C7EC2A47-9361-A747-AE11-28C05AE0DC3D}" srcOrd="2" destOrd="0" presId="urn:microsoft.com/office/officeart/2008/layout/LinedList"/>
    <dgm:cxn modelId="{A6DF5F73-2E1E-4449-BBAB-8A1A36AC986F}" type="presParOf" srcId="{2813DA81-B5C8-3943-B7AA-15360086DFCD}" destId="{BC8E2395-1342-314E-9DD1-3B0BF998B7B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7F597-3C41-264C-A86A-2D67D6B359AA}">
      <dsp:nvSpPr>
        <dsp:cNvPr id="0" name=""/>
        <dsp:cNvSpPr/>
      </dsp:nvSpPr>
      <dsp:spPr>
        <a:xfrm>
          <a:off x="0" y="827898"/>
          <a:ext cx="8588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4E255-6ABC-9A4B-885F-B360B903AE41}">
      <dsp:nvSpPr>
        <dsp:cNvPr id="0" name=""/>
        <dsp:cNvSpPr/>
      </dsp:nvSpPr>
      <dsp:spPr>
        <a:xfrm>
          <a:off x="0" y="827898"/>
          <a:ext cx="1417466" cy="3303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ГИС «Реестр»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0" y="827898"/>
        <a:ext cx="1417466" cy="3303322"/>
      </dsp:txXfrm>
    </dsp:sp>
    <dsp:sp modelId="{300879B6-47D3-0242-B70D-890FFEF8CE23}">
      <dsp:nvSpPr>
        <dsp:cNvPr id="0" name=""/>
        <dsp:cNvSpPr/>
      </dsp:nvSpPr>
      <dsp:spPr>
        <a:xfrm>
          <a:off x="1531524" y="1079527"/>
          <a:ext cx="7057148" cy="3497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defTabSz="755650">
            <a:lnSpc>
              <a:spcPct val="80000"/>
            </a:lnSpc>
            <a:spcBef>
              <a:spcPct val="0"/>
            </a:spcBef>
          </a:pPr>
          <a:r>
            <a:rPr lang="ru-RU" sz="1700" kern="1200" dirty="0" smtClean="0"/>
            <a:t>- Реестровая </a:t>
          </a:r>
          <a:r>
            <a:rPr lang="ru-RU" sz="1700" kern="1200" dirty="0" smtClean="0"/>
            <a:t>модель позволяет обеспечивать взаимосвязь различных нормативных правовых актов, действующих в этой сфере, своевременно отражать все изменения по срокам хранения </a:t>
          </a:r>
          <a:r>
            <a:rPr lang="ru-RU" sz="1700" kern="1200" dirty="0" smtClean="0"/>
            <a:t>документов.</a:t>
          </a:r>
        </a:p>
        <a:p>
          <a:pPr lvl="0" defTabSz="755650">
            <a:lnSpc>
              <a:spcPct val="80000"/>
            </a:lnSpc>
            <a:spcBef>
              <a:spcPct val="0"/>
            </a:spcBef>
          </a:pPr>
          <a:r>
            <a:rPr lang="ru-RU" sz="1700" kern="1200" dirty="0" smtClean="0"/>
            <a:t>- Она </a:t>
          </a:r>
          <a:r>
            <a:rPr lang="ru-RU" sz="1700" kern="1200" dirty="0" smtClean="0"/>
            <a:t>предоставляет возможности для оперативного внесения изменений во все связанные акты, а также для расширения типового блока </a:t>
          </a:r>
          <a:r>
            <a:rPr lang="ru-RU" sz="1700" kern="1200" dirty="0" smtClean="0"/>
            <a:t>статей.</a:t>
          </a:r>
        </a:p>
        <a:p>
          <a:pPr lvl="0" defTabSz="755650">
            <a:lnSpc>
              <a:spcPct val="80000"/>
            </a:lnSpc>
            <a:spcBef>
              <a:spcPct val="0"/>
            </a:spcBef>
          </a:pPr>
          <a:r>
            <a:rPr lang="ru-RU" sz="1700" kern="1200" dirty="0" smtClean="0"/>
            <a:t>- Реестровая </a:t>
          </a:r>
          <a:r>
            <a:rPr lang="ru-RU" sz="1700" kern="1200" dirty="0" smtClean="0"/>
            <a:t>модель удобна для использования и может включать дополнительный функционал (формирование различных выборок, автоматическое составление проектов номенклатур дел, описей и др</a:t>
          </a:r>
          <a:r>
            <a:rPr lang="ru-RU" sz="1700" kern="1200" dirty="0" smtClean="0"/>
            <a:t>.).</a:t>
          </a:r>
        </a:p>
        <a:p>
          <a:pPr lvl="0" defTabSz="755650">
            <a:lnSpc>
              <a:spcPct val="80000"/>
            </a:lnSpc>
            <a:spcBef>
              <a:spcPct val="0"/>
            </a:spcBef>
          </a:pPr>
          <a:r>
            <a:rPr lang="ru-RU" sz="1700" kern="1200" dirty="0" smtClean="0"/>
            <a:t>- В рамках Реестра возможно использование преимуществ ИИ</a:t>
          </a:r>
          <a:endParaRPr lang="ru-RU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531524" y="1079527"/>
        <a:ext cx="7057148" cy="3497674"/>
      </dsp:txXfrm>
    </dsp:sp>
    <dsp:sp modelId="{C7EC2A47-9361-A747-AE11-28C05AE0DC3D}">
      <dsp:nvSpPr>
        <dsp:cNvPr id="0" name=""/>
        <dsp:cNvSpPr/>
      </dsp:nvSpPr>
      <dsp:spPr>
        <a:xfrm>
          <a:off x="1499963" y="4866719"/>
          <a:ext cx="56698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2E2FA-8BB4-4170-A869-2CB432DB5A4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D31DD-8785-4467-90B8-9B71018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1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8261A-C745-4F39-86DC-2F82C49437BA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9BD4B-155A-49A6-A566-851BB2967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9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AC7E09-E8AD-43BD-A020-B9CFF9EA97CC}" type="datetime1">
              <a:rPr lang="ru-RU" smtClean="0"/>
              <a:t>21.06.2024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AB3F-A8EE-4136-AB6E-A93454D1F097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53E3-BD7E-4142-923F-99ED3A21758F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89F-A30E-4DCA-A158-1B53094CBC2C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B62D-69F0-4193-804F-39F98BFD326D}" type="datetime1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57D7-0997-4693-83EC-B3B379D644CA}" type="datetime1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48FC-D3B4-4BBA-9714-2963F4727351}" type="datetime1">
              <a:rPr lang="ru-RU" smtClean="0"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5BD-4670-40F7-A213-7A8EA2BA5218}" type="datetime1">
              <a:rPr lang="ru-RU" smtClean="0"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7FFD-16FD-41A7-9043-629DD74F03CF}" type="datetime1">
              <a:rPr lang="ru-RU" smtClean="0"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0C92D94-636C-471F-A0F9-A81F745EC0DF}" type="datetime1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513618-8331-4968-8ACA-C592DD3C2260}" type="datetime1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64D2E5-571F-455C-87D3-3DF20546AD44}" type="datetime1">
              <a:rPr lang="ru-RU" smtClean="0"/>
              <a:t>21.06.2024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7B7F7D-79EA-4AFD-8F93-1B2C33CB4F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414" y="1628800"/>
            <a:ext cx="8902068" cy="2304257"/>
          </a:xfrm>
        </p:spPr>
        <p:txBody>
          <a:bodyPr>
            <a:noAutofit/>
          </a:bodyPr>
          <a:lstStyle/>
          <a:p>
            <a:pPr marL="12700" algn="ctr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«Актуальные проблемы и задачи организации комплектования государственных и муниципальных архивов: результаты комплексного исследования»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8064" y="3789040"/>
            <a:ext cx="4395935" cy="1536880"/>
          </a:xfrm>
        </p:spPr>
        <p:txBody>
          <a:bodyPr>
            <a:normAutofit/>
          </a:bodyPr>
          <a:lstStyle/>
          <a:p>
            <a:pPr algn="r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buClr>
                <a:srgbClr val="003366"/>
              </a:buClr>
            </a:pPr>
            <a:r>
              <a:rPr lang="ru-RU" sz="1800" b="1" dirty="0">
                <a:solidFill>
                  <a:srgbClr val="003366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Романова Елена Анатольевна, </a:t>
            </a:r>
            <a:r>
              <a:rPr lang="ru-RU" sz="1800" b="1" dirty="0" err="1">
                <a:solidFill>
                  <a:srgbClr val="003366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к.и.н</a:t>
            </a:r>
            <a:r>
              <a:rPr lang="ru-RU" sz="1800" b="1" dirty="0">
                <a:solidFill>
                  <a:srgbClr val="003366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buClr>
                <a:srgbClr val="003366"/>
              </a:buClr>
            </a:pPr>
            <a:r>
              <a:rPr lang="ru-RU" sz="1800" b="1" dirty="0">
                <a:solidFill>
                  <a:srgbClr val="003366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Заместитель директора ВНИИДАД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37753"/>
            <a:ext cx="6400800" cy="288032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31966" y="-42068"/>
            <a:ext cx="9144000" cy="1490309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Федеральное бюджетное учреждение 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«Всероссийский научно-исследовательский институт документоведения и архивного дела»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881718" y="5437267"/>
            <a:ext cx="3240360" cy="1420733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Псков,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4" y="5229200"/>
            <a:ext cx="2004330" cy="16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1762" y="5590393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Заседание Научно-методического совета (НМС) архивных учреждений Северо-Западного федерального округа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1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020" y="908720"/>
            <a:ext cx="8688476" cy="5832648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1.</a:t>
            </a:r>
            <a:r>
              <a:rPr lang="ru-RU" sz="3400" b="1" dirty="0" smtClean="0"/>
              <a:t> Наблюдается </a:t>
            </a:r>
            <a:r>
              <a:rPr lang="ru-RU" sz="3400" b="1" dirty="0"/>
              <a:t>устойчивая тенденция к сокращению количества организаций, включенных в списки источников </a:t>
            </a:r>
            <a:r>
              <a:rPr lang="ru-RU" sz="3400" b="1" dirty="0" smtClean="0"/>
              <a:t>комплектования.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sz="400" b="1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За </a:t>
            </a:r>
            <a:r>
              <a:rPr lang="ru-RU" sz="3200" b="1" dirty="0">
                <a:solidFill>
                  <a:srgbClr val="FF0000"/>
                </a:solidFill>
              </a:rPr>
              <a:t>21 год количество источников комплектования уменьшилось на 28, 7 </a:t>
            </a:r>
            <a:r>
              <a:rPr lang="ru-RU" sz="3200" b="1" dirty="0" smtClean="0">
                <a:solidFill>
                  <a:srgbClr val="FF0000"/>
                </a:solidFill>
              </a:rPr>
              <a:t>%</a:t>
            </a:r>
          </a:p>
          <a:p>
            <a:pPr marL="109728" indent="0">
              <a:buNone/>
            </a:pPr>
            <a:endParaRPr lang="ru-RU" sz="3200" b="1" dirty="0" smtClean="0"/>
          </a:p>
          <a:p>
            <a:pPr marL="109728" indent="0">
              <a:buNone/>
            </a:pPr>
            <a:r>
              <a:rPr lang="ru-RU" sz="3200" b="1" dirty="0" smtClean="0"/>
              <a:t>Негосударственные </a:t>
            </a:r>
            <a:r>
              <a:rPr lang="ru-RU" sz="3200" b="1" dirty="0"/>
              <a:t>организации </a:t>
            </a:r>
            <a:r>
              <a:rPr lang="ru-RU" sz="3200" dirty="0" smtClean="0"/>
              <a:t>исключались </a:t>
            </a:r>
            <a:r>
              <a:rPr lang="ru-RU" sz="3200" dirty="0"/>
              <a:t>из списков </a:t>
            </a:r>
            <a:r>
              <a:rPr lang="ru-RU" sz="3200" dirty="0" smtClean="0"/>
              <a:t>по </a:t>
            </a:r>
            <a:r>
              <a:rPr lang="ru-RU" sz="3200" dirty="0"/>
              <a:t>следующим причинам:</a:t>
            </a:r>
          </a:p>
          <a:p>
            <a:r>
              <a:rPr lang="ru-RU" sz="3200" dirty="0" smtClean="0"/>
              <a:t>полностью </a:t>
            </a:r>
            <a:r>
              <a:rPr lang="ru-RU" sz="3200" dirty="0"/>
              <a:t>завершена передача на постоянное хранение документов АФ РФ, относящихся </a:t>
            </a:r>
            <a:r>
              <a:rPr lang="ru-RU" sz="3200" dirty="0" smtClean="0"/>
              <a:t> </a:t>
            </a:r>
            <a:r>
              <a:rPr lang="ru-RU" sz="3200" dirty="0"/>
              <a:t>государственной или муниципальной собственности;</a:t>
            </a:r>
          </a:p>
          <a:p>
            <a:r>
              <a:rPr lang="ru-RU" sz="3200" dirty="0" smtClean="0"/>
              <a:t>несоблюдение </a:t>
            </a:r>
            <a:r>
              <a:rPr lang="ru-RU" sz="3200" dirty="0"/>
              <a:t>организациями условий договоров о сотрудничестве;</a:t>
            </a:r>
          </a:p>
          <a:p>
            <a:r>
              <a:rPr lang="ru-RU" sz="3200" dirty="0" smtClean="0"/>
              <a:t>сокращение </a:t>
            </a:r>
            <a:r>
              <a:rPr lang="ru-RU" sz="3200" dirty="0"/>
              <a:t>функций организаций и документооборота в них, что делает нецелесообразным для архивов продолжение сотрудничества с организациями.</a:t>
            </a:r>
          </a:p>
          <a:p>
            <a:r>
              <a:rPr lang="ru-RU" sz="3200" dirty="0"/>
              <a:t>Включение новых негосударственных организаций в списки сильно осложняется их нежеланием к такого рода взаимодействию.</a:t>
            </a:r>
          </a:p>
          <a:p>
            <a:pPr marL="109728" indent="0">
              <a:buNone/>
            </a:pPr>
            <a:r>
              <a:rPr lang="ru-RU" sz="3200" b="1" dirty="0"/>
              <a:t>В отношении государственных и муниципальных организаций </a:t>
            </a:r>
            <a:r>
              <a:rPr lang="ru-RU" sz="3200" dirty="0"/>
              <a:t>в качестве основной причины их исключения из списков называлась ликвидация и реорганизация целого ряда органов и организаций в процессе оптимизации системы государственного (муниципального) управления.</a:t>
            </a:r>
          </a:p>
          <a:p>
            <a:pPr lvl="2"/>
            <a:r>
              <a:rPr lang="ru-RU" sz="3200" b="1" dirty="0" smtClean="0">
                <a:solidFill>
                  <a:srgbClr val="FF0000"/>
                </a:solidFill>
              </a:rPr>
              <a:t>Отсутствие </a:t>
            </a:r>
            <a:r>
              <a:rPr lang="ru-RU" sz="3200" b="1" dirty="0">
                <a:solidFill>
                  <a:srgbClr val="FF0000"/>
                </a:solidFill>
              </a:rPr>
              <a:t>в списках целого ряда действующих государственных и муниципальных </a:t>
            </a:r>
            <a:r>
              <a:rPr lang="ru-RU" sz="3200" b="1" dirty="0" smtClean="0">
                <a:solidFill>
                  <a:srgbClr val="FF0000"/>
                </a:solidFill>
              </a:rPr>
              <a:t>организаций не </a:t>
            </a:r>
            <a:r>
              <a:rPr lang="ru-RU" sz="3200" b="1" dirty="0">
                <a:solidFill>
                  <a:srgbClr val="FF0000"/>
                </a:solidFill>
              </a:rPr>
              <a:t>позволяет считать этот аргумент как достаточно весомый для обоснования общего сокращения числа источников комплектования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63408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Часть I. Источники комплектования государственных и муниципальных архивов</a:t>
            </a:r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27785"/>
              </p:ext>
            </p:extLst>
          </p:nvPr>
        </p:nvGraphicFramePr>
        <p:xfrm>
          <a:off x="883133" y="1484784"/>
          <a:ext cx="6077584" cy="1145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277"/>
                <a:gridCol w="1519277"/>
                <a:gridCol w="1519277"/>
                <a:gridCol w="151975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Дата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паспортизации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01.12.2000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01.12.2018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01.12.2021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организаций-источников комплектования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123</a:t>
                      </a:r>
                      <a:r>
                        <a:rPr lang="ru-RU" sz="1100" dirty="0">
                          <a:effectLst/>
                        </a:rPr>
                        <a:t> 263 организаций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89 </a:t>
                      </a:r>
                      <a:r>
                        <a:rPr lang="ru-RU" sz="1100" dirty="0">
                          <a:effectLst/>
                        </a:rPr>
                        <a:t>594 организаций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87 </a:t>
                      </a:r>
                      <a:r>
                        <a:rPr lang="ru-RU" sz="1100" dirty="0">
                          <a:effectLst/>
                        </a:rPr>
                        <a:t>882 организаций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49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11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3" t="38949" r="26595" b="25695"/>
          <a:stretch/>
        </p:blipFill>
        <p:spPr bwMode="auto">
          <a:xfrm>
            <a:off x="3275856" y="116632"/>
            <a:ext cx="586814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052736"/>
            <a:ext cx="59046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215.</a:t>
            </a:r>
            <a:r>
              <a:rPr lang="ru-RU" sz="1500" dirty="0"/>
              <a:t> Государственные и муниципальные организации выступают источниками комплектования государственных (муниципальных) архивов в форме полного или выборочного (группового, </a:t>
            </a:r>
            <a:r>
              <a:rPr lang="ru-RU" sz="1500" dirty="0" err="1"/>
              <a:t>повидового</a:t>
            </a:r>
            <a:r>
              <a:rPr lang="ru-RU" sz="1500" dirty="0"/>
              <a:t>) приема документов. </a:t>
            </a:r>
            <a:r>
              <a:rPr lang="ru-RU" sz="1500" b="1" dirty="0"/>
              <a:t>Решение о форме приема документов </a:t>
            </a:r>
            <a:r>
              <a:rPr lang="ru-RU" sz="1500" dirty="0"/>
              <a:t>от государственных и муниципальных организаций </a:t>
            </a:r>
            <a:r>
              <a:rPr lang="ru-RU" sz="1500" b="1" dirty="0"/>
              <a:t>принимается ЭПК </a:t>
            </a:r>
            <a:r>
              <a:rPr lang="ru-RU" sz="1500" dirty="0"/>
              <a:t>архивного учреждения.</a:t>
            </a:r>
          </a:p>
          <a:p>
            <a:endParaRPr lang="ru-RU" sz="1500" dirty="0" smtClean="0"/>
          </a:p>
          <a:p>
            <a:r>
              <a:rPr lang="ru-RU" sz="1500" dirty="0" smtClean="0"/>
              <a:t>Организации </a:t>
            </a:r>
            <a:r>
              <a:rPr lang="ru-RU" sz="1500" dirty="0"/>
              <a:t>– источники комплектования </a:t>
            </a:r>
            <a:r>
              <a:rPr lang="ru-RU" sz="1500" b="1" dirty="0"/>
              <a:t>полного приема </a:t>
            </a:r>
            <a:r>
              <a:rPr lang="ru-RU" sz="1500" dirty="0"/>
              <a:t>передают на хранение в государственные, муниципальные архивы весь комплекс документов постоянного срока хранения.</a:t>
            </a:r>
          </a:p>
          <a:p>
            <a:endParaRPr lang="ru-RU" sz="1500" dirty="0" smtClean="0"/>
          </a:p>
          <a:p>
            <a:r>
              <a:rPr lang="ru-RU" sz="1500" dirty="0" smtClean="0"/>
              <a:t>Организации </a:t>
            </a:r>
            <a:r>
              <a:rPr lang="ru-RU" sz="1500" dirty="0"/>
              <a:t>– источники комплектования </a:t>
            </a:r>
            <a:r>
              <a:rPr lang="ru-RU" sz="1500" b="1" dirty="0" err="1"/>
              <a:t>повидового</a:t>
            </a:r>
            <a:r>
              <a:rPr lang="ru-RU" sz="1500" b="1" dirty="0"/>
              <a:t> выборочного приема</a:t>
            </a:r>
            <a:r>
              <a:rPr lang="ru-RU" sz="1500" dirty="0"/>
              <a:t> передают на хранение в государственные, муниципальные архивы только отдельные виды документов постоянного срока хранения.</a:t>
            </a:r>
          </a:p>
          <a:p>
            <a:endParaRPr lang="ru-RU" sz="1500" dirty="0" smtClean="0"/>
          </a:p>
          <a:p>
            <a:r>
              <a:rPr lang="ru-RU" sz="1500" dirty="0" smtClean="0"/>
              <a:t>Организации </a:t>
            </a:r>
            <a:r>
              <a:rPr lang="ru-RU" sz="1500" dirty="0"/>
              <a:t>– источники комплектования </a:t>
            </a:r>
            <a:r>
              <a:rPr lang="ru-RU" sz="1500" b="1" dirty="0"/>
              <a:t>группового выборочного приема </a:t>
            </a:r>
            <a:r>
              <a:rPr lang="ru-RU" sz="1500" dirty="0"/>
              <a:t>передают на хранение в государственные, муниципальные архивы весь комплекс документов постоянного срока хранения.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06" y="4165712"/>
            <a:ext cx="1567562" cy="23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68820" y="3505076"/>
            <a:ext cx="2564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/>
              <a:t>Последуют изменения и в Правила 2020 г.</a:t>
            </a:r>
            <a:endParaRPr lang="ru-RU" sz="15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668344" y="2489311"/>
            <a:ext cx="435486" cy="7303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1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9825" y="332656"/>
            <a:ext cx="2564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Новые требования Правил 2023 г.</a:t>
            </a:r>
            <a:endParaRPr lang="ru-RU" sz="1500" b="1" dirty="0">
              <a:solidFill>
                <a:srgbClr val="FF0000"/>
              </a:solidFill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1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192687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2</a:t>
            </a:r>
            <a:r>
              <a:rPr lang="ru-RU" sz="2900" b="1" dirty="0">
                <a:solidFill>
                  <a:srgbClr val="FF0000"/>
                </a:solidFill>
              </a:rPr>
              <a:t>. </a:t>
            </a:r>
            <a:r>
              <a:rPr lang="ru-RU" sz="2900" b="1" dirty="0"/>
              <a:t>Часть архивов, несмотря на действующую норму закона (часть 2 статьи 20 Федерального закона №125-ФЗ), предписывающую обязательность ведения списков источников комплектования, фактически не ведут такие списки.</a:t>
            </a:r>
          </a:p>
          <a:p>
            <a:pPr marL="109728" indent="0">
              <a:buNone/>
            </a:pPr>
            <a:endParaRPr lang="ru-RU" sz="2900" b="1" dirty="0"/>
          </a:p>
          <a:p>
            <a:pPr marL="109728" indent="0">
              <a:buNone/>
            </a:pPr>
            <a:r>
              <a:rPr lang="ru-RU" sz="2900" b="1" dirty="0">
                <a:solidFill>
                  <a:srgbClr val="FF0000"/>
                </a:solidFill>
              </a:rPr>
              <a:t>3.</a:t>
            </a:r>
            <a:r>
              <a:rPr lang="ru-RU" sz="2900" b="1" dirty="0"/>
              <a:t> </a:t>
            </a:r>
            <a:r>
              <a:rPr lang="ru-RU" sz="2900" b="1" dirty="0" smtClean="0"/>
              <a:t>Организации и граждане </a:t>
            </a:r>
            <a:r>
              <a:rPr lang="ru-RU" sz="2900" b="1" dirty="0"/>
              <a:t>- «источники разового приема</a:t>
            </a:r>
            <a:r>
              <a:rPr lang="ru-RU" sz="2900" b="1" dirty="0" smtClean="0"/>
              <a:t>» далеко не всегда включаются в списки источников комплектования. Редко ведутся и отдельные списки граждан-источников комплектования.</a:t>
            </a:r>
          </a:p>
          <a:p>
            <a:pPr marL="109728" indent="0">
              <a:buNone/>
            </a:pPr>
            <a:endParaRPr lang="ru-RU" sz="2900" b="1" dirty="0" smtClean="0"/>
          </a:p>
          <a:p>
            <a:pPr marL="109728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4.</a:t>
            </a:r>
            <a:r>
              <a:rPr lang="ru-RU" sz="2900" b="1" dirty="0" smtClean="0"/>
              <a:t> Списки обновляются недостаточно оперативно. Зачастую для уточнения реального количества организаций-источников комплектования на настоящий момент требуются дополнительные уточнения у специалистов отдела комплектования.</a:t>
            </a:r>
          </a:p>
          <a:p>
            <a:pPr marL="109728" indent="0">
              <a:buNone/>
            </a:pPr>
            <a:endParaRPr lang="ru-RU" sz="3300" b="1" dirty="0"/>
          </a:p>
          <a:p>
            <a:pPr marL="109728" indent="0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Вывод </a:t>
            </a:r>
            <a:r>
              <a:rPr lang="ru-RU" sz="3300" b="1" dirty="0">
                <a:solidFill>
                  <a:srgbClr val="FF0000"/>
                </a:solidFill>
              </a:rPr>
              <a:t>о недостаточной эффективности традиционного подхода к ведению списков источников комплектования</a:t>
            </a:r>
            <a:r>
              <a:rPr lang="ru-RU" sz="3300" dirty="0"/>
              <a:t>.</a:t>
            </a:r>
          </a:p>
          <a:p>
            <a:pPr marL="109728" indent="0">
              <a:buNone/>
            </a:pPr>
            <a:endParaRPr lang="ru-RU" sz="2900" b="1" dirty="0"/>
          </a:p>
          <a:p>
            <a:pPr marL="109728" indent="0">
              <a:buNone/>
            </a:pPr>
            <a:endParaRPr lang="ru-RU" sz="2900" b="1" dirty="0" smtClean="0"/>
          </a:p>
          <a:p>
            <a:pPr marL="109728" indent="0">
              <a:buNone/>
            </a:pPr>
            <a:endParaRPr lang="ru-RU" sz="2900" b="1" dirty="0" smtClean="0"/>
          </a:p>
          <a:p>
            <a:pPr marL="109728" indent="0">
              <a:buNone/>
            </a:pPr>
            <a:r>
              <a:rPr lang="ru-RU" sz="2900" b="1" dirty="0" smtClean="0"/>
              <a:t>Целесообразность </a:t>
            </a:r>
            <a:r>
              <a:rPr lang="ru-RU" sz="2900" b="1" dirty="0"/>
              <a:t>создания единой информационной системы (реестра) по источникам комплектования архивов на общероссийском </a:t>
            </a:r>
            <a:r>
              <a:rPr lang="ru-RU" sz="2900" b="1" dirty="0" smtClean="0"/>
              <a:t>уровне</a:t>
            </a:r>
            <a:r>
              <a:rPr lang="ru-RU" sz="2900" dirty="0" smtClean="0"/>
              <a:t>.</a:t>
            </a:r>
          </a:p>
          <a:p>
            <a:pPr marL="109728" indent="0">
              <a:buNone/>
            </a:pPr>
            <a:r>
              <a:rPr lang="ru-RU" sz="2900" dirty="0" smtClean="0"/>
              <a:t>Это </a:t>
            </a:r>
            <a:r>
              <a:rPr lang="ru-RU" sz="2900" dirty="0"/>
              <a:t>позволит, в том числе, собирать и анализировать статистические данные по количеству и составу источников комплектования в рамках отдельных регионов, федеральных округов и всей страны. В таком случае можно упразднить требование о ведении списков в бумажном виде, но прописать порядок включения сведений об источниках комплектования архивов в систему</a:t>
            </a:r>
            <a:r>
              <a:rPr lang="ru-RU" sz="2900" dirty="0" smtClean="0"/>
              <a:t>.</a:t>
            </a:r>
            <a:endParaRPr lang="ru-RU" sz="29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55975" y="3789040"/>
            <a:ext cx="37529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3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3"/>
            <a:ext cx="8712968" cy="2520279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5. </a:t>
            </a:r>
            <a:r>
              <a:rPr lang="ru-RU" sz="2900" b="1" dirty="0" smtClean="0"/>
              <a:t>В </a:t>
            </a:r>
            <a:r>
              <a:rPr lang="ru-RU" sz="2900" b="1" dirty="0"/>
              <a:t>списках источников комплектования архивов недостаточно комплексно и равномерно отражены отрасли экономики и сферы деятельности организаций, действующих на территории Российской Федерации. Отдельные сферы деятельности представлены довольно комплексно, другие совсем не нашли отражения в списках источников </a:t>
            </a:r>
            <a:r>
              <a:rPr lang="ru-RU" sz="2900" b="1" dirty="0" smtClean="0"/>
              <a:t>комплектования. </a:t>
            </a:r>
            <a:endParaRPr lang="ru-RU" sz="2900" b="1" dirty="0"/>
          </a:p>
          <a:p>
            <a:pPr marL="109728" indent="0">
              <a:buNone/>
            </a:pPr>
            <a:endParaRPr lang="ru-RU" sz="2900" b="1" dirty="0"/>
          </a:p>
          <a:p>
            <a:pPr marL="109728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6. </a:t>
            </a:r>
            <a:r>
              <a:rPr lang="ru-RU" sz="2900" b="1" dirty="0" smtClean="0"/>
              <a:t>Региональная специфика </a:t>
            </a:r>
            <a:r>
              <a:rPr lang="ru-RU" sz="2900" b="1" dirty="0"/>
              <a:t>недостаточно учитывается при формировании списков</a:t>
            </a:r>
            <a:r>
              <a:rPr lang="ru-RU" sz="2900" b="1" dirty="0" smtClean="0"/>
              <a:t>.</a:t>
            </a:r>
          </a:p>
          <a:p>
            <a:pPr marL="109728" indent="0">
              <a:buNone/>
            </a:pPr>
            <a:endParaRPr lang="ru-RU" sz="2900" b="1" dirty="0" smtClean="0"/>
          </a:p>
          <a:p>
            <a:pPr marL="109728" indent="0" algn="ctr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Добыча полезных ископаемых</a:t>
            </a:r>
          </a:p>
          <a:p>
            <a:pPr marL="109728" indent="0">
              <a:buNone/>
            </a:pPr>
            <a:endParaRPr lang="ru-RU" sz="2900" b="1" dirty="0" smtClean="0"/>
          </a:p>
          <a:p>
            <a:pPr marL="109728" indent="0">
              <a:buNone/>
            </a:pPr>
            <a:endParaRPr lang="ru-RU" sz="2900" b="1" dirty="0"/>
          </a:p>
          <a:p>
            <a:pPr marL="109728" indent="0">
              <a:buNone/>
            </a:pPr>
            <a:endParaRPr lang="ru-RU" sz="2900" b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701556"/>
              </p:ext>
            </p:extLst>
          </p:nvPr>
        </p:nvGraphicFramePr>
        <p:xfrm>
          <a:off x="403839" y="2870028"/>
          <a:ext cx="8416633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049"/>
                <a:gridCol w="1800200"/>
                <a:gridCol w="3456384"/>
              </a:tblGrid>
              <a:tr h="210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СКФО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0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Удельный вес федерального округа в общероссийских основных социально-экономических показателях (по данным Росстата на 2021 г.</a:t>
                      </a:r>
                      <a:r>
                        <a:rPr lang="ru-RU" sz="1400" baseline="300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37,9 %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0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организаций соответствующей сферы деятельности в списках источниках комплектования на 2022 г. (по данным анкетирования)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отсутствуют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организации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(Свердловская область – 2 организации, Тюменская область – 1 организация, в остальных регионах отсутствуют)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5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3"/>
            <a:ext cx="8640960" cy="2520279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sz="2900" b="1" dirty="0">
                <a:solidFill>
                  <a:srgbClr val="FF0000"/>
                </a:solidFill>
              </a:rPr>
              <a:t>7. </a:t>
            </a:r>
            <a:r>
              <a:rPr lang="ru-RU" sz="2900" b="1" dirty="0" smtClean="0"/>
              <a:t>Организации </a:t>
            </a:r>
            <a:r>
              <a:rPr lang="ru-RU" sz="2900" b="1" dirty="0"/>
              <a:t>некоторых направлений деятельности оказались непредставленными в списках источников комплектования целого ряда </a:t>
            </a:r>
            <a:r>
              <a:rPr lang="ru-RU" sz="2900" b="1" dirty="0" smtClean="0"/>
              <a:t>архивов.</a:t>
            </a:r>
          </a:p>
          <a:p>
            <a:pPr marL="109728" indent="0">
              <a:buNone/>
            </a:pPr>
            <a:endParaRPr lang="ru-RU" sz="2900" b="1" dirty="0" smtClean="0"/>
          </a:p>
          <a:p>
            <a:pPr marL="109728" indent="0">
              <a:buNone/>
            </a:pPr>
            <a:r>
              <a:rPr lang="ru-RU" sz="2900" dirty="0" smtClean="0"/>
              <a:t>Всего </a:t>
            </a:r>
            <a:r>
              <a:rPr lang="ru-RU" sz="2900" dirty="0"/>
              <a:t>на соответствующий вопрос анкеты ответили 116 государственных архивов субъектов </a:t>
            </a:r>
            <a:r>
              <a:rPr lang="ru-RU" sz="2900" dirty="0" smtClean="0"/>
              <a:t>РФ.</a:t>
            </a:r>
          </a:p>
          <a:p>
            <a:pPr marL="109728" indent="0">
              <a:buNone/>
            </a:pPr>
            <a:endParaRPr lang="ru-RU" sz="2900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В </a:t>
            </a:r>
            <a:r>
              <a:rPr lang="ru-RU" sz="2900" b="1" dirty="0">
                <a:solidFill>
                  <a:srgbClr val="FF0000"/>
                </a:solidFill>
              </a:rPr>
              <a:t>таблице ниже приведены примеры по отдельным сферам деятельности, не отраженным в списках источников комплектования</a:t>
            </a:r>
            <a:r>
              <a:rPr lang="ru-RU" sz="2900" b="1" dirty="0" smtClean="0">
                <a:solidFill>
                  <a:srgbClr val="FF0000"/>
                </a:solidFill>
              </a:rPr>
              <a:t>:</a:t>
            </a:r>
          </a:p>
          <a:p>
            <a:pPr marL="109728" indent="0">
              <a:buNone/>
            </a:pPr>
            <a:endParaRPr lang="ru-RU" sz="2900" b="1" dirty="0" smtClean="0"/>
          </a:p>
          <a:p>
            <a:pPr marL="109728" indent="0">
              <a:buNone/>
            </a:pPr>
            <a:endParaRPr lang="ru-RU" sz="2900" b="1" dirty="0"/>
          </a:p>
          <a:p>
            <a:pPr marL="109728" indent="0">
              <a:buNone/>
            </a:pPr>
            <a:endParaRPr lang="ru-RU" sz="2900" b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61654"/>
              </p:ext>
            </p:extLst>
          </p:nvPr>
        </p:nvGraphicFramePr>
        <p:xfrm>
          <a:off x="467544" y="2636912"/>
          <a:ext cx="8280920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838"/>
                <a:gridCol w="1414861"/>
                <a:gridCol w="30502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Сферы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архивов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 от общего количества архивов, ответивших на вопрос анкеты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Информационные </a:t>
                      </a:r>
                      <a:r>
                        <a:rPr lang="ru-RU" sz="1400" dirty="0" smtClean="0">
                          <a:effectLst/>
                        </a:rPr>
                        <a:t>технологии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54,31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Наука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45,69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Высшее </a:t>
                      </a:r>
                      <a:r>
                        <a:rPr lang="ru-RU" sz="1400" dirty="0" smtClean="0">
                          <a:effectLst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Телекоммуникация и </a:t>
                      </a:r>
                      <a:r>
                        <a:rPr lang="ru-RU" sz="1400" dirty="0" smtClean="0">
                          <a:effectLst/>
                        </a:rPr>
                        <a:t>связь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Культура, </a:t>
                      </a:r>
                      <a:r>
                        <a:rPr lang="ru-RU" sz="1400" dirty="0" smtClean="0">
                          <a:effectLst/>
                        </a:rPr>
                        <a:t>искусство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Медицина, </a:t>
                      </a:r>
                      <a:r>
                        <a:rPr lang="ru-RU" sz="1400" dirty="0" smtClean="0">
                          <a:effectLst/>
                        </a:rPr>
                        <a:t>здравоохранение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6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809468" cy="612068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b="1" dirty="0" smtClean="0"/>
              <a:t>Общий вывод </a:t>
            </a:r>
            <a:r>
              <a:rPr lang="ru-RU" b="1" dirty="0"/>
              <a:t>о неравномерности формирования архивных фондов субъектов РФ, так же как АФ РФ в </a:t>
            </a:r>
            <a:r>
              <a:rPr lang="ru-RU" b="1" dirty="0" smtClean="0"/>
              <a:t>целом.</a:t>
            </a:r>
          </a:p>
          <a:p>
            <a:endParaRPr lang="ru-RU" dirty="0" smtClean="0"/>
          </a:p>
          <a:p>
            <a:pPr marL="109728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Представляется </a:t>
            </a:r>
            <a:r>
              <a:rPr lang="ru-RU" b="1" dirty="0">
                <a:solidFill>
                  <a:srgbClr val="FF0000"/>
                </a:solidFill>
              </a:rPr>
              <a:t>возможным скорректировать этот дисбаланс за счет более тщательного подхода к планированию деятельности по комплектованию архивов в рамках отдельных регионов, федеральных округов, а также страны в </a:t>
            </a:r>
            <a:r>
              <a:rPr lang="ru-RU" b="1" dirty="0" smtClean="0">
                <a:solidFill>
                  <a:srgbClr val="FF0000"/>
                </a:solidFill>
              </a:rPr>
              <a:t>целом (с учетом данных Росстата)</a:t>
            </a:r>
          </a:p>
          <a:p>
            <a:pPr marL="109728" indent="0" algn="ctr">
              <a:buNone/>
            </a:pPr>
            <a:r>
              <a:rPr lang="ru-RU" b="1" dirty="0" smtClean="0"/>
              <a:t>! Такое планирование не </a:t>
            </a:r>
            <a:r>
              <a:rPr lang="ru-RU" b="1" dirty="0"/>
              <a:t>может быть </a:t>
            </a:r>
            <a:r>
              <a:rPr lang="ru-RU" b="1" dirty="0" smtClean="0"/>
              <a:t>жестким!</a:t>
            </a:r>
            <a:endParaRPr lang="ru-RU" b="1" dirty="0"/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Необходимы также </a:t>
            </a:r>
            <a:r>
              <a:rPr lang="ru-RU" b="1" dirty="0" smtClean="0">
                <a:solidFill>
                  <a:srgbClr val="FF0000"/>
                </a:solidFill>
              </a:rPr>
              <a:t>актуальные </a:t>
            </a:r>
            <a:r>
              <a:rPr lang="ru-RU" b="1" dirty="0">
                <a:solidFill>
                  <a:srgbClr val="FF0000"/>
                </a:solidFill>
              </a:rPr>
              <a:t>методические </a:t>
            </a:r>
            <a:r>
              <a:rPr lang="ru-RU" b="1" dirty="0" smtClean="0">
                <a:solidFill>
                  <a:srgbClr val="FF0000"/>
                </a:solidFill>
              </a:rPr>
              <a:t>разработки </a:t>
            </a:r>
            <a:r>
              <a:rPr lang="ru-RU" dirty="0" smtClean="0">
                <a:solidFill>
                  <a:srgbClr val="FF0000"/>
                </a:solidFill>
              </a:rPr>
              <a:t>(запланировано на 2025-2026 гг.).</a:t>
            </a:r>
          </a:p>
          <a:p>
            <a:pPr marL="109728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b="1" dirty="0" smtClean="0"/>
              <a:t>Вопрос </a:t>
            </a:r>
            <a:r>
              <a:rPr lang="ru-RU" b="1" dirty="0"/>
              <a:t>о формах собственности на архивные документы </a:t>
            </a:r>
            <a:r>
              <a:rPr lang="ru-RU" dirty="0"/>
              <a:t>является одним из наиболее острых, поскольку зачастую противоречит </a:t>
            </a:r>
            <a:r>
              <a:rPr lang="ru-RU" b="1" dirty="0"/>
              <a:t>территориальному принципу комплектования архивов</a:t>
            </a:r>
            <a:r>
              <a:rPr lang="ru-RU" dirty="0"/>
              <a:t>.</a:t>
            </a:r>
          </a:p>
          <a:p>
            <a:r>
              <a:rPr lang="ru-RU" u="sng" dirty="0"/>
              <a:t>Рекомендации, утвержденные приказом </a:t>
            </a:r>
            <a:r>
              <a:rPr lang="ru-RU" u="sng" dirty="0" err="1"/>
              <a:t>Росархива</a:t>
            </a:r>
            <a:r>
              <a:rPr lang="ru-RU" u="sng" dirty="0"/>
              <a:t> в октябре 2023 г.</a:t>
            </a:r>
            <a:r>
              <a:rPr lang="ru-RU" dirty="0"/>
              <a:t>, более четко прописывают условия заключаемых договоров между территориальными органами ФОИВ, иными государственными органами, федеральными организациями и уполномоченными органами исполнительной власти субъектов Российской Федерации в сфере архивного дела, а также порядок действий территориальных органов ФОИВ в случае отсутствия договоров, но не решают общую проблему необязательности заключения таких договоров.</a:t>
            </a:r>
          </a:p>
          <a:p>
            <a:r>
              <a:rPr lang="ru-RU" dirty="0" smtClean="0"/>
              <a:t>При </a:t>
            </a:r>
            <a:r>
              <a:rPr lang="ru-RU" dirty="0"/>
              <a:t>этом </a:t>
            </a:r>
            <a:r>
              <a:rPr lang="ru-RU" b="1" dirty="0"/>
              <a:t>территориальный принцип комплектования </a:t>
            </a:r>
            <a:r>
              <a:rPr lang="ru-RU" dirty="0"/>
              <a:t>несомненно удобен для будущих пользователей. Его рациональное и комплексное применение позволяет обогатить Архивный фонд соответствующего субъекта </a:t>
            </a:r>
            <a:r>
              <a:rPr lang="ru-RU" dirty="0" smtClean="0"/>
              <a:t>РФ </a:t>
            </a:r>
            <a:r>
              <a:rPr lang="ru-RU" dirty="0"/>
              <a:t>документами, отражающими историю развития </a:t>
            </a:r>
            <a:r>
              <a:rPr lang="ru-RU" dirty="0" smtClean="0"/>
              <a:t>региона</a:t>
            </a:r>
            <a:r>
              <a:rPr lang="ru-RU" dirty="0"/>
              <a:t>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020" y="332656"/>
            <a:ext cx="8712968" cy="6211078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sz="2000" b="1" dirty="0" smtClean="0"/>
              <a:t>Предложено </a:t>
            </a:r>
            <a:r>
              <a:rPr lang="ru-RU" sz="2000" b="1" dirty="0"/>
              <a:t>на уровне нормативно-правового регулирования более четко прописать </a:t>
            </a:r>
            <a:r>
              <a:rPr lang="ru-RU" sz="2000" b="1" dirty="0" smtClean="0"/>
              <a:t>следующие положения:</a:t>
            </a:r>
            <a:endParaRPr lang="ru-RU" sz="2000" b="1" dirty="0"/>
          </a:p>
          <a:p>
            <a:pPr marL="109728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1.</a:t>
            </a:r>
            <a:r>
              <a:rPr lang="ru-RU" sz="2000" dirty="0"/>
              <a:t>	</a:t>
            </a:r>
            <a:r>
              <a:rPr lang="ru-RU" sz="2000" dirty="0" smtClean="0"/>
              <a:t>Все государственные и муниципальные организации относятся к источникам комплектования соответствующих государственных и муниципальных </a:t>
            </a:r>
            <a:r>
              <a:rPr lang="ru-RU" sz="2000" dirty="0"/>
              <a:t>архивов по формам выборочного или полного </a:t>
            </a:r>
            <a:r>
              <a:rPr lang="ru-RU" sz="2000" dirty="0" smtClean="0"/>
              <a:t>приема (</a:t>
            </a:r>
            <a:r>
              <a:rPr lang="ru-RU" sz="2000" dirty="0"/>
              <a:t>это </a:t>
            </a:r>
            <a:r>
              <a:rPr lang="ru-RU" sz="2000" dirty="0" smtClean="0"/>
              <a:t>вытекает из ФЗ-125 и Правил 2023 г. – Необходимы изменения в Правила 2020 г. и Примерные положения об ЭПК)</a:t>
            </a:r>
          </a:p>
          <a:p>
            <a:pPr marL="109728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2.</a:t>
            </a:r>
            <a:r>
              <a:rPr lang="ru-RU" sz="2000" dirty="0" smtClean="0"/>
              <a:t>	Все организации</a:t>
            </a:r>
            <a:r>
              <a:rPr lang="ru-RU" sz="2000" dirty="0"/>
              <a:t>, в уставном капитале которых доля участия Российской Федерации, субъекта Российской Федерации, муниципального образования в совокупности превышает 25 % , относятся к источникам комплектования соответствующих государственных и муниципальных архивов по формам выборочного или полного </a:t>
            </a:r>
            <a:r>
              <a:rPr lang="ru-RU" sz="2000" dirty="0" smtClean="0"/>
              <a:t>приема.</a:t>
            </a:r>
          </a:p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Имеются соответствующие прецеденты на законодательном уровне: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соответствии с </a:t>
            </a:r>
            <a:r>
              <a:rPr lang="ru-RU" sz="2000" b="1" dirty="0"/>
              <a:t>Федеральным законом от 30.12.2008 № 307-ФЗ «Об аудиторской деятельности» </a:t>
            </a:r>
            <a:r>
              <a:rPr lang="ru-RU" sz="2000" dirty="0"/>
              <a:t>организации, в уставных (складочных) капиталах которых доля государственной собственности составляет не менее 25%, признаются общественно значимыми организациями для целей этого Федерального закона (раздел 1 статьи 5.1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Действие </a:t>
            </a:r>
            <a:r>
              <a:rPr lang="ru-RU" sz="2000" b="1" dirty="0"/>
              <a:t>Федерального закона от 18.07.2011 № 223-ФЗ «О закупках товаров, работ, услуг отдельными видами юридических лиц» </a:t>
            </a:r>
            <a:r>
              <a:rPr lang="ru-RU" sz="2000" dirty="0"/>
              <a:t>распространяется на организации, в уставном капитале которых доля участия Российской Федерации, субъекта Российской Федерации, муниципального образования в совокупности превышает </a:t>
            </a:r>
            <a:r>
              <a:rPr lang="ru-RU" sz="2000" dirty="0" smtClean="0"/>
              <a:t>50%.</a:t>
            </a:r>
          </a:p>
          <a:p>
            <a:endParaRPr lang="ru-RU" sz="2000" dirty="0"/>
          </a:p>
          <a:p>
            <a:pPr marL="109728" indent="0">
              <a:buNone/>
            </a:pPr>
            <a:r>
              <a:rPr lang="ru-RU" sz="2000" b="1" dirty="0" smtClean="0"/>
              <a:t>     Необходимо </a:t>
            </a:r>
            <a:r>
              <a:rPr lang="ru-RU" sz="2000" b="1" dirty="0" smtClean="0"/>
              <a:t>также развитие методического обеспечения деятельности по</a:t>
            </a:r>
          </a:p>
          <a:p>
            <a:pPr marL="109728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комплектованию архивов документами АФ РФ, ведению списков источников   </a:t>
            </a:r>
          </a:p>
          <a:p>
            <a:pPr marL="109728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комплектования, применению различных форм приема документов.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16</a:t>
            </a:fld>
            <a:endParaRPr lang="ru-RU"/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6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020" y="3645024"/>
            <a:ext cx="8712967" cy="24482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dirty="0" smtClean="0"/>
              <a:t>Раскрыты </a:t>
            </a:r>
            <a:r>
              <a:rPr lang="ru-RU" sz="1600" dirty="0"/>
              <a:t>категории организаций к которым наиболее часто применяется </a:t>
            </a:r>
            <a:r>
              <a:rPr lang="ru-RU" sz="1600" b="1" dirty="0"/>
              <a:t>групповой выборочный прием, повидовой выборочный прием</a:t>
            </a:r>
            <a:r>
              <a:rPr lang="ru-RU" sz="1600" dirty="0"/>
              <a:t>. Выделены виды документов, наиболее часто отбираемые на хранение.</a:t>
            </a:r>
          </a:p>
          <a:p>
            <a:pPr marL="109728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Отмечается частое сочетание форм выборочного приема.</a:t>
            </a:r>
          </a:p>
          <a:p>
            <a:pPr marL="109728" indent="0">
              <a:buNone/>
            </a:pPr>
            <a:endParaRPr lang="ru-RU" sz="1600" dirty="0"/>
          </a:p>
          <a:p>
            <a:pPr marL="109728" indent="0">
              <a:buNone/>
            </a:pPr>
            <a:r>
              <a:rPr lang="ru-RU" sz="1600" dirty="0"/>
              <a:t>Результаты анализа результатов анкетирования позволяют сделать </a:t>
            </a:r>
            <a:r>
              <a:rPr lang="ru-RU" sz="1600" b="1" dirty="0"/>
              <a:t>вывод о необходимости разработки пособий и рекомендаций, более подробно раскрывающих методику применения различных форм приема документов на практике. </a:t>
            </a:r>
            <a:r>
              <a:rPr lang="ru-RU" sz="1600" dirty="0"/>
              <a:t>Это становится еще более актуальным с утверждением Правил 2023 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</a:rPr>
              <a:t>Часть </a:t>
            </a:r>
            <a:r>
              <a:rPr lang="en-US" sz="2200" dirty="0">
                <a:solidFill>
                  <a:srgbClr val="FF0000"/>
                </a:solidFill>
              </a:rPr>
              <a:t>I</a:t>
            </a:r>
            <a:r>
              <a:rPr lang="ru-RU" sz="2200" dirty="0">
                <a:solidFill>
                  <a:srgbClr val="FF0000"/>
                </a:solidFill>
              </a:rPr>
              <a:t>I. Применение выборочного приема при комплектовании государственных и муниципальных архивов</a:t>
            </a:r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13286367"/>
              </p:ext>
            </p:extLst>
          </p:nvPr>
        </p:nvGraphicFramePr>
        <p:xfrm>
          <a:off x="3995936" y="1412776"/>
          <a:ext cx="46404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49029811"/>
              </p:ext>
            </p:extLst>
          </p:nvPr>
        </p:nvGraphicFramePr>
        <p:xfrm>
          <a:off x="611560" y="1340768"/>
          <a:ext cx="3312368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753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881476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Вывод о значимости постоянной работы по постоянной актуализации системы типовых и ведомственных перечней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Представляется важной задача расширения типового блока статей, включающего наиболее распространенные виды документов, образующихся в различных организациях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Очевидна </a:t>
            </a:r>
            <a:r>
              <a:rPr lang="ru-RU" sz="2000" dirty="0"/>
              <a:t>необходимость также сохранения информационной основы для комиссионного принятия решений о сроках хранения документов, виды которых уже не входят в современные системы документации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/>
              <a:t>Целесообразной видится аккумуляция всех нормативных требований, устанавливающих сроки хранения документов, в </a:t>
            </a:r>
            <a:r>
              <a:rPr lang="ru-RU" sz="2000" dirty="0">
                <a:solidFill>
                  <a:srgbClr val="FF0000"/>
                </a:solidFill>
              </a:rPr>
              <a:t>рамках единого реестра.</a:t>
            </a:r>
          </a:p>
          <a:p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</a:rPr>
              <a:t>Часть </a:t>
            </a:r>
            <a:r>
              <a:rPr lang="en-US" sz="2200" dirty="0">
                <a:solidFill>
                  <a:srgbClr val="FF0000"/>
                </a:solidFill>
              </a:rPr>
              <a:t>I</a:t>
            </a:r>
            <a:r>
              <a:rPr lang="ru-RU" sz="2200" dirty="0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I</a:t>
            </a:r>
            <a:r>
              <a:rPr lang="ru-RU" sz="2200" dirty="0">
                <a:solidFill>
                  <a:srgbClr val="FF0000"/>
                </a:solidFill>
              </a:rPr>
              <a:t>. Экспертиза ценности документов: используемая нормативно-правовая база и методические разработки</a:t>
            </a:r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4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5482952" cy="2048933"/>
          </a:xfrm>
        </p:spPr>
        <p:txBody>
          <a:bodyPr>
            <a:normAutofit/>
          </a:bodyPr>
          <a:lstStyle/>
          <a:p>
            <a:pPr algn="ctr"/>
            <a:r>
              <a:rPr lang="ru-RU" sz="3400" dirty="0"/>
              <a:t>Цель </a:t>
            </a:r>
            <a:r>
              <a:rPr lang="ru-RU" sz="3400" dirty="0">
                <a:effectLst/>
              </a:rPr>
              <a:t>создания, эксплуатации и развития ГИС «Реестр» </a:t>
            </a:r>
            <a:endParaRPr lang="ru-RU" sz="3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402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ctr">
              <a:spcBef>
                <a:spcPts val="0"/>
              </a:spcBef>
              <a:buNone/>
            </a:pPr>
            <a:r>
              <a:rPr lang="ru-RU" sz="2800" dirty="0" smtClean="0"/>
              <a:t>формирование </a:t>
            </a:r>
            <a:r>
              <a:rPr lang="ru-RU" sz="2800" dirty="0"/>
              <a:t>единого информационного пространства сведений о </a:t>
            </a:r>
            <a:r>
              <a:rPr lang="ru-RU" sz="2800" dirty="0" err="1"/>
              <a:t>документообразовании</a:t>
            </a:r>
            <a:r>
              <a:rPr lang="ru-RU" sz="2800" dirty="0"/>
              <a:t>, о видах документов, образующихся в деятельности государственных органов, органов местного самоуправления и организаций, и сроках их хранения </a:t>
            </a:r>
          </a:p>
        </p:txBody>
      </p:sp>
      <p:sp>
        <p:nvSpPr>
          <p:cNvPr id="4" name="Стрелка углом 3"/>
          <p:cNvSpPr/>
          <p:nvPr/>
        </p:nvSpPr>
        <p:spPr>
          <a:xfrm rot="5400000">
            <a:off x="6581496" y="627417"/>
            <a:ext cx="1320799" cy="1595374"/>
          </a:xfrm>
          <a:prstGeom prst="bentArrow">
            <a:avLst/>
          </a:prstGeom>
          <a:solidFill>
            <a:srgbClr val="C00000"/>
          </a:solidFill>
          <a:ln w="38100"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7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536504" cy="5616624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04105A"/>
                </a:solidFill>
              </a:rPr>
              <a:t>Научная деятельность ВНИИДАД </a:t>
            </a:r>
            <a:r>
              <a:rPr lang="ru-RU" sz="2100" b="1" dirty="0" smtClean="0">
                <a:solidFill>
                  <a:srgbClr val="04105A"/>
                </a:solidFill>
              </a:rPr>
              <a:t>осуществляется </a:t>
            </a:r>
            <a:r>
              <a:rPr lang="ru-RU" sz="2100" b="1" dirty="0">
                <a:solidFill>
                  <a:srgbClr val="04105A"/>
                </a:solidFill>
              </a:rPr>
              <a:t>на основе </a:t>
            </a:r>
            <a:r>
              <a:rPr lang="ru-RU" sz="2100" b="1" u="sng" dirty="0">
                <a:solidFill>
                  <a:srgbClr val="04105A"/>
                </a:solidFill>
              </a:rPr>
              <a:t>Плана НИОКР, выполняемых на основе государственного задания Федерального архивного </a:t>
            </a:r>
            <a:r>
              <a:rPr lang="ru-RU" sz="2100" b="1" u="sng" dirty="0" smtClean="0">
                <a:solidFill>
                  <a:srgbClr val="04105A"/>
                </a:solidFill>
              </a:rPr>
              <a:t>агентства</a:t>
            </a:r>
            <a:r>
              <a:rPr lang="ru-RU" sz="2100" b="1" dirty="0">
                <a:solidFill>
                  <a:srgbClr val="04105A"/>
                </a:solidFill>
              </a:rPr>
              <a:t/>
            </a:r>
            <a:br>
              <a:rPr lang="ru-RU" sz="2100" b="1" dirty="0">
                <a:solidFill>
                  <a:srgbClr val="04105A"/>
                </a:solidFill>
              </a:rPr>
            </a:br>
            <a:r>
              <a:rPr lang="ru-RU" sz="2100" b="1" dirty="0" smtClean="0">
                <a:solidFill>
                  <a:srgbClr val="04105A"/>
                </a:solidFill>
              </a:rPr>
              <a:t/>
            </a:r>
            <a:br>
              <a:rPr lang="ru-RU" sz="2100" b="1" dirty="0" smtClean="0">
                <a:solidFill>
                  <a:srgbClr val="04105A"/>
                </a:solidFill>
              </a:rPr>
            </a:br>
            <a:r>
              <a:rPr lang="ru-RU" sz="2100" b="1" dirty="0">
                <a:solidFill>
                  <a:srgbClr val="04105A"/>
                </a:solidFill>
              </a:rPr>
              <a:t/>
            </a:r>
            <a:br>
              <a:rPr lang="ru-RU" sz="2100" b="1" dirty="0">
                <a:solidFill>
                  <a:srgbClr val="04105A"/>
                </a:solidFill>
              </a:rPr>
            </a:br>
            <a:r>
              <a:rPr lang="ru-RU" sz="2100" b="1" dirty="0">
                <a:solidFill>
                  <a:srgbClr val="FF0000"/>
                </a:solidFill>
              </a:rPr>
              <a:t>Тема 1.1. Теория и методика экспертизы ценности документов и комплектования архивов в современных условиях. Научный доклад</a:t>
            </a:r>
            <a:br>
              <a:rPr lang="ru-RU" sz="2100" b="1" dirty="0">
                <a:solidFill>
                  <a:srgbClr val="FF0000"/>
                </a:solidFill>
              </a:rPr>
            </a:br>
            <a:r>
              <a:rPr lang="ru-RU" sz="2100" b="1" dirty="0" smtClean="0">
                <a:solidFill>
                  <a:schemeClr val="accent1"/>
                </a:solidFill>
              </a:rPr>
              <a:t>2</a:t>
            </a:r>
            <a:r>
              <a:rPr lang="ru-RU" sz="2100" dirty="0" smtClean="0">
                <a:solidFill>
                  <a:schemeClr val="tx1"/>
                </a:solidFill>
              </a:rPr>
              <a:t>022 </a:t>
            </a:r>
            <a:r>
              <a:rPr lang="ru-RU" sz="2100" dirty="0">
                <a:solidFill>
                  <a:schemeClr val="tx1"/>
                </a:solidFill>
              </a:rPr>
              <a:t>– 2023 гг.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2" t="12404" r="30961" b="8356"/>
          <a:stretch/>
        </p:blipFill>
        <p:spPr bwMode="auto">
          <a:xfrm>
            <a:off x="4860032" y="476672"/>
            <a:ext cx="41697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67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4A11B5C7-A390-F048-AB4E-83F986204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450839"/>
              </p:ext>
            </p:extLst>
          </p:nvPr>
        </p:nvGraphicFramePr>
        <p:xfrm>
          <a:off x="375815" y="1269336"/>
          <a:ext cx="8588673" cy="572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9C618604-DA3D-7345-9837-3521647DED75}"/>
              </a:ext>
            </a:extLst>
          </p:cNvPr>
          <p:cNvSpPr/>
          <p:nvPr/>
        </p:nvSpPr>
        <p:spPr>
          <a:xfrm>
            <a:off x="375815" y="3212976"/>
            <a:ext cx="1371600" cy="4643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CFB24A-376F-8540-8D4E-01D7BAE6F8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89" y="0"/>
            <a:ext cx="6646001" cy="2232936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2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020" y="1700808"/>
            <a:ext cx="8712968" cy="424847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2000" dirty="0"/>
              <a:t>Для совершенствования практики проведения экспертизы ценности архивами предложены следующие </a:t>
            </a:r>
            <a:r>
              <a:rPr lang="ru-RU" sz="2000" b="1" dirty="0"/>
              <a:t>решения</a:t>
            </a:r>
            <a:r>
              <a:rPr lang="ru-RU" sz="2000" dirty="0"/>
              <a:t>:</a:t>
            </a:r>
          </a:p>
          <a:p>
            <a:r>
              <a:rPr lang="ru-RU" sz="2000" dirty="0" smtClean="0"/>
              <a:t>Закрепление </a:t>
            </a:r>
            <a:r>
              <a:rPr lang="ru-RU" sz="2000" dirty="0"/>
              <a:t>базовых критериев экспертизы ценности на уровне нормативно-правового регулирования и подробное их раскрытие в методических рекомендациях с приведением соответствующих примеров для более эффективного применения в практике ЭК и ЭПК;</a:t>
            </a:r>
          </a:p>
          <a:p>
            <a:r>
              <a:rPr lang="ru-RU" sz="2000" dirty="0"/>
              <a:t>Проведение обучающих семинаров и курсов повышения квалификации для работников архивов организаций и государственных и муниципальных архивов по теме «Экспертиза ценности документов»;</a:t>
            </a:r>
          </a:p>
          <a:p>
            <a:r>
              <a:rPr lang="ru-RU" sz="2000" dirty="0"/>
              <a:t>Организация площадок для обсуждения возникающих в ходе работы ЭПК вопросов с возможностью обмена опытом специалистов различных регионов страны;</a:t>
            </a:r>
          </a:p>
          <a:p>
            <a:r>
              <a:rPr lang="ru-RU" sz="2000" dirty="0"/>
              <a:t>Формирование базы независимых экспертов, выработка системы поощрений за участие в экспертизе ценности документов.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21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Часть IV. Организация работы ЭПК и практическое применение критериев экспертизы ценности документов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3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020" y="1988840"/>
            <a:ext cx="8712968" cy="432048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использование информационных систем для обеспечения и сопровождения деятельности архива по комплектованию традиционными документами;</a:t>
            </a:r>
          </a:p>
          <a:p>
            <a:r>
              <a:rPr lang="ru-RU" sz="2000" b="1" dirty="0"/>
              <a:t>комплектование архива электронными документами.</a:t>
            </a:r>
          </a:p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2023 г. в своей деятельности по комплектованию архивные учреждения 37 регионов России (т.е. 43,5 %) используют ИС</a:t>
            </a:r>
            <a:r>
              <a:rPr lang="ru-RU" sz="2000" dirty="0" smtClean="0"/>
              <a:t>.</a:t>
            </a:r>
          </a:p>
          <a:p>
            <a:pPr marL="109728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ГИС </a:t>
            </a:r>
            <a:r>
              <a:rPr lang="ru-RU" sz="2000" b="1" dirty="0">
                <a:solidFill>
                  <a:srgbClr val="FF0000"/>
                </a:solidFill>
              </a:rPr>
              <a:t>«Платформа ЦХЭД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Научный доклад по применению </a:t>
            </a:r>
            <a:r>
              <a:rPr lang="en-US" sz="2000" dirty="0" smtClean="0">
                <a:solidFill>
                  <a:srgbClr val="FF0000"/>
                </a:solidFill>
              </a:rPr>
              <a:t>AI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Концепция создания ИС «Реестр видов документов», требования и порядок создания и развития </a:t>
            </a:r>
            <a:r>
              <a:rPr lang="ru-RU" sz="2000" dirty="0" smtClean="0">
                <a:solidFill>
                  <a:srgbClr val="FF0000"/>
                </a:solidFill>
              </a:rPr>
              <a:t>ИС</a:t>
            </a:r>
            <a:endParaRPr lang="ru-RU" sz="2000" dirty="0" smtClean="0"/>
          </a:p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22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352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Часть V. Использование информационных систем и новейших информационных технологий в деятельности по комплектованию архивов и экспертизе ценности документов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5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976664"/>
          </a:xfrm>
        </p:spPr>
        <p:txBody>
          <a:bodyPr>
            <a:normAutofit fontScale="62500" lnSpcReduction="20000"/>
          </a:bodyPr>
          <a:lstStyle/>
          <a:p>
            <a:pPr marL="109728" indent="0">
              <a:lnSpc>
                <a:spcPct val="140000"/>
              </a:lnSpc>
              <a:spcBef>
                <a:spcPts val="800"/>
              </a:spcBef>
              <a:buNone/>
            </a:pPr>
            <a:r>
              <a:rPr lang="ru-RU" sz="3500" b="1" dirty="0">
                <a:solidFill>
                  <a:srgbClr val="FF0000"/>
                </a:solidFill>
              </a:rPr>
              <a:t>В условиях широкого распространения электронных документов в качестве перспективных обозначены следующие задачи</a:t>
            </a:r>
            <a:r>
              <a:rPr lang="ru-RU" sz="3500" dirty="0">
                <a:solidFill>
                  <a:srgbClr val="FF0000"/>
                </a:solidFill>
              </a:rPr>
              <a:t>:</a:t>
            </a:r>
          </a:p>
          <a:p>
            <a:pPr marL="109728" indent="0">
              <a:spcBef>
                <a:spcPts val="800"/>
              </a:spcBef>
              <a:buNone/>
            </a:pPr>
            <a:endParaRPr lang="ru-RU" dirty="0"/>
          </a:p>
          <a:p>
            <a:pPr>
              <a:spcBef>
                <a:spcPts val="800"/>
              </a:spcBef>
            </a:pPr>
            <a:r>
              <a:rPr lang="ru-RU" dirty="0"/>
              <a:t>уменьшение сроков временного хранения электронных документов в организациях до их передачи на постоянное хранение;</a:t>
            </a:r>
          </a:p>
          <a:p>
            <a:pPr>
              <a:spcBef>
                <a:spcPts val="800"/>
              </a:spcBef>
            </a:pPr>
            <a:r>
              <a:rPr lang="ru-RU" dirty="0"/>
              <a:t>утверждение Перечня видов управленческих документов, относящихся к составу Архивного фонда Российской Федерации, хранение которых осуществляется исключительно на бумажном носителе;</a:t>
            </a:r>
          </a:p>
          <a:p>
            <a:pPr>
              <a:spcBef>
                <a:spcPts val="800"/>
              </a:spcBef>
            </a:pPr>
            <a:r>
              <a:rPr lang="ru-RU" dirty="0"/>
              <a:t>утверждение Порядка приема электронных архивных документов на хранение в государственные и муниципальные </a:t>
            </a:r>
            <a:r>
              <a:rPr lang="ru-RU" dirty="0" smtClean="0"/>
              <a:t>архивы;</a:t>
            </a:r>
            <a:endParaRPr lang="ru-RU" dirty="0"/>
          </a:p>
          <a:p>
            <a:pPr>
              <a:spcBef>
                <a:spcPts val="800"/>
              </a:spcBef>
            </a:pPr>
            <a:r>
              <a:rPr lang="ru-RU" dirty="0" smtClean="0"/>
              <a:t>внедрение ГОСТ </a:t>
            </a:r>
            <a:r>
              <a:rPr lang="ru-RU" dirty="0"/>
              <a:t>Р 7.0.109-2024 «Информация и документация. Управление документами. Логическая структура, состав метаданных документов и требования к их содержанию</a:t>
            </a:r>
            <a:r>
              <a:rPr lang="ru-RU" dirty="0" smtClean="0"/>
              <a:t>»;</a:t>
            </a:r>
            <a:endParaRPr lang="ru-RU" dirty="0"/>
          </a:p>
          <a:p>
            <a:pPr>
              <a:spcBef>
                <a:spcPts val="800"/>
              </a:spcBef>
            </a:pPr>
            <a:r>
              <a:rPr lang="ru-RU" dirty="0"/>
              <a:t>применение информационных технологий, включая технологии </a:t>
            </a:r>
            <a:r>
              <a:rPr lang="ru-RU" dirty="0" err="1"/>
              <a:t>BigData</a:t>
            </a:r>
            <a:r>
              <a:rPr lang="ru-RU" dirty="0"/>
              <a:t> и искусственный интеллект, для проведения экспертизы ценности электронных документов с учетом поглощенности информации, в целях минимизации дублирования, повторяемости сведений в документах;</a:t>
            </a:r>
          </a:p>
          <a:p>
            <a:pPr>
              <a:spcBef>
                <a:spcPts val="800"/>
              </a:spcBef>
            </a:pPr>
            <a:r>
              <a:rPr lang="ru-RU" dirty="0"/>
              <a:t>разработка эффективных методик отбора электронных документов на хранение с учетом широкого применения новейших информационных технологий.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50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414" y="2918073"/>
            <a:ext cx="8902068" cy="864097"/>
          </a:xfrm>
        </p:spPr>
        <p:txBody>
          <a:bodyPr>
            <a:noAutofit/>
          </a:bodyPr>
          <a:lstStyle/>
          <a:p>
            <a:pPr marL="12700" algn="ctr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8064" y="3789040"/>
            <a:ext cx="4395935" cy="1536880"/>
          </a:xfrm>
        </p:spPr>
        <p:txBody>
          <a:bodyPr>
            <a:normAutofit/>
          </a:bodyPr>
          <a:lstStyle/>
          <a:p>
            <a:pPr algn="r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buClr>
                <a:srgbClr val="003366"/>
              </a:buClr>
            </a:pPr>
            <a:r>
              <a:rPr lang="ru-RU" sz="1800" b="1" dirty="0">
                <a:solidFill>
                  <a:srgbClr val="003366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Романова Елена Анатольевна, </a:t>
            </a:r>
            <a:r>
              <a:rPr lang="ru-RU" sz="1800" b="1" dirty="0" err="1">
                <a:solidFill>
                  <a:srgbClr val="003366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к.и.н</a:t>
            </a:r>
            <a:r>
              <a:rPr lang="ru-RU" sz="1800" b="1" dirty="0">
                <a:solidFill>
                  <a:srgbClr val="003366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buClr>
                <a:srgbClr val="003366"/>
              </a:buClr>
            </a:pPr>
            <a:r>
              <a:rPr lang="ru-RU" sz="1800" b="1" dirty="0">
                <a:solidFill>
                  <a:srgbClr val="003366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Заместитель директора ВНИИДАД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37753"/>
            <a:ext cx="6400800" cy="288032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881718" y="5437267"/>
            <a:ext cx="3240360" cy="1420733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Псков,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4" y="5229200"/>
            <a:ext cx="2004330" cy="16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1762" y="5590393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Заседание Научно-методического совета (НМС) архивных учреждений Северо-Западного федерального округа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6" b="32473"/>
          <a:stretch/>
        </p:blipFill>
        <p:spPr bwMode="auto">
          <a:xfrm>
            <a:off x="-10375" y="-99392"/>
            <a:ext cx="9152752" cy="278744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67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>
            <a:noAutofit/>
          </a:bodyPr>
          <a:lstStyle/>
          <a:p>
            <a:r>
              <a:rPr lang="ru-RU" sz="1800" b="1" dirty="0"/>
              <a:t>Цель работы </a:t>
            </a:r>
            <a:r>
              <a:rPr lang="ru-RU" sz="1800" dirty="0" smtClean="0"/>
              <a:t>– представить основные </a:t>
            </a:r>
            <a:r>
              <a:rPr lang="ru-RU" sz="1800" dirty="0"/>
              <a:t>тенденции эволюции принципов, методов, критериев экспертизы ценности документов и организации комплектования государственных и муниципальных архивов РФ в 1991–2021 гг., а также предложения по перспективным направлениям развития в этой сфере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r>
              <a:rPr lang="ru-RU" sz="1800" b="1" dirty="0"/>
              <a:t>На первом этапе работы  </a:t>
            </a:r>
            <a:r>
              <a:rPr lang="ru-RU" sz="1800" dirty="0"/>
              <a:t>был осуществлен анализ основных направлений развития нормативно-правовой базы, методического обеспечения и научно-теоретических исследований в области экспертизы ценности </a:t>
            </a:r>
            <a:r>
              <a:rPr lang="ru-RU" sz="1800" dirty="0" smtClean="0"/>
              <a:t>и</a:t>
            </a:r>
          </a:p>
          <a:p>
            <a:pPr marL="109728" indent="0">
              <a:buNone/>
            </a:pPr>
            <a:r>
              <a:rPr lang="ru-RU" sz="1800" dirty="0" smtClean="0"/>
              <a:t>   комплектования архивов</a:t>
            </a:r>
          </a:p>
          <a:p>
            <a:pPr marL="109728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в </a:t>
            </a:r>
            <a:r>
              <a:rPr lang="ru-RU" sz="1800" dirty="0"/>
              <a:t>России и за рубежом </a:t>
            </a:r>
            <a:r>
              <a:rPr lang="ru-RU" sz="1800" dirty="0" smtClean="0"/>
              <a:t>в</a:t>
            </a:r>
          </a:p>
          <a:p>
            <a:pPr marL="109728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период 1991–2021 </a:t>
            </a:r>
            <a:r>
              <a:rPr lang="ru-RU" sz="1800" dirty="0"/>
              <a:t>гг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Цель работы</a:t>
            </a:r>
          </a:p>
        </p:txBody>
      </p:sp>
      <p:pic>
        <p:nvPicPr>
          <p:cNvPr id="9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86324"/>
            <a:ext cx="1080120" cy="162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35505" r="57921" b="37958"/>
          <a:stretch/>
        </p:blipFill>
        <p:spPr bwMode="auto">
          <a:xfrm>
            <a:off x="3779912" y="3909035"/>
            <a:ext cx="3389971" cy="22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81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62741"/>
            <a:ext cx="8496944" cy="4186539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400"/>
              </a:spcAft>
            </a:pPr>
            <a:r>
              <a:rPr lang="ru-RU" dirty="0"/>
              <a:t>Раздел 1. Нормативно-правовые основы экспертизы ценности документов и комплектования государственных и муниципальных архивов</a:t>
            </a:r>
          </a:p>
          <a:p>
            <a:pPr>
              <a:spcAft>
                <a:spcPts val="400"/>
              </a:spcAft>
            </a:pPr>
            <a:r>
              <a:rPr lang="ru-RU" dirty="0"/>
              <a:t>Раздел 2. Развитие экспертизы ценности и комплектования государственных и муниципальных архивов аудиовизуальными документами (АВД) в 1990-е–2020-е гг.</a:t>
            </a:r>
          </a:p>
          <a:p>
            <a:pPr>
              <a:spcAft>
                <a:spcPts val="400"/>
              </a:spcAft>
            </a:pPr>
            <a:r>
              <a:rPr lang="ru-RU" dirty="0"/>
              <a:t>Раздел 3. Развитие экспертизы ценности и комплектования государственных и муниципальных архивов научно-технической документацией (НТД) в 1990-е–2020-е гг.</a:t>
            </a:r>
          </a:p>
          <a:p>
            <a:pPr>
              <a:spcAft>
                <a:spcPts val="400"/>
              </a:spcAft>
            </a:pPr>
            <a:r>
              <a:rPr lang="ru-RU" dirty="0"/>
              <a:t>Раздел 4. Развитие экспертизы ценности и комплектования государственных и муниципальных архивов электронными документами (ЭД) в 1990-е–2020-е гг.</a:t>
            </a:r>
          </a:p>
          <a:p>
            <a:pPr>
              <a:spcAft>
                <a:spcPts val="400"/>
              </a:spcAft>
            </a:pPr>
            <a:r>
              <a:rPr lang="ru-RU" dirty="0"/>
              <a:t>Раздел 5. Теория и методика экспертизы ценности и комплектования архивов за рубежом</a:t>
            </a:r>
          </a:p>
          <a:p>
            <a:pPr marL="109728" indent="0">
              <a:spcAft>
                <a:spcPts val="400"/>
              </a:spcAft>
              <a:buNone/>
            </a:pPr>
            <a:r>
              <a:rPr lang="ru-RU" dirty="0"/>
              <a:t>                                </a:t>
            </a:r>
            <a:r>
              <a:rPr lang="ru-RU" dirty="0" smtClean="0"/>
              <a:t> </a:t>
            </a:r>
            <a:r>
              <a:rPr lang="ru-RU" b="1" dirty="0" smtClean="0"/>
              <a:t>Объем </a:t>
            </a:r>
            <a:r>
              <a:rPr lang="ru-RU" b="1" dirty="0"/>
              <a:t>– 258 с.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Структура первой части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Научного доклада</a:t>
            </a:r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8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67463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Во второй части Научного доклада</a:t>
            </a:r>
            <a:r>
              <a:rPr lang="ru-RU" sz="3300" dirty="0" smtClean="0"/>
              <a:t>: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/>
              <a:t>представлен анализ практических аспектов организации и проведения экспертизы ценности документов и комплектования архивов, основанный на материалах анкетирования и непосредственного посещения </a:t>
            </a:r>
            <a:r>
              <a:rPr lang="ru-RU" dirty="0" smtClean="0"/>
              <a:t>архивов</a:t>
            </a:r>
          </a:p>
          <a:p>
            <a:endParaRPr lang="ru-RU" dirty="0"/>
          </a:p>
          <a:p>
            <a:r>
              <a:rPr lang="ru-RU" dirty="0"/>
              <a:t>сформулированы обобщающие выводы, предложения по перспективным направлениям развития теории и практики экспертизы ценности документов и комплектования российских архивов, включая конкретные предложения по внесению изменений в нормативные правовые акты, созданию информационных систем и разработке методического обеспечения этого направления архивной деятельности.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5</a:t>
            </a:fld>
            <a:endParaRPr lang="ru-RU"/>
          </a:p>
        </p:txBody>
      </p:sp>
      <p:pic>
        <p:nvPicPr>
          <p:cNvPr id="6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6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4954555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/>
              <a:t>По результатам проведенного ВНИИДАД анкетирования и посещения архивов получены данные от следующих респондентов:</a:t>
            </a:r>
          </a:p>
          <a:p>
            <a:r>
              <a:rPr lang="ru-RU" dirty="0">
                <a:solidFill>
                  <a:srgbClr val="FF0000"/>
                </a:solidFill>
              </a:rPr>
              <a:t>85</a:t>
            </a:r>
            <a:r>
              <a:rPr lang="ru-RU" dirty="0"/>
              <a:t> органов управления архивным делом в субъектах Российской Федерации,</a:t>
            </a:r>
          </a:p>
          <a:p>
            <a:r>
              <a:rPr lang="ru-RU" dirty="0">
                <a:solidFill>
                  <a:srgbClr val="FF0000"/>
                </a:solidFill>
              </a:rPr>
              <a:t>135</a:t>
            </a:r>
            <a:r>
              <a:rPr lang="ru-RU" dirty="0"/>
              <a:t> государственных архивов субъектов Российской Федерации</a:t>
            </a:r>
          </a:p>
          <a:p>
            <a:r>
              <a:rPr lang="ru-RU" dirty="0">
                <a:solidFill>
                  <a:srgbClr val="FF0000"/>
                </a:solidFill>
              </a:rPr>
              <a:t>9</a:t>
            </a:r>
            <a:r>
              <a:rPr lang="ru-RU" dirty="0"/>
              <a:t> федеральных государственных архивов (ГА РФ, РГАЭ, РГАЛИ, РГАНТД, РГАНИ, РГАКФД, РГАФД, РГА в г. Самаре, РГИА ДВ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pPr marL="109728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Спасибо за участие в анкетировании!</a:t>
            </a:r>
          </a:p>
          <a:p>
            <a:pPr marL="109728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dirty="0"/>
              <a:t>Авторы исследования также непосредственно посетили ряд государственных архивов субъектов Российской Федерации и федеральных государственных архивов.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Анкетирование и посещение архивов</a:t>
            </a:r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8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01" y="908720"/>
            <a:ext cx="8856984" cy="25202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25 апреля 2023 г. </a:t>
            </a:r>
            <a:r>
              <a:rPr lang="ru-RU" b="1" dirty="0"/>
              <a:t>- КС «Источники комплектования государственных и муниципальных архивов: нормативно-правовые основы взаимодействия, методические решения и практика работы» </a:t>
            </a:r>
            <a:r>
              <a:rPr lang="ru-RU" dirty="0"/>
              <a:t>(более 40 участников).</a:t>
            </a:r>
          </a:p>
          <a:p>
            <a:r>
              <a:rPr lang="ru-RU" b="1" dirty="0">
                <a:solidFill>
                  <a:srgbClr val="FF0000"/>
                </a:solidFill>
              </a:rPr>
              <a:t>5 сентября 2023 г.</a:t>
            </a:r>
            <a:r>
              <a:rPr lang="ru-RU" b="1" dirty="0"/>
              <a:t> - КС «Использование информационных систем при комплектовании архивов и экспертизе ценности документов» </a:t>
            </a:r>
            <a:r>
              <a:rPr lang="ru-RU" dirty="0"/>
              <a:t>(более 30 участников).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Круглые столы по теме исследования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2996952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" y="2996952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  <p:pic>
        <p:nvPicPr>
          <p:cNvPr id="9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5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1589" y="1124744"/>
            <a:ext cx="8568952" cy="5256584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>
                <a:solidFill>
                  <a:srgbClr val="FF0000"/>
                </a:solidFill>
              </a:rPr>
              <a:t>Введение</a:t>
            </a: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dirty="0">
                <a:solidFill>
                  <a:srgbClr val="FF0000"/>
                </a:solidFill>
              </a:rPr>
              <a:t>Часть I. </a:t>
            </a:r>
            <a:r>
              <a:rPr lang="ru-RU" dirty="0"/>
              <a:t>Источники комплектования государственных и муниципальных архивов</a:t>
            </a:r>
            <a:endParaRPr lang="en-US" dirty="0"/>
          </a:p>
          <a:p>
            <a:pPr marL="109728" indent="0">
              <a:buNone/>
            </a:pPr>
            <a:r>
              <a:rPr lang="ru-RU" dirty="0">
                <a:solidFill>
                  <a:srgbClr val="FF0000"/>
                </a:solidFill>
              </a:rPr>
              <a:t>Часть II. </a:t>
            </a:r>
            <a:r>
              <a:rPr lang="ru-RU" dirty="0"/>
              <a:t>Применение выборочного приема при комплектовании государственных и муниципальных архивов</a:t>
            </a:r>
            <a:endParaRPr lang="en-US" dirty="0"/>
          </a:p>
          <a:p>
            <a:pPr marL="109728" indent="0">
              <a:buNone/>
            </a:pPr>
            <a:r>
              <a:rPr lang="ru-RU" dirty="0">
                <a:solidFill>
                  <a:srgbClr val="FF0000"/>
                </a:solidFill>
              </a:rPr>
              <a:t>Часть III. </a:t>
            </a:r>
            <a:r>
              <a:rPr lang="ru-RU" dirty="0"/>
              <a:t>Экспертиза ценности документов: используемая нормативно-правовая база и методические разработки</a:t>
            </a:r>
          </a:p>
          <a:p>
            <a:pPr marL="109728" indent="0">
              <a:buNone/>
            </a:pPr>
            <a:r>
              <a:rPr lang="ru-RU" dirty="0">
                <a:solidFill>
                  <a:srgbClr val="FF0000"/>
                </a:solidFill>
              </a:rPr>
              <a:t>Часть IV. </a:t>
            </a:r>
            <a:r>
              <a:rPr lang="ru-RU" dirty="0"/>
              <a:t>Организация работы экспертно-проверочных комиссий и практическое применение критериев экспертизы ценности документов</a:t>
            </a:r>
          </a:p>
          <a:p>
            <a:pPr marL="109728" indent="0">
              <a:buNone/>
            </a:pPr>
            <a:r>
              <a:rPr lang="ru-RU" dirty="0">
                <a:solidFill>
                  <a:srgbClr val="FF0000"/>
                </a:solidFill>
              </a:rPr>
              <a:t>Часть V.</a:t>
            </a:r>
            <a:r>
              <a:rPr lang="ru-RU" dirty="0"/>
              <a:t> Использование информационных систем и новейших информационных технологий в деятельности по комплектованию архивов и экспертизе ценности документов</a:t>
            </a:r>
          </a:p>
          <a:p>
            <a:pPr marL="109728" indent="0">
              <a:buNone/>
            </a:pPr>
            <a:r>
              <a:rPr lang="ru-RU" dirty="0">
                <a:solidFill>
                  <a:srgbClr val="FF0000"/>
                </a:solidFill>
              </a:rPr>
              <a:t>Заключение</a:t>
            </a:r>
          </a:p>
          <a:p>
            <a:pPr marL="109728" indent="0">
              <a:buNone/>
            </a:pPr>
            <a:r>
              <a:rPr lang="ru-RU" dirty="0"/>
              <a:t>Список сокращений</a:t>
            </a:r>
            <a:endParaRPr lang="en-US" dirty="0"/>
          </a:p>
          <a:p>
            <a:pPr marL="109728" indent="0">
              <a:buNone/>
            </a:pPr>
            <a:r>
              <a:rPr lang="ru-RU" dirty="0"/>
              <a:t>Приложения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Структура Научного доклада (часть </a:t>
            </a:r>
            <a:r>
              <a:rPr lang="en-US" sz="3100" dirty="0">
                <a:solidFill>
                  <a:srgbClr val="FF0000"/>
                </a:solidFill>
              </a:rPr>
              <a:t>II)</a:t>
            </a:r>
            <a:r>
              <a:rPr lang="ru-RU" dirty="0"/>
              <a:t> </a:t>
            </a:r>
          </a:p>
        </p:txBody>
      </p:sp>
      <p:pic>
        <p:nvPicPr>
          <p:cNvPr id="5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3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7F7D-79EA-4AFD-8F93-1B2C33CB4F9F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9571031"/>
              </p:ext>
            </p:extLst>
          </p:nvPr>
        </p:nvGraphicFramePr>
        <p:xfrm>
          <a:off x="179512" y="116632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962745"/>
              </p:ext>
            </p:extLst>
          </p:nvPr>
        </p:nvGraphicFramePr>
        <p:xfrm>
          <a:off x="2627784" y="3140968"/>
          <a:ext cx="64087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C:\Users\romanova.VNIIDAD\AppData\Local\Microsoft\Windows\Temporary Internet Files\Content.Outlook\GNWRM7BR\Новое лого 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" y="6093296"/>
            <a:ext cx="1070226" cy="9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237312"/>
            <a:ext cx="2712208" cy="450056"/>
          </a:xfrm>
        </p:spPr>
        <p:txBody>
          <a:bodyPr/>
          <a:lstStyle/>
          <a:p>
            <a:r>
              <a:rPr lang="ru-RU" dirty="0" smtClean="0"/>
              <a:t>НМС СЗФО - Псков,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70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5">
      <a:dk1>
        <a:srgbClr val="003366"/>
      </a:dk1>
      <a:lt1>
        <a:sysClr val="window" lastClr="FFFFFF"/>
      </a:lt1>
      <a:dk2>
        <a:srgbClr val="003366"/>
      </a:dk2>
      <a:lt2>
        <a:srgbClr val="E4E9EF"/>
      </a:lt2>
      <a:accent1>
        <a:srgbClr val="003366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9970</TotalTime>
  <Words>2217</Words>
  <Application>Microsoft Office PowerPoint</Application>
  <PresentationFormat>Экран (4:3)</PresentationFormat>
  <Paragraphs>265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    «Актуальные проблемы и задачи организации комплектования государственных и муниципальных архивов: результаты комплексного исследования»</vt:lpstr>
      <vt:lpstr>Научная деятельность ВНИИДАД осуществляется на основе Плана НИОКР, выполняемых на основе государственного задания Федерального архивного агентства   Тема 1.1. Теория и методика экспертизы ценности документов и комплектования архивов в современных условиях. Научный доклад 2022 – 2023 гг.</vt:lpstr>
      <vt:lpstr>Цель работы</vt:lpstr>
      <vt:lpstr>Структура первой части Научного доклада</vt:lpstr>
      <vt:lpstr>Презентация PowerPoint</vt:lpstr>
      <vt:lpstr>Анкетирование и посещение архивов</vt:lpstr>
      <vt:lpstr>Круглые столы по теме исследования</vt:lpstr>
      <vt:lpstr>Структура Научного доклада (часть II) </vt:lpstr>
      <vt:lpstr>Презентация PowerPoint</vt:lpstr>
      <vt:lpstr>Часть I. Источники комплектования государственных и муниципальных архивов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II. Применение выборочного приема при комплектовании государственных и муниципальных архивов</vt:lpstr>
      <vt:lpstr>Часть III. Экспертиза ценности документов: используемая нормативно-правовая база и методические разработки</vt:lpstr>
      <vt:lpstr>Цель создания, эксплуатации и развития ГИС «Реестр» </vt:lpstr>
      <vt:lpstr>Презентация PowerPoint</vt:lpstr>
      <vt:lpstr>Часть IV. Организация работы ЭПК и практическое применение критериев экспертизы ценности документов </vt:lpstr>
      <vt:lpstr>Часть V. Использование информационных систем и новейших информационных технологий в деятельности по комплектованию архивов и экспертизе ценности документов </vt:lpstr>
      <vt:lpstr>Презентация PowerPoint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управления электронными документами</dc:title>
  <dc:creator>Бороздина Анна Георгиевна</dc:creator>
  <cp:lastModifiedBy>Романова Елена Анатольевна</cp:lastModifiedBy>
  <cp:revision>326</cp:revision>
  <cp:lastPrinted>2019-01-28T11:11:14Z</cp:lastPrinted>
  <dcterms:created xsi:type="dcterms:W3CDTF">2017-11-14T08:26:12Z</dcterms:created>
  <dcterms:modified xsi:type="dcterms:W3CDTF">2024-06-21T07:45:20Z</dcterms:modified>
</cp:coreProperties>
</file>