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02" r:id="rId2"/>
    <p:sldId id="316" r:id="rId3"/>
    <p:sldId id="321" r:id="rId4"/>
    <p:sldId id="323" r:id="rId5"/>
    <p:sldId id="318" r:id="rId6"/>
    <p:sldId id="320" r:id="rId7"/>
    <p:sldId id="310" r:id="rId8"/>
    <p:sldId id="313" r:id="rId9"/>
    <p:sldId id="314" r:id="rId10"/>
    <p:sldId id="315" r:id="rId11"/>
    <p:sldId id="312" r:id="rId12"/>
    <p:sldId id="322" r:id="rId13"/>
  </p:sldIdLst>
  <p:sldSz cx="9144000" cy="6858000" type="screen4x3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1E2"/>
    <a:srgbClr val="2190FF"/>
    <a:srgbClr val="922B20"/>
    <a:srgbClr val="3366FF"/>
    <a:srgbClr val="3B8AFF"/>
    <a:srgbClr val="52A400"/>
    <a:srgbClr val="458A00"/>
    <a:srgbClr val="0066FF"/>
    <a:srgbClr val="3F7E00"/>
    <a:srgbClr val="3366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43" autoAdjust="0"/>
    <p:restoredTop sz="95287" autoAdjust="0"/>
  </p:normalViewPr>
  <p:slideViewPr>
    <p:cSldViewPr>
      <p:cViewPr>
        <p:scale>
          <a:sx n="83" d="100"/>
          <a:sy n="83" d="100"/>
        </p:scale>
        <p:origin x="-2718" y="-6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4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Оцифровка дел (ед. хр.)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151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Оцифровка дел (ед. хр.)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241</c:v>
                </c:pt>
              </c:numCache>
            </c:numRef>
          </c:val>
        </c:ser>
        <c:axId val="127950848"/>
        <c:axId val="127952384"/>
      </c:barChart>
      <c:catAx>
        <c:axId val="127950848"/>
        <c:scaling>
          <c:orientation val="minMax"/>
        </c:scaling>
        <c:axPos val="b"/>
        <c:numFmt formatCode="General" sourceLinked="1"/>
        <c:tickLblPos val="nextTo"/>
        <c:spPr>
          <a:ln w="19050"/>
        </c:spPr>
        <c:crossAx val="127952384"/>
        <c:crosses val="autoZero"/>
        <c:auto val="1"/>
        <c:lblAlgn val="ctr"/>
        <c:lblOffset val="100"/>
      </c:catAx>
      <c:valAx>
        <c:axId val="127952384"/>
        <c:scaling>
          <c:orientation val="minMax"/>
        </c:scaling>
        <c:axPos val="l"/>
        <c:majorGridlines/>
        <c:numFmt formatCode="General" sourceLinked="1"/>
        <c:tickLblPos val="nextTo"/>
        <c:crossAx val="127950848"/>
        <c:crosses val="autoZero"/>
        <c:crossBetween val="between"/>
      </c:valAx>
    </c:plotArea>
    <c:legend>
      <c:legendPos val="r"/>
      <c:layout/>
    </c:legend>
    <c:plotVisOnly val="1"/>
  </c:chart>
  <c:spPr>
    <a:gradFill>
      <a:gsLst>
        <a:gs pos="0">
          <a:srgbClr val="4F81BD">
            <a:tint val="66000"/>
            <a:satMod val="160000"/>
          </a:srgbClr>
        </a:gs>
        <a:gs pos="50000">
          <a:srgbClr val="4F81BD">
            <a:tint val="44500"/>
            <a:satMod val="160000"/>
          </a:srgbClr>
        </a:gs>
        <a:gs pos="100000">
          <a:srgbClr val="4F81BD">
            <a:tint val="23500"/>
            <a:satMod val="160000"/>
          </a:srgbClr>
        </a:gs>
      </a:gsLst>
      <a:lin ang="5400000" scaled="0"/>
    </a:gradFill>
    <a:ln>
      <a:solidFill>
        <a:srgbClr val="4F81BD">
          <a:alpha val="95000"/>
        </a:srgb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г.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Визиты</c:v>
                </c:pt>
                <c:pt idx="1">
                  <c:v>Посетители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11701</c:v>
                </c:pt>
                <c:pt idx="1">
                  <c:v>5527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г.</c:v>
                </c:pt>
              </c:strCache>
            </c:strRef>
          </c:tx>
          <c:spPr>
            <a:ln w="19050"/>
          </c:spPr>
          <c:dLbls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Визиты</c:v>
                </c:pt>
                <c:pt idx="1">
                  <c:v>Посетители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39880</c:v>
                </c:pt>
                <c:pt idx="1">
                  <c:v>10500</c:v>
                </c:pt>
              </c:numCache>
            </c:numRef>
          </c:val>
        </c:ser>
        <c:axId val="148134144"/>
        <c:axId val="148148224"/>
      </c:barChart>
      <c:catAx>
        <c:axId val="148134144"/>
        <c:scaling>
          <c:orientation val="minMax"/>
        </c:scaling>
        <c:axPos val="b"/>
        <c:tickLblPos val="nextTo"/>
        <c:crossAx val="148148224"/>
        <c:crosses val="autoZero"/>
        <c:auto val="1"/>
        <c:lblAlgn val="ctr"/>
        <c:lblOffset val="100"/>
      </c:catAx>
      <c:valAx>
        <c:axId val="148148224"/>
        <c:scaling>
          <c:orientation val="minMax"/>
        </c:scaling>
        <c:axPos val="l"/>
        <c:majorGridlines/>
        <c:numFmt formatCode="General" sourceLinked="1"/>
        <c:tickLblPos val="nextTo"/>
        <c:crossAx val="148134144"/>
        <c:crosses val="autoZero"/>
        <c:crossBetween val="between"/>
      </c:valAx>
    </c:plotArea>
    <c:legend>
      <c:legendPos val="r"/>
      <c:layout/>
    </c:legend>
    <c:plotVisOnly val="1"/>
  </c:chart>
  <c:spPr>
    <a:gradFill>
      <a:gsLst>
        <a:gs pos="0">
          <a:schemeClr val="accent1">
            <a:tint val="66000"/>
            <a:satMod val="16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>
      <a:solidFill>
        <a:srgbClr val="4F81BD">
          <a:alpha val="93000"/>
        </a:srgbClr>
      </a:solidFill>
    </a:ln>
  </c:spPr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66560-ACE1-4947-B7FD-FCF1FFC79D81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15907"/>
            <a:ext cx="533527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A79E33-3EBA-4C0A-AE95-67B0BD8675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9E33-3EBA-4C0A-AE95-67B0BD867500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9E33-3EBA-4C0A-AE95-67B0BD867500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A79E33-3EBA-4C0A-AE95-67B0BD867500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7C19F-39DA-4531-B9E7-152BCC9A9432}" type="datetimeFigureOut">
              <a:rPr lang="ru-RU" smtClean="0"/>
              <a:pPr/>
              <a:t>10.06.2024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24BA0-A3F9-4B87-95A3-68A5969874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8.png"/><Relationship Id="rId7" Type="http://schemas.openxmlformats.org/officeDocument/2006/relationships/hyperlink" Target="https://gano.altsoft.spb.ru/" TargetMode="External"/><Relationship Id="rId12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hyperlink" Target="mailto:gougano@yandex.ru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2816"/>
            <a:ext cx="9144000" cy="4860032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539552" y="908720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79512" y="1484784"/>
            <a:ext cx="8784976" cy="3867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cap="all" spc="-50" dirty="0" smtClean="0">
                <a:solidFill>
                  <a:srgbClr val="0070C0"/>
                </a:solidFill>
              </a:rPr>
              <a:t>Государственное областное казенное учреждение </a:t>
            </a:r>
          </a:p>
          <a:p>
            <a:pPr algn="ctr">
              <a:lnSpc>
                <a:spcPts val="2000"/>
              </a:lnSpc>
            </a:pPr>
            <a:endParaRPr lang="ru-RU" sz="2000" b="1" cap="all" spc="-50" dirty="0" smtClean="0">
              <a:solidFill>
                <a:srgbClr val="0070C0"/>
              </a:solidFill>
            </a:endParaRPr>
          </a:p>
          <a:p>
            <a:pPr algn="ctr">
              <a:lnSpc>
                <a:spcPts val="2000"/>
              </a:lnSpc>
            </a:pPr>
            <a:r>
              <a:rPr lang="ru-RU" sz="2800" b="1" cap="all" spc="-50" dirty="0" smtClean="0">
                <a:solidFill>
                  <a:srgbClr val="0070C0"/>
                </a:solidFill>
              </a:rPr>
              <a:t>«Государственный</a:t>
            </a:r>
            <a:r>
              <a:rPr lang="ru-RU" sz="2800" b="1" cap="all" spc="-40" dirty="0" smtClean="0">
                <a:solidFill>
                  <a:srgbClr val="0070C0"/>
                </a:solidFill>
              </a:rPr>
              <a:t> архив Новгородской области»</a:t>
            </a:r>
          </a:p>
          <a:p>
            <a:pPr algn="ctr">
              <a:lnSpc>
                <a:spcPts val="2000"/>
              </a:lnSpc>
            </a:pPr>
            <a:endParaRPr lang="ru-RU" sz="2800" dirty="0" smtClean="0"/>
          </a:p>
          <a:p>
            <a:pPr algn="ctr">
              <a:lnSpc>
                <a:spcPts val="2000"/>
              </a:lnSpc>
            </a:pPr>
            <a:endParaRPr lang="ru-RU" sz="2800" dirty="0" smtClean="0"/>
          </a:p>
          <a:p>
            <a:pPr algn="ctr">
              <a:lnSpc>
                <a:spcPts val="2000"/>
              </a:lnSpc>
            </a:pPr>
            <a:endParaRPr lang="ru-RU" sz="2800" dirty="0" smtClean="0"/>
          </a:p>
          <a:p>
            <a:pPr algn="ctr"/>
            <a:r>
              <a:rPr lang="ru-RU" sz="2800" dirty="0" smtClean="0"/>
              <a:t>Докладчик: директор ГАНО </a:t>
            </a:r>
          </a:p>
          <a:p>
            <a:pPr algn="ctr"/>
            <a:r>
              <a:rPr lang="ru-RU" sz="2800" b="1" dirty="0" smtClean="0"/>
              <a:t>Костин Вадим Владимирович</a:t>
            </a:r>
          </a:p>
          <a:p>
            <a:pPr algn="ctr">
              <a:lnSpc>
                <a:spcPts val="2000"/>
              </a:lnSpc>
            </a:pPr>
            <a:endParaRPr lang="ru-RU" sz="2800" dirty="0" smtClean="0"/>
          </a:p>
          <a:p>
            <a:pPr algn="ctr"/>
            <a:r>
              <a:rPr lang="ru-RU" sz="2800" dirty="0" smtClean="0"/>
              <a:t>Тема доклада: </a:t>
            </a:r>
          </a:p>
          <a:p>
            <a:pPr algn="ctr"/>
            <a:r>
              <a:rPr lang="ru-RU" sz="2800" b="1" dirty="0" smtClean="0"/>
              <a:t>«Удалённый доступ к архивным документам ГАНО»</a:t>
            </a:r>
          </a:p>
          <a:p>
            <a:pPr algn="ctr">
              <a:lnSpc>
                <a:spcPts val="2000"/>
              </a:lnSpc>
            </a:pPr>
            <a:endParaRPr lang="ru-RU" sz="2800" cap="all" spc="-40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Архивная служба без 100л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0"/>
            <a:ext cx="936104" cy="6284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07904" y="5949280"/>
            <a:ext cx="19008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Великий Новгород </a:t>
            </a:r>
          </a:p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24.06.2024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pic>
        <p:nvPicPr>
          <p:cNvPr id="1026" name="Picture 2" descr="C:\Users\user\Desktop\Новая папка (2)\Обложки\Обложка Уникальные документ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1872208" cy="2572651"/>
          </a:xfrm>
          <a:prstGeom prst="rect">
            <a:avLst/>
          </a:prstGeom>
          <a:noFill/>
        </p:spPr>
      </p:pic>
      <p:sp>
        <p:nvSpPr>
          <p:cNvPr id="19" name="Прямоугольник 18"/>
          <p:cNvSpPr/>
          <p:nvPr/>
        </p:nvSpPr>
        <p:spPr>
          <a:xfrm>
            <a:off x="2195736" y="755412"/>
            <a:ext cx="4824536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1E2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71E2"/>
                </a:solidFill>
                <a:cs typeface="Times New Roman" pitchFamily="18" charset="0"/>
              </a:rPr>
              <a:t>Раздел «Публикации»</a:t>
            </a:r>
            <a:endParaRPr lang="ru-RU" sz="1600" b="1" dirty="0">
              <a:solidFill>
                <a:srgbClr val="0071E2"/>
              </a:solidFill>
              <a:cs typeface="Times New Roman" pitchFamily="18" charset="0"/>
            </a:endParaRPr>
          </a:p>
        </p:txBody>
      </p:sp>
      <p:pic>
        <p:nvPicPr>
          <p:cNvPr id="4098" name="Picture 2" descr="Боровичи. Дорога к Победе. Трудовой подвиг жителей города Боровичи в годы Великой Отечественной войны 1941-1945 годов. Сборник статей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908720"/>
            <a:ext cx="1872208" cy="2674583"/>
          </a:xfrm>
          <a:prstGeom prst="rect">
            <a:avLst/>
          </a:prstGeom>
          <a:noFill/>
        </p:spPr>
      </p:pic>
      <p:pic>
        <p:nvPicPr>
          <p:cNvPr id="4102" name="Picture 6" descr="Немецкие колонии Новгородского и Чудовского районов Ленинградской области 1927 – 1941. (pdf)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96752"/>
            <a:ext cx="1878470" cy="2592288"/>
          </a:xfrm>
          <a:prstGeom prst="rect">
            <a:avLst/>
          </a:prstGeom>
          <a:noFill/>
        </p:spPr>
      </p:pic>
      <p:sp>
        <p:nvSpPr>
          <p:cNvPr id="4104" name="AutoShape 8" descr="Неземледельческие занятия крестьян Новгородской губернии: закон и практика. 1864-1914 гг.: Сб. документов.. (pdf)"/>
          <p:cNvSpPr>
            <a:spLocks noChangeAspect="1" noChangeArrowheads="1"/>
          </p:cNvSpPr>
          <p:nvPr/>
        </p:nvSpPr>
        <p:spPr bwMode="auto">
          <a:xfrm>
            <a:off x="155575" y="-1233488"/>
            <a:ext cx="1905000" cy="25812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6" name="Picture 10" descr="Неземледельческие занятия крестьян Новгородской губернии: закон и практика. 1864-1914 гг.: Сб. документов.. (pdf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36096" y="3284984"/>
            <a:ext cx="1859984" cy="2520280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rgbClr val="0071E2"/>
                </a:solidFill>
              </a:rPr>
              <a:t>10</a:t>
            </a:r>
            <a:endParaRPr lang="ru-RU" sz="2000" cap="all" spc="-40" dirty="0">
              <a:solidFill>
                <a:srgbClr val="0071E2"/>
              </a:solidFill>
            </a:endParaRPr>
          </a:p>
        </p:txBody>
      </p:sp>
      <p:pic>
        <p:nvPicPr>
          <p:cNvPr id="21" name="Рисунок 20" descr="НАВ 1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55776" y="1196752"/>
            <a:ext cx="1812336" cy="2592288"/>
          </a:xfrm>
          <a:prstGeom prst="rect">
            <a:avLst/>
          </a:prstGeom>
        </p:spPr>
      </p:pic>
      <p:pic>
        <p:nvPicPr>
          <p:cNvPr id="4100" name="Picture 4" descr="Новгородские архиерейские школы 1706-1727 гг. Сборник документов. (pdf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1720" y="3284984"/>
            <a:ext cx="1800200" cy="2484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971600" y="5329033"/>
            <a:ext cx="4321706" cy="83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  <a:buFont typeface="Arial" pitchFamily="34" charset="0"/>
              <a:buChar char="•"/>
            </a:pP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195736" y="755412"/>
            <a:ext cx="4824536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Архив в социальных сетях</a:t>
            </a:r>
            <a:endParaRPr lang="ru-RU" sz="2000" b="1" dirty="0">
              <a:solidFill>
                <a:srgbClr val="0071E2"/>
              </a:solidFill>
              <a:cs typeface="Times New Roman" pitchFamily="18" charset="0"/>
            </a:endParaRPr>
          </a:p>
        </p:txBody>
      </p:sp>
      <p:pic>
        <p:nvPicPr>
          <p:cNvPr id="21" name="Рисунок 20" descr="2024-06-03_16-19-58.png"/>
          <p:cNvPicPr>
            <a:picLocks noChangeAspect="1"/>
          </p:cNvPicPr>
          <p:nvPr/>
        </p:nvPicPr>
        <p:blipFill>
          <a:blip r:embed="rId3" cstate="print"/>
          <a:srcRect b="6897"/>
          <a:stretch>
            <a:fillRect/>
          </a:stretch>
        </p:blipFill>
        <p:spPr>
          <a:xfrm>
            <a:off x="4716016" y="4005064"/>
            <a:ext cx="2171436" cy="2159003"/>
          </a:xfrm>
          <a:prstGeom prst="rect">
            <a:avLst/>
          </a:prstGeom>
        </p:spPr>
      </p:pic>
      <p:pic>
        <p:nvPicPr>
          <p:cNvPr id="19" name="Рисунок 18" descr="2024-06-03_16-16-3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2924944"/>
            <a:ext cx="2511907" cy="198187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11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1268760"/>
            <a:ext cx="4032448" cy="523220"/>
          </a:xfrm>
          <a:prstGeom prst="rect">
            <a:avLst/>
          </a:prstGeom>
          <a:ln w="19050">
            <a:solidFill>
              <a:srgbClr val="0071E2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cs typeface="Times New Roman" pitchFamily="18" charset="0"/>
              </a:rPr>
              <a:t> официальная страница в «</a:t>
            </a:r>
            <a:r>
              <a:rPr lang="ru-RU" sz="1400" dirty="0" err="1" smtClean="0">
                <a:cs typeface="Times New Roman" pitchFamily="18" charset="0"/>
              </a:rPr>
              <a:t>ВКонтакте</a:t>
            </a:r>
            <a:r>
              <a:rPr lang="ru-RU" sz="1400" dirty="0" smtClean="0">
                <a:cs typeface="Times New Roman" pitchFamily="18" charset="0"/>
              </a:rPr>
              <a:t>»</a:t>
            </a:r>
          </a:p>
          <a:p>
            <a:pPr lvl="0" algn="ctr"/>
            <a:r>
              <a:rPr lang="en-US" sz="1400" u="sng" dirty="0" smtClean="0">
                <a:cs typeface="Times New Roman" pitchFamily="18" charset="0"/>
                <a:hlinkClick r:id="rId5"/>
              </a:rPr>
              <a:t>https://vk.com/club134239267</a:t>
            </a:r>
            <a:r>
              <a:rPr lang="ru-RU" sz="1400" u="sng" dirty="0" smtClean="0">
                <a:cs typeface="Times New Roman" pitchFamily="18" charset="0"/>
                <a:hlinkClick r:id="rId5"/>
              </a:rPr>
              <a:t> </a:t>
            </a:r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51520" y="1844824"/>
            <a:ext cx="936104" cy="803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Прямоугольник 26"/>
          <p:cNvSpPr/>
          <p:nvPr/>
        </p:nvSpPr>
        <p:spPr>
          <a:xfrm>
            <a:off x="4860032" y="1268760"/>
            <a:ext cx="4032448" cy="523220"/>
          </a:xfrm>
          <a:prstGeom prst="rect">
            <a:avLst/>
          </a:prstGeom>
          <a:ln w="19050">
            <a:solidFill>
              <a:srgbClr val="0071E2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1400" dirty="0" smtClean="0">
                <a:cs typeface="Times New Roman" pitchFamily="18" charset="0"/>
              </a:rPr>
              <a:t> официальная страница в «Одноклассники»</a:t>
            </a:r>
          </a:p>
          <a:p>
            <a:pPr lvl="0" algn="ctr"/>
            <a:r>
              <a:rPr lang="en-US" sz="1400" u="sng" dirty="0" smtClean="0">
                <a:solidFill>
                  <a:srgbClr val="0071E2"/>
                </a:solidFill>
                <a:hlinkClick r:id="rId7"/>
              </a:rPr>
              <a:t>https://</a:t>
            </a:r>
            <a:r>
              <a:rPr lang="en-US" sz="1400" u="sng" dirty="0" smtClean="0">
                <a:cs typeface="Times New Roman" pitchFamily="18" charset="0"/>
                <a:hlinkClick r:id="rId5"/>
              </a:rPr>
              <a:t>ok.ru</a:t>
            </a:r>
            <a:r>
              <a:rPr lang="ru-RU" sz="1400" u="sng" dirty="0" smtClean="0">
                <a:cs typeface="Times New Roman" pitchFamily="18" charset="0"/>
                <a:hlinkClick r:id="rId5"/>
              </a:rPr>
              <a:t>/</a:t>
            </a:r>
            <a:r>
              <a:rPr lang="en-US" sz="1400" u="sng" dirty="0" smtClean="0">
                <a:cs typeface="Times New Roman" pitchFamily="18" charset="0"/>
                <a:hlinkClick r:id="rId5"/>
              </a:rPr>
              <a:t>group</a:t>
            </a:r>
            <a:r>
              <a:rPr lang="ru-RU" sz="1400" u="sng" dirty="0" smtClean="0">
                <a:cs typeface="Times New Roman" pitchFamily="18" charset="0"/>
                <a:hlinkClick r:id="rId5"/>
              </a:rPr>
              <a:t>/</a:t>
            </a:r>
            <a:r>
              <a:rPr lang="en-US" sz="1400" u="sng" dirty="0" smtClean="0">
                <a:cs typeface="Times New Roman" pitchFamily="18" charset="0"/>
                <a:hlinkClick r:id="rId5"/>
              </a:rPr>
              <a:t>65653343518763</a:t>
            </a:r>
            <a:endParaRPr lang="ru-RU" sz="1400" dirty="0" smtClean="0"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7956376" y="1844824"/>
            <a:ext cx="936104" cy="803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\\172.22.1.2\xchange\Отдел обеспечения сохранности, государственного учёта документов и комплектования\Новый точечный рисунок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1844824"/>
            <a:ext cx="3312368" cy="1532677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1844824"/>
            <a:ext cx="322896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 descr="2024-06-03_16-14-5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573212" y="3429000"/>
            <a:ext cx="2570788" cy="2621338"/>
          </a:xfrm>
          <a:prstGeom prst="rect">
            <a:avLst/>
          </a:prstGeom>
        </p:spPr>
      </p:pic>
      <p:pic>
        <p:nvPicPr>
          <p:cNvPr id="15" name="Рисунок 14" descr="Цикл публикаций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39552" y="2852936"/>
            <a:ext cx="1800200" cy="1652524"/>
          </a:xfrm>
          <a:prstGeom prst="rect">
            <a:avLst/>
          </a:prstGeom>
        </p:spPr>
      </p:pic>
      <p:pic>
        <p:nvPicPr>
          <p:cNvPr id="14" name="Рисунок 13" descr="Вопрос недели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555776" y="4797152"/>
            <a:ext cx="2088232" cy="1392155"/>
          </a:xfrm>
          <a:prstGeom prst="rect">
            <a:avLst/>
          </a:prstGeom>
        </p:spPr>
      </p:pic>
      <p:pic>
        <p:nvPicPr>
          <p:cNvPr id="20" name="Рисунок 19" descr="10 марта афиша мероприятий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79512" y="4509120"/>
            <a:ext cx="2088232" cy="1408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165304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4037328" y="6381328"/>
            <a:ext cx="4783144" cy="267137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endParaRPr lang="ru-RU" sz="1800" spc="-40" dirty="0">
              <a:solidFill>
                <a:srgbClr val="F3484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971600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547664" y="2503349"/>
            <a:ext cx="626469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0071E2"/>
                </a:solidFill>
                <a:effectLst/>
                <a:ea typeface="Calibri" pitchFamily="34" charset="0"/>
                <a:cs typeface="Times New Roman" pitchFamily="18" charset="0"/>
              </a:rPr>
              <a:t>Спасибо за внимание!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rgbClr val="0071E2"/>
              </a:solidFill>
              <a:effectLst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12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pic>
        <p:nvPicPr>
          <p:cNvPr id="11" name="Рисунок 10" descr="Лого ГАНО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9C9C9C"/>
              </a:clrFrom>
              <a:clrTo>
                <a:srgbClr val="9C9C9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lum bright="-40000"/>
          </a:blip>
          <a:srcRect b="22070"/>
          <a:stretch>
            <a:fillRect/>
          </a:stretch>
        </p:blipFill>
        <p:spPr>
          <a:xfrm>
            <a:off x="107504" y="715457"/>
            <a:ext cx="8892480" cy="5593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92696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3528" y="3671153"/>
            <a:ext cx="3960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Игуменский корпус Свято-Духова монастыря, собор Святого Духа и трапезная церкви Троицы</a:t>
            </a:r>
          </a:p>
          <a:p>
            <a:pPr algn="just"/>
            <a:endParaRPr lang="ru-RU" sz="1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7" name="Рисунок 26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64096" cy="580121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13473"/>
            <a:ext cx="188443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1673513"/>
            <a:ext cx="208291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Рисунок 33" descr="Фасад.jpg"/>
          <p:cNvPicPr>
            <a:picLocks noChangeAspect="1"/>
          </p:cNvPicPr>
          <p:nvPr/>
        </p:nvPicPr>
        <p:blipFill>
          <a:blip r:embed="rId5" cstate="print">
            <a:lum bright="20000" contrast="10000"/>
          </a:blip>
          <a:srcRect t="13351" b="24900"/>
          <a:stretch>
            <a:fillRect/>
          </a:stretch>
        </p:blipFill>
        <p:spPr>
          <a:xfrm>
            <a:off x="4716016" y="1313473"/>
            <a:ext cx="2088232" cy="144016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1520" y="764704"/>
            <a:ext cx="864096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Дата основания архива </a:t>
            </a:r>
            <a:r>
              <a:rPr lang="ru-RU" sz="2000" b="1" dirty="0" smtClean="0">
                <a:solidFill>
                  <a:srgbClr val="0071E2"/>
                </a:solidFill>
              </a:rPr>
              <a:t>24 июня 1919 г.</a:t>
            </a:r>
            <a:r>
              <a:rPr lang="ru-RU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772816"/>
            <a:ext cx="22322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4644008" y="3429000"/>
            <a:ext cx="4176464" cy="1522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ru-RU" dirty="0" smtClean="0"/>
              <a:t>современные системы хранения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оборудованные рабочие места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выставочные пространства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актовый и </a:t>
            </a:r>
            <a:r>
              <a:rPr lang="ru-RU" dirty="0" err="1" smtClean="0"/>
              <a:t>конференц</a:t>
            </a:r>
            <a:r>
              <a:rPr lang="ru-RU" dirty="0" smtClean="0"/>
              <a:t> залы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 зоны отдыха для сотрудников 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1520" y="4869160"/>
            <a:ext cx="8640960" cy="12311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numCol="2">
            <a:spAutoFit/>
          </a:bodyPr>
          <a:lstStyle/>
          <a:p>
            <a:r>
              <a:rPr lang="ru-RU" sz="2000" b="1" u="sng" dirty="0" smtClean="0">
                <a:solidFill>
                  <a:srgbClr val="0071E2"/>
                </a:solidFill>
              </a:rPr>
              <a:t>На</a:t>
            </a:r>
            <a:r>
              <a:rPr lang="ru-RU" sz="2000" b="1" u="sng" dirty="0" smtClean="0"/>
              <a:t> </a:t>
            </a:r>
            <a:r>
              <a:rPr lang="ru-RU" sz="2000" b="1" u="sng" dirty="0" smtClean="0">
                <a:solidFill>
                  <a:srgbClr val="0071E2"/>
                </a:solidFill>
              </a:rPr>
              <a:t>01.06.2024 г.</a:t>
            </a:r>
            <a:r>
              <a:rPr lang="ru-RU" sz="2000" b="1" u="sng" dirty="0" smtClean="0"/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5298 фондов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оцифровано 4645 единиц хранения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521 </a:t>
            </a:r>
            <a:r>
              <a:rPr lang="ru-RU" dirty="0" err="1" smtClean="0"/>
              <a:t>бабина</a:t>
            </a:r>
            <a:r>
              <a:rPr lang="ru-RU" dirty="0" smtClean="0"/>
              <a:t> страхового фонда</a:t>
            </a:r>
          </a:p>
          <a:p>
            <a:pPr algn="just"/>
            <a:r>
              <a:rPr lang="ru-RU" dirty="0" smtClean="0"/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1386432 единицы хранения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/>
              <a:t>15160 фотодокументов </a:t>
            </a:r>
            <a:r>
              <a:rPr lang="ru-RU" dirty="0" err="1" smtClean="0"/>
              <a:t>фотоколлекции</a:t>
            </a:r>
            <a:r>
              <a:rPr lang="ru-RU" dirty="0" smtClean="0"/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8" y="3347700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1E2"/>
                </a:solidFill>
              </a:rPr>
              <a:t>1923 – 2023 гг</a:t>
            </a:r>
            <a:r>
              <a:rPr lang="ru-RU" b="1" dirty="0" smtClean="0">
                <a:solidFill>
                  <a:srgbClr val="0071E2"/>
                </a:solidFill>
              </a:rPr>
              <a:t>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99992" y="3140968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1E2"/>
                </a:solidFill>
              </a:rPr>
              <a:t>2023 г.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dirty="0" smtClean="0"/>
              <a:t>переезд в новое здание</a:t>
            </a:r>
            <a:endParaRPr lang="ru-RU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0C0"/>
                </a:solidFill>
              </a:rPr>
              <a:t>2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971600" y="5329033"/>
            <a:ext cx="4321706" cy="83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  <a:buFont typeface="Arial" pitchFamily="34" charset="0"/>
              <a:buChar char="•"/>
            </a:pP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6" name="Picture 10" descr="C:\Users\user\Desktop\псар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462212" cy="360039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71600" y="692696"/>
            <a:ext cx="78488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1E2"/>
                </a:solidFill>
                <a:cs typeface="Times New Roman" pitchFamily="18" charset="0"/>
              </a:rPr>
              <a:t>2009 г.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начало работы </a:t>
            </a:r>
            <a:r>
              <a:rPr lang="ru-RU" dirty="0" smtClean="0">
                <a:cs typeface="Times New Roman" pitchFamily="18" charset="0"/>
              </a:rPr>
              <a:t>по оцифровке документов и дел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1600" y="3789040"/>
            <a:ext cx="784887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1E2"/>
                </a:solidFill>
                <a:cs typeface="Times New Roman" pitchFamily="18" charset="0"/>
              </a:rPr>
              <a:t>2014 г.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0071E2"/>
                </a:solidFill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работа по изготовлению цифровых копий описей дел фондов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971600" y="1124744"/>
            <a:ext cx="7848872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1E2"/>
                </a:solidFill>
                <a:cs typeface="Times New Roman" pitchFamily="18" charset="0"/>
              </a:rPr>
              <a:t>2012 г.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ru-RU" b="1" dirty="0" smtClean="0">
                <a:solidFill>
                  <a:srgbClr val="0071E2"/>
                </a:solidFill>
                <a:cs typeface="Times New Roman" pitchFamily="18" charset="0"/>
              </a:rPr>
              <a:t> </a:t>
            </a:r>
            <a:r>
              <a:rPr lang="ru-RU" dirty="0" smtClean="0">
                <a:cs typeface="Times New Roman" pitchFamily="18" charset="0"/>
              </a:rPr>
              <a:t>введение базы данных (БД) под управлением программно-информационного комплекса (ПИК) «</a:t>
            </a:r>
            <a:r>
              <a:rPr lang="ru-RU" dirty="0" err="1" smtClean="0">
                <a:cs typeface="Times New Roman" pitchFamily="18" charset="0"/>
              </a:rPr>
              <a:t>КАИСА-Архив</a:t>
            </a:r>
            <a:r>
              <a:rPr lang="ru-RU" dirty="0" smtClean="0">
                <a:cs typeface="Times New Roman" pitchFamily="18" charset="0"/>
              </a:rPr>
              <a:t>»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 конвертирование фондов ГАНО с БД «Архивный фонд»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редактирование, правка перенесённых фондов с БД «Архивный фонд»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внесение информации по описям дел фондов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прикрепление оцифрованных описей дел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внесение заголовков дел 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прикрепление цифровых копий документов, дел</a:t>
            </a:r>
          </a:p>
          <a:p>
            <a:pPr algn="just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внесение новых фондов и информации по новым описям дел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971600" y="5445224"/>
            <a:ext cx="7848872" cy="7078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На 01.06.2024 г.</a:t>
            </a:r>
            <a:r>
              <a:rPr lang="ru-RU" sz="2000" dirty="0" smtClean="0">
                <a:cs typeface="Times New Roman" pitchFamily="18" charset="0"/>
              </a:rPr>
              <a:t> в БД ПИК «</a:t>
            </a:r>
            <a:r>
              <a:rPr lang="ru-RU" sz="2000" dirty="0" err="1" smtClean="0">
                <a:cs typeface="Times New Roman" pitchFamily="18" charset="0"/>
              </a:rPr>
              <a:t>КАИСА-Архив</a:t>
            </a:r>
            <a:r>
              <a:rPr lang="ru-RU" sz="2000" dirty="0" smtClean="0">
                <a:cs typeface="Times New Roman" pitchFamily="18" charset="0"/>
              </a:rPr>
              <a:t>» </a:t>
            </a:r>
            <a:r>
              <a:rPr lang="ru-RU" sz="2000" smtClean="0">
                <a:cs typeface="Times New Roman" pitchFamily="18" charset="0"/>
              </a:rPr>
              <a:t>прикреплено </a:t>
            </a:r>
            <a:r>
              <a:rPr lang="ru-RU" sz="2000" b="1" smtClean="0">
                <a:solidFill>
                  <a:srgbClr val="0071E2"/>
                </a:solidFill>
                <a:cs typeface="Times New Roman" pitchFamily="18" charset="0"/>
              </a:rPr>
              <a:t>2037 </a:t>
            </a:r>
            <a:r>
              <a:rPr lang="ru-RU" sz="2000" smtClean="0">
                <a:cs typeface="Times New Roman" pitchFamily="18" charset="0"/>
              </a:rPr>
              <a:t>цифровых </a:t>
            </a:r>
            <a:r>
              <a:rPr lang="ru-RU" sz="2000" dirty="0" smtClean="0">
                <a:cs typeface="Times New Roman" pitchFamily="18" charset="0"/>
              </a:rPr>
              <a:t>копий документов, дел</a:t>
            </a:r>
          </a:p>
        </p:txBody>
      </p:sp>
      <p:pic>
        <p:nvPicPr>
          <p:cNvPr id="18" name="Рисунок 17" descr="КАИСА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89049" y="2852936"/>
            <a:ext cx="1731423" cy="838231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71600" y="4725144"/>
            <a:ext cx="78488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71E2"/>
                </a:solidFill>
                <a:cs typeface="Times New Roman" pitchFamily="18" charset="0"/>
              </a:rPr>
              <a:t>2021 г.</a:t>
            </a:r>
            <a:r>
              <a:rPr lang="ru-RU" dirty="0" smtClean="0"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-</a:t>
            </a:r>
            <a:r>
              <a:rPr lang="ru-RU" dirty="0" smtClean="0">
                <a:cs typeface="Times New Roman" pitchFamily="18" charset="0"/>
              </a:rPr>
              <a:t> завершено прикрепление цифровых копий описей дел в БД ПИК «</a:t>
            </a:r>
            <a:r>
              <a:rPr lang="ru-RU" dirty="0" err="1" smtClean="0">
                <a:cs typeface="Times New Roman" pitchFamily="18" charset="0"/>
              </a:rPr>
              <a:t>КАИСА-Архив</a:t>
            </a:r>
            <a:r>
              <a:rPr lang="ru-RU" dirty="0" smtClean="0">
                <a:cs typeface="Times New Roman" pitchFamily="18" charset="0"/>
              </a:rPr>
              <a:t>»</a:t>
            </a:r>
          </a:p>
        </p:txBody>
      </p:sp>
      <p:pic>
        <p:nvPicPr>
          <p:cNvPr id="29" name="Picture 10" descr="C:\Users\user\Desktop\псар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12776"/>
            <a:ext cx="462212" cy="360039"/>
          </a:xfrm>
          <a:prstGeom prst="rect">
            <a:avLst/>
          </a:prstGeom>
          <a:noFill/>
        </p:spPr>
      </p:pic>
      <p:pic>
        <p:nvPicPr>
          <p:cNvPr id="30" name="Picture 10" descr="C:\Users\user\Desktop\псар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462212" cy="360039"/>
          </a:xfrm>
          <a:prstGeom prst="rect">
            <a:avLst/>
          </a:prstGeom>
          <a:noFill/>
        </p:spPr>
      </p:pic>
      <p:pic>
        <p:nvPicPr>
          <p:cNvPr id="31" name="Picture 10" descr="C:\Users\user\Desktop\псар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797152"/>
            <a:ext cx="462212" cy="360039"/>
          </a:xfrm>
          <a:prstGeom prst="rect">
            <a:avLst/>
          </a:prstGeom>
          <a:noFill/>
        </p:spPr>
      </p:pic>
      <p:pic>
        <p:nvPicPr>
          <p:cNvPr id="33" name="Picture 10" descr="C:\Users\user\Desktop\псар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45224"/>
            <a:ext cx="462212" cy="360039"/>
          </a:xfrm>
          <a:prstGeom prst="rect">
            <a:avLst/>
          </a:prstGeom>
          <a:noFill/>
        </p:spPr>
      </p:pic>
      <p:sp>
        <p:nvSpPr>
          <p:cNvPr id="21" name="Прямоугольник 20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0C0"/>
                </a:solidFill>
              </a:rPr>
              <a:t>3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71600" y="4221088"/>
            <a:ext cx="7848872" cy="369332"/>
          </a:xfrm>
          <a:prstGeom prst="rect">
            <a:avLst/>
          </a:prstGeom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71E2"/>
                </a:solidFill>
              </a:rPr>
              <a:t>2016 г.</a:t>
            </a:r>
            <a:r>
              <a:rPr lang="ru-RU" dirty="0" smtClean="0">
                <a:solidFill>
                  <a:srgbClr val="0071E2"/>
                </a:solidFill>
              </a:rPr>
              <a:t>-  </a:t>
            </a:r>
            <a:r>
              <a:rPr lang="ru-RU" dirty="0" smtClean="0"/>
              <a:t>работа по наполнению электронного каталога архивов НО</a:t>
            </a:r>
            <a:endParaRPr lang="ru-RU" dirty="0"/>
          </a:p>
        </p:txBody>
      </p:sp>
      <p:pic>
        <p:nvPicPr>
          <p:cNvPr id="27" name="Picture 10" descr="C:\Users\user\Desktop\псаре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4221088"/>
            <a:ext cx="462212" cy="3600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>
            <a:endCxn id="26" idx="1"/>
          </p:cNvCxnSpPr>
          <p:nvPr/>
        </p:nvCxnSpPr>
        <p:spPr>
          <a:xfrm rot="10800000">
            <a:off x="611560" y="40638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251520" y="736248"/>
            <a:ext cx="8640960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Электронный каталог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без регистрации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бесплатно</a:t>
            </a:r>
          </a:p>
        </p:txBody>
      </p:sp>
      <p:pic>
        <p:nvPicPr>
          <p:cNvPr id="13" name="Рисунок 12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700808"/>
            <a:ext cx="2736304" cy="1824203"/>
          </a:xfrm>
          <a:prstGeom prst="rect">
            <a:avLst/>
          </a:prstGeom>
          <a:ln>
            <a:solidFill>
              <a:srgbClr val="0071E2"/>
            </a:solidFill>
          </a:ln>
        </p:spPr>
      </p:pic>
      <p:pic>
        <p:nvPicPr>
          <p:cNvPr id="14" name="Рисунок 13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86152" y="1700808"/>
            <a:ext cx="2754000" cy="1836000"/>
          </a:xfrm>
          <a:prstGeom prst="rect">
            <a:avLst/>
          </a:prstGeom>
          <a:ln>
            <a:solidFill>
              <a:srgbClr val="0071E2"/>
            </a:solidFill>
          </a:ln>
        </p:spPr>
      </p:pic>
      <p:pic>
        <p:nvPicPr>
          <p:cNvPr id="15" name="Рисунок 14" descr="4.jpg"/>
          <p:cNvPicPr>
            <a:picLocks noChangeAspect="1"/>
          </p:cNvPicPr>
          <p:nvPr/>
        </p:nvPicPr>
        <p:blipFill>
          <a:blip r:embed="rId5" cstate="print"/>
          <a:srcRect b="1842"/>
          <a:stretch>
            <a:fillRect/>
          </a:stretch>
        </p:blipFill>
        <p:spPr>
          <a:xfrm>
            <a:off x="6084168" y="1700808"/>
            <a:ext cx="2808312" cy="1837730"/>
          </a:xfrm>
          <a:prstGeom prst="rect">
            <a:avLst/>
          </a:prstGeom>
          <a:ln>
            <a:solidFill>
              <a:srgbClr val="0071E2"/>
            </a:solidFill>
          </a:ln>
        </p:spPr>
      </p:pic>
      <p:pic>
        <p:nvPicPr>
          <p:cNvPr id="16" name="Рисунок 15" descr="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1520" y="3621021"/>
            <a:ext cx="2736304" cy="1824203"/>
          </a:xfrm>
          <a:prstGeom prst="rect">
            <a:avLst/>
          </a:prstGeom>
          <a:ln>
            <a:solidFill>
              <a:srgbClr val="0071E2"/>
            </a:solidFill>
          </a:ln>
        </p:spPr>
      </p:pic>
      <p:pic>
        <p:nvPicPr>
          <p:cNvPr id="17" name="Рисунок 16" descr="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86152" y="3621020"/>
            <a:ext cx="2736304" cy="1824204"/>
          </a:xfrm>
          <a:prstGeom prst="rect">
            <a:avLst/>
          </a:prstGeom>
          <a:ln>
            <a:solidFill>
              <a:srgbClr val="0071E2"/>
            </a:solidFill>
          </a:ln>
        </p:spPr>
      </p:pic>
      <p:pic>
        <p:nvPicPr>
          <p:cNvPr id="18" name="Рисунок 17" descr="7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84168" y="3645025"/>
            <a:ext cx="2808312" cy="1800199"/>
          </a:xfrm>
          <a:prstGeom prst="rect">
            <a:avLst/>
          </a:prstGeom>
          <a:ln>
            <a:solidFill>
              <a:srgbClr val="0071E2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5576" y="5518973"/>
            <a:ext cx="7848872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1E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cs typeface="Times New Roman" pitchFamily="18" charset="0"/>
              </a:rPr>
              <a:t>На 01.06.2024 г. </a:t>
            </a:r>
            <a:r>
              <a:rPr lang="ru-RU" dirty="0" smtClean="0">
                <a:ea typeface="Calibri" pitchFamily="34" charset="0"/>
                <a:cs typeface="Times New Roman" pitchFamily="18" charset="0"/>
              </a:rPr>
              <a:t>более 2000 оцифрованных дел.</a:t>
            </a:r>
          </a:p>
          <a:p>
            <a:pPr algn="ctr"/>
            <a:r>
              <a:rPr lang="ru-RU" dirty="0" smtClean="0">
                <a:cs typeface="Times New Roman" pitchFamily="18" charset="0"/>
              </a:rPr>
              <a:t>План 2024 г. </a:t>
            </a:r>
            <a:r>
              <a:rPr lang="en-US" dirty="0" smtClean="0">
                <a:cs typeface="Times New Roman" pitchFamily="18" charset="0"/>
              </a:rPr>
              <a:t>265 </a:t>
            </a:r>
            <a:r>
              <a:rPr lang="ru-RU" dirty="0" smtClean="0">
                <a:cs typeface="Times New Roman" pitchFamily="18" charset="0"/>
              </a:rPr>
              <a:t>ед.хр. 82500 листов (в том числе 18 ОЦД ГАНО)  </a:t>
            </a:r>
            <a:endParaRPr lang="ru-RU" dirty="0"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0C0"/>
                </a:solidFill>
              </a:rPr>
              <a:t>4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51520" y="736248"/>
            <a:ext cx="8640960" cy="892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Электронный каталог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без регистрации </a:t>
            </a: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>
                <a:solidFill>
                  <a:schemeClr val="tx1"/>
                </a:solidFill>
                <a:cs typeface="Times New Roman" pitchFamily="18" charset="0"/>
              </a:rPr>
              <a:t>бесплатно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0C0"/>
                </a:solidFill>
              </a:rPr>
              <a:t>5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395536" y="1844824"/>
          <a:ext cx="3888432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/>
          <p:cNvGraphicFramePr/>
          <p:nvPr/>
        </p:nvGraphicFramePr>
        <p:xfrm>
          <a:off x="4572000" y="1844824"/>
          <a:ext cx="4392488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92696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864096" cy="580121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323528" y="764704"/>
            <a:ext cx="8496944" cy="12241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2016 г.</a:t>
            </a:r>
            <a:r>
              <a:rPr lang="ru-RU" dirty="0" smtClean="0">
                <a:cs typeface="Times New Roman" pitchFamily="18" charset="0"/>
              </a:rPr>
              <a:t> на </a:t>
            </a:r>
            <a:r>
              <a:rPr lang="ru-RU" dirty="0" smtClean="0">
                <a:solidFill>
                  <a:schemeClr val="tx1"/>
                </a:solidFill>
                <a:cs typeface="Times New Roman" pitchFamily="18" charset="0"/>
              </a:rPr>
              <a:t>сайте ГАНО размещён </a:t>
            </a:r>
            <a:r>
              <a:rPr lang="ru-RU" dirty="0" smtClean="0">
                <a:cs typeface="Times New Roman" pitchFamily="18" charset="0"/>
              </a:rPr>
              <a:t>прямой переход 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 к электронному каталогу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 к оформлению запросов</a:t>
            </a:r>
          </a:p>
          <a:p>
            <a:pPr algn="ctr">
              <a:buFont typeface="Wingdings" pitchFamily="2" charset="2"/>
              <a:buChar char="ü"/>
            </a:pPr>
            <a:r>
              <a:rPr lang="ru-RU" dirty="0" smtClean="0">
                <a:cs typeface="Times New Roman" pitchFamily="18" charset="0"/>
              </a:rPr>
              <a:t> к </a:t>
            </a:r>
            <a:r>
              <a:rPr lang="ru-RU" dirty="0" err="1" smtClean="0">
                <a:cs typeface="Times New Roman" pitchFamily="18" charset="0"/>
              </a:rPr>
              <a:t>интернет-проектам</a:t>
            </a:r>
            <a:endParaRPr lang="ru-RU" dirty="0">
              <a:cs typeface="Times New Roman" pitchFamily="18" charset="0"/>
            </a:endParaRPr>
          </a:p>
        </p:txBody>
      </p:sp>
      <p:pic>
        <p:nvPicPr>
          <p:cNvPr id="11" name="Рисунок 10" descr="2024-06-03_15-18-53.png"/>
          <p:cNvPicPr>
            <a:picLocks noChangeAspect="1"/>
          </p:cNvPicPr>
          <p:nvPr/>
        </p:nvPicPr>
        <p:blipFill>
          <a:blip r:embed="rId3" cstate="print"/>
          <a:srcRect l="8263" t="9800" r="8263" b="4801"/>
          <a:stretch>
            <a:fillRect/>
          </a:stretch>
        </p:blipFill>
        <p:spPr>
          <a:xfrm>
            <a:off x="971600" y="2104323"/>
            <a:ext cx="7056784" cy="4060980"/>
          </a:xfrm>
          <a:prstGeom prst="rect">
            <a:avLst/>
          </a:prstGeom>
        </p:spPr>
      </p:pic>
      <p:sp>
        <p:nvSpPr>
          <p:cNvPr id="22" name="Стрелка вниз 21"/>
          <p:cNvSpPr/>
          <p:nvPr/>
        </p:nvSpPr>
        <p:spPr>
          <a:xfrm rot="4793949">
            <a:off x="8009822" y="5048804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низ 32"/>
          <p:cNvSpPr/>
          <p:nvPr/>
        </p:nvSpPr>
        <p:spPr>
          <a:xfrm rot="7320598">
            <a:off x="5182268" y="5821289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низ 33"/>
          <p:cNvSpPr/>
          <p:nvPr/>
        </p:nvSpPr>
        <p:spPr>
          <a:xfrm rot="3813043">
            <a:off x="5094979" y="1950179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png-clipart-encapsulated-postscript-drawing-others-miscellaneous-computer-program.png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995936" y="2572424"/>
            <a:ext cx="1008112" cy="424528"/>
          </a:xfrm>
          <a:prstGeom prst="rect">
            <a:avLst/>
          </a:prstGeom>
        </p:spPr>
      </p:pic>
      <p:pic>
        <p:nvPicPr>
          <p:cNvPr id="36" name="Рисунок 35" descr="png-clipart-encapsulated-postscript-drawing-others-miscellaneous-computer-program.png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156176" y="5229200"/>
            <a:ext cx="1521097" cy="640552"/>
          </a:xfrm>
          <a:prstGeom prst="rect">
            <a:avLst/>
          </a:prstGeom>
        </p:spPr>
      </p:pic>
      <p:pic>
        <p:nvPicPr>
          <p:cNvPr id="37" name="Рисунок 36" descr="png-clipart-encapsulated-postscript-drawing-others-miscellaneous-computer-program.png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55776" y="5805264"/>
            <a:ext cx="2736304" cy="288032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0C0"/>
                </a:solidFill>
              </a:rPr>
              <a:t>6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4397368" y="6453336"/>
            <a:ext cx="4063064" cy="28803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endParaRPr lang="ru-RU" sz="1300" spc="-40" dirty="0">
              <a:solidFill>
                <a:srgbClr val="F34840"/>
              </a:solidFill>
              <a:cs typeface="Arial" panose="020B0604020202020204" pitchFamily="34" charset="0"/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971600" y="5329033"/>
            <a:ext cx="4321706" cy="836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</a:t>
            </a: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ts val="1500"/>
              </a:lnSpc>
              <a:buFont typeface="Arial" pitchFamily="34" charset="0"/>
              <a:buChar char="•"/>
            </a:pPr>
            <a:endParaRPr lang="ru-RU" sz="11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2" name="Прямая соединительная линия 31"/>
          <p:cNvCxnSpPr>
            <a:endCxn id="26" idx="1"/>
          </p:cNvCxnSpPr>
          <p:nvPr/>
        </p:nvCxnSpPr>
        <p:spPr>
          <a:xfrm rot="10800000">
            <a:off x="539552" y="407155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99002"/>
            <a:ext cx="4176464" cy="280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196752"/>
            <a:ext cx="410302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Прямоугольник 30"/>
          <p:cNvSpPr/>
          <p:nvPr/>
        </p:nvSpPr>
        <p:spPr>
          <a:xfrm>
            <a:off x="179512" y="4072423"/>
            <a:ext cx="2736304" cy="2092881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cs typeface="Times New Roman" pitchFamily="18" charset="0"/>
              </a:rPr>
              <a:t> </a:t>
            </a:r>
            <a:r>
              <a:rPr lang="ru-RU" sz="1600" u="sng" dirty="0" smtClean="0">
                <a:cs typeface="Times New Roman" pitchFamily="18" charset="0"/>
              </a:rPr>
              <a:t>26 уникальных документов </a:t>
            </a:r>
          </a:p>
          <a:p>
            <a:pPr>
              <a:buFont typeface="Wingdings" pitchFamily="2" charset="2"/>
              <a:buChar char="ü"/>
            </a:pPr>
            <a:r>
              <a:rPr lang="ru-RU" sz="1600" u="sng" dirty="0" smtClean="0">
                <a:cs typeface="Times New Roman" pitchFamily="18" charset="0"/>
              </a:rPr>
              <a:t>4 документа </a:t>
            </a:r>
            <a:r>
              <a:rPr lang="ru-RU" sz="1600" dirty="0" smtClean="0">
                <a:cs typeface="Times New Roman" pitchFamily="18" charset="0"/>
              </a:rPr>
              <a:t>включены в Государственный реестр уникальных документов Архивного фонда Российской Федерации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\\172.22.1.2\xchange\Отдел по проектной деятельности\Колганова Елена Владимировна\БУКЛЕТ_ГАНО\Документы_Раздел 2\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3965" y="4509120"/>
            <a:ext cx="1165987" cy="1656184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4788024" y="3257108"/>
            <a:ext cx="4176464" cy="861774"/>
          </a:xfrm>
          <a:prstGeom prst="rect">
            <a:avLst/>
          </a:prstGeom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1600" dirty="0" smtClean="0">
                <a:cs typeface="Times New Roman" pitchFamily="18" charset="0"/>
              </a:rPr>
              <a:t>информация об оцифрованных документах, делах, включенных в электронный каталог </a:t>
            </a:r>
          </a:p>
          <a:p>
            <a:pPr algn="just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75656" y="692696"/>
            <a:ext cx="5832648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1E2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Раздел «Фонды»</a:t>
            </a:r>
            <a:r>
              <a:rPr lang="ru-RU" sz="2000" b="1" dirty="0" smtClean="0">
                <a:cs typeface="Times New Roman" pitchFamily="18" charset="0"/>
              </a:rPr>
              <a:t>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\\172.22.1.2\xchange\Отдел по проектной деятельности\Колганова Елена Владимировна\БУКЛЕТ_ГАНО\Документы_Раздел 2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68352" y="3212976"/>
            <a:ext cx="1403648" cy="17636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0C0"/>
                </a:solidFill>
              </a:rPr>
              <a:t>7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>
            <a:endCxn id="26" idx="1"/>
          </p:cNvCxnSpPr>
          <p:nvPr/>
        </p:nvCxnSpPr>
        <p:spPr>
          <a:xfrm rot="10800000">
            <a:off x="611560" y="40638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251520" y="766445"/>
            <a:ext cx="864096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Раздел «Выставки», «Интернет проекты»</a:t>
            </a:r>
            <a:endParaRPr lang="ru-RU" sz="1600" dirty="0" smtClean="0">
              <a:cs typeface="Times New Roman" pitchFamily="18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1600" dirty="0" smtClean="0"/>
              <a:t> доступ к электронным копиям выставочных документов</a:t>
            </a:r>
            <a:endParaRPr lang="ru-RU" sz="1600" dirty="0">
              <a:cs typeface="Times New Roman" pitchFamily="18" charset="0"/>
            </a:endParaRPr>
          </a:p>
        </p:txBody>
      </p:sp>
      <p:pic>
        <p:nvPicPr>
          <p:cNvPr id="9218" name="Picture 2" descr="\\172.22.1.2\xchange\Отдел по проектной деятельности\ВИРТУАЛЬНЫЙ ТУР ВЫСТАВКА НОВОЕ ЗДАНИЕ\Баннер на сай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2520280" cy="2360693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 l="15790" r="15789"/>
          <a:stretch>
            <a:fillRect/>
          </a:stretch>
        </p:blipFill>
        <p:spPr bwMode="auto">
          <a:xfrm>
            <a:off x="323528" y="1613094"/>
            <a:ext cx="2520280" cy="1959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 b="57922"/>
          <a:stretch>
            <a:fillRect/>
          </a:stretch>
        </p:blipFill>
        <p:spPr bwMode="auto">
          <a:xfrm>
            <a:off x="2915816" y="4797152"/>
            <a:ext cx="324036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832" y="1679537"/>
            <a:ext cx="3168352" cy="2613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Рисунок 17" descr="Баннер.jpg"/>
          <p:cNvPicPr>
            <a:picLocks noChangeAspect="1"/>
          </p:cNvPicPr>
          <p:nvPr/>
        </p:nvPicPr>
        <p:blipFill>
          <a:blip r:embed="rId8" cstate="print"/>
          <a:srcRect t="10502"/>
          <a:stretch>
            <a:fillRect/>
          </a:stretch>
        </p:blipFill>
        <p:spPr>
          <a:xfrm>
            <a:off x="6588224" y="1556792"/>
            <a:ext cx="2088232" cy="249568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1E2"/>
                </a:solidFill>
              </a:rPr>
              <a:t>8</a:t>
            </a:r>
            <a:endParaRPr lang="ru-RU" sz="2000" cap="all" spc="-40" dirty="0">
              <a:solidFill>
                <a:srgbClr val="0071E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00192" y="4293096"/>
            <a:ext cx="2736304" cy="169277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1"/>
                </a:solidFill>
              </a:rPr>
              <a:t>2023 г. – 10 </a:t>
            </a:r>
            <a:r>
              <a:rPr lang="ru-RU" dirty="0" smtClean="0"/>
              <a:t>выставочных проектов</a:t>
            </a:r>
          </a:p>
          <a:p>
            <a:pPr>
              <a:buFont typeface="Wingdings" pitchFamily="2" charset="2"/>
              <a:buChar char="ü"/>
            </a:pPr>
            <a:r>
              <a:rPr lang="ru-RU" b="1" dirty="0" smtClean="0">
                <a:solidFill>
                  <a:schemeClr val="accent1"/>
                </a:solidFill>
                <a:cs typeface="Times New Roman" pitchFamily="18" charset="0"/>
              </a:rPr>
              <a:t>2024 г. (план) – 11 </a:t>
            </a:r>
            <a:r>
              <a:rPr lang="ru-RU" dirty="0" smtClean="0">
                <a:cs typeface="Times New Roman" pitchFamily="18" charset="0"/>
              </a:rPr>
              <a:t>выставочных проектов</a:t>
            </a:r>
          </a:p>
          <a:p>
            <a:r>
              <a:rPr lang="ru-RU" sz="1600" b="1" dirty="0" smtClean="0">
                <a:solidFill>
                  <a:schemeClr val="accent1"/>
                </a:solidFill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01.06.2024 г. </a:t>
            </a:r>
            <a:r>
              <a:rPr lang="ru-RU" sz="1600" dirty="0" smtClean="0">
                <a:cs typeface="Times New Roman" pitchFamily="18" charset="0"/>
              </a:rPr>
              <a:t>реализовано 19 выставочных проектов.</a:t>
            </a:r>
            <a:endParaRPr lang="ru-RU" sz="1600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539552" y="6237312"/>
            <a:ext cx="8604448" cy="0"/>
          </a:xfrm>
          <a:prstGeom prst="line">
            <a:avLst/>
          </a:prstGeom>
          <a:ln w="2286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/>
          <p:cNvSpPr txBox="1">
            <a:spLocks/>
          </p:cNvSpPr>
          <p:nvPr/>
        </p:nvSpPr>
        <p:spPr>
          <a:xfrm>
            <a:off x="4397368" y="6453336"/>
            <a:ext cx="4063064" cy="288032"/>
          </a:xfrm>
          <a:prstGeom prst="rect">
            <a:avLst/>
          </a:prstGeom>
          <a:noFill/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endParaRPr lang="ru-RU" sz="1300" spc="-40" dirty="0">
              <a:solidFill>
                <a:srgbClr val="F34840"/>
              </a:solidFill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47664" y="1516722"/>
            <a:ext cx="648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  </a:t>
            </a:r>
            <a:endParaRPr lang="ru-RU" sz="2000" dirty="0"/>
          </a:p>
        </p:txBody>
      </p:sp>
      <p:sp>
        <p:nvSpPr>
          <p:cNvPr id="46" name="Овал 45"/>
          <p:cNvSpPr/>
          <p:nvPr/>
        </p:nvSpPr>
        <p:spPr>
          <a:xfrm>
            <a:off x="395536" y="188640"/>
            <a:ext cx="432048" cy="43204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1043608" y="620688"/>
            <a:ext cx="8100392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 descr="Архивная служба без 100лет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864096" cy="580121"/>
          </a:xfrm>
          <a:prstGeom prst="rect">
            <a:avLst/>
          </a:prstGeom>
        </p:spPr>
      </p:pic>
      <p:cxnSp>
        <p:nvCxnSpPr>
          <p:cNvPr id="32" name="Прямая соединительная линия 31"/>
          <p:cNvCxnSpPr>
            <a:endCxn id="26" idx="1"/>
          </p:cNvCxnSpPr>
          <p:nvPr/>
        </p:nvCxnSpPr>
        <p:spPr>
          <a:xfrm rot="10800000">
            <a:off x="755576" y="277541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Прямоугольник 32"/>
          <p:cNvSpPr/>
          <p:nvPr/>
        </p:nvSpPr>
        <p:spPr>
          <a:xfrm>
            <a:off x="251520" y="724634"/>
            <a:ext cx="864096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rgbClr val="0071E2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1E2"/>
                </a:solidFill>
                <a:cs typeface="Times New Roman" pitchFamily="18" charset="0"/>
              </a:rPr>
              <a:t>Раздел «Проекты»</a:t>
            </a:r>
            <a:endParaRPr lang="ru-RU" sz="2000" b="1" dirty="0">
              <a:solidFill>
                <a:srgbClr val="0071E2"/>
              </a:solidFill>
              <a:cs typeface="Times New Roman" pitchFamily="18" charset="0"/>
            </a:endParaRPr>
          </a:p>
        </p:txBody>
      </p:sp>
      <p:pic>
        <p:nvPicPr>
          <p:cNvPr id="7170" name="Picture 2" descr="https://gosarhiv.novreg.ru/tinybrowser/images/proekty/konkurs-afisha-10.04.2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268760"/>
            <a:ext cx="3436808" cy="4824536"/>
          </a:xfrm>
          <a:prstGeom prst="rect">
            <a:avLst/>
          </a:prstGeom>
          <a:noFill/>
        </p:spPr>
      </p:pic>
      <p:pic>
        <p:nvPicPr>
          <p:cNvPr id="7171" name="Picture 3" descr="\\172.22.1.2\xchange\Отдел по проектной деятельности\Привет с фронта!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1268760"/>
            <a:ext cx="5184576" cy="2232248"/>
          </a:xfrm>
          <a:prstGeom prst="rect">
            <a:avLst/>
          </a:prstGeom>
          <a:noFill/>
        </p:spPr>
      </p:pic>
      <p:pic>
        <p:nvPicPr>
          <p:cNvPr id="7173" name="Picture 5" descr="https://gosarhiv.novreg.ru/tinybrowser/images/news/2024/06-05/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645024"/>
            <a:ext cx="1800200" cy="2400267"/>
          </a:xfrm>
          <a:prstGeom prst="rect">
            <a:avLst/>
          </a:prstGeom>
          <a:noFill/>
        </p:spPr>
      </p:pic>
      <p:pic>
        <p:nvPicPr>
          <p:cNvPr id="7176" name="Picture 8" descr="C:\Users\User\Downloads\пут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573016"/>
            <a:ext cx="3283127" cy="2448272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467544" y="5898758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_Albionic" pitchFamily="34" charset="-52"/>
              </a:rPr>
              <a:t>Путь к исторической правде</a:t>
            </a:r>
            <a:endParaRPr lang="ru-RU" sz="1600" b="1" dirty="0"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_Albionic" pitchFamily="34" charset="-52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1600" y="196276"/>
            <a:ext cx="648072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71600" y="196276"/>
            <a:ext cx="8172400" cy="352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sz="2000" cap="all" spc="-40" dirty="0" smtClean="0">
                <a:solidFill>
                  <a:srgbClr val="0070C0"/>
                </a:solidFill>
              </a:rPr>
              <a:t>Государственный архив Новгородской области                                     </a:t>
            </a:r>
            <a:r>
              <a:rPr lang="ru-RU" sz="2000" cap="all" spc="-40" dirty="0" smtClean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ru-RU" sz="2000" cap="all" spc="-40" dirty="0" smtClean="0">
                <a:solidFill>
                  <a:srgbClr val="0070C0"/>
                </a:solidFill>
              </a:rPr>
              <a:t>9</a:t>
            </a:r>
            <a:endParaRPr lang="ru-RU" sz="2000" cap="all" spc="-4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7752</TotalTime>
  <Words>521</Words>
  <Application>Microsoft Office PowerPoint</Application>
  <PresentationFormat>Экран (4:3)</PresentationFormat>
  <Paragraphs>111</Paragraphs>
  <Slides>12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даник</dc:creator>
  <cp:lastModifiedBy>User</cp:lastModifiedBy>
  <cp:revision>858</cp:revision>
  <dcterms:created xsi:type="dcterms:W3CDTF">2019-11-24T11:21:45Z</dcterms:created>
  <dcterms:modified xsi:type="dcterms:W3CDTF">2024-06-10T09:12:52Z</dcterms:modified>
</cp:coreProperties>
</file>