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84" r:id="rId1"/>
    <p:sldMasterId id="2147483696" r:id="rId2"/>
    <p:sldMasterId id="2147483720" r:id="rId3"/>
  </p:sldMasterIdLst>
  <p:notesMasterIdLst>
    <p:notesMasterId r:id="rId15"/>
  </p:notesMasterIdLst>
  <p:sldIdLst>
    <p:sldId id="256" r:id="rId4"/>
    <p:sldId id="443" r:id="rId5"/>
    <p:sldId id="447" r:id="rId6"/>
    <p:sldId id="449" r:id="rId7"/>
    <p:sldId id="301" r:id="rId8"/>
    <p:sldId id="303" r:id="rId9"/>
    <p:sldId id="306" r:id="rId10"/>
    <p:sldId id="307" r:id="rId11"/>
    <p:sldId id="438" r:id="rId12"/>
    <p:sldId id="452" r:id="rId13"/>
    <p:sldId id="258" r:id="rId14"/>
  </p:sldIdLst>
  <p:sldSz cx="12801600" cy="9601200" type="A3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uller Narrow Light" panose="00000400000000000000" pitchFamily="50" charset="-5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uller Narrow ExtraBold" panose="00000900000000000000" pitchFamily="50" charset="-5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F05C27"/>
    <a:srgbClr val="FFFFFF"/>
    <a:srgbClr val="0082C8"/>
    <a:srgbClr val="4472C4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7" autoAdjust="0"/>
    <p:restoredTop sz="86766" autoAdjust="0"/>
  </p:normalViewPr>
  <p:slideViewPr>
    <p:cSldViewPr snapToGrid="0" snapToObjects="1">
      <p:cViewPr varScale="1">
        <p:scale>
          <a:sx n="84" d="100"/>
          <a:sy n="84" d="100"/>
        </p:scale>
        <p:origin x="1470" y="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baseline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Исполнительные органы Мурманской области </a:t>
            </a:r>
          </a:p>
          <a:p>
            <a:pPr>
              <a:defRPr sz="1600"/>
            </a:pPr>
            <a:r>
              <a:rPr lang="ru-RU" sz="1600" b="0" i="0" baseline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в списках источников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39329335421213"/>
          <c:y val="0.24519428911923705"/>
          <c:w val="0.78681540160067309"/>
          <c:h val="0.48783393246277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9315865168974774E-2"/>
                  <c:y val="-0.350890577764431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</a:rPr>
                      <a:t>100%</a:t>
                    </a:r>
                    <a:endParaRPr lang="en-US" sz="1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06472474162439"/>
                      <c:h val="0.13503529906334072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Включено в списки источников комплектования 27 органов власти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0971507127285603"/>
          <c:y val="0.75465787374558058"/>
          <c:w val="0.79060037446547726"/>
          <c:h val="0.223799569992224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Органы местного самоуправления, структурные подразделения администраций</a:t>
            </a:r>
            <a:r>
              <a:rPr lang="ru-RU" sz="1600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 списках источников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633881039524449E-2"/>
          <c:y val="0.24299279588887265"/>
          <c:w val="0.88933332881896132"/>
          <c:h val="0.49392637861266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3686848539276003E-2"/>
                  <c:y val="-0.350890577764431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</a:rPr>
                      <a:t>95%</a:t>
                    </a:r>
                    <a:endParaRPr lang="en-US" sz="1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32275800102193"/>
                      <c:h val="0.1350352990633407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093053991166713"/>
                  <c:y val="0.129750752720218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</a:rPr>
                      <a:t>5%</a:t>
                    </a:r>
                    <a:endParaRPr lang="en-US" sz="1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92437671039103"/>
                      <c:h val="0.1193811880701878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Включено 156 советов депутатов, муниципальных администраций и их структурных подразделений</c:v>
                </c:pt>
                <c:pt idx="1">
                  <c:v>Предстоит включить 8 структурных подразделений муниципальных администраций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0971507127285603"/>
          <c:y val="0.81522339273340705"/>
          <c:w val="0.86428646399393261"/>
          <c:h val="0.16323415039179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00" b="0" i="0" u="none" strike="noStrike" kern="1200" spc="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u="none" strike="noStrike" kern="1200" spc="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Областные организации в списках источников комплектования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600" b="0" i="0" u="none" strike="noStrike" kern="1200" spc="0" baseline="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7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753099677271389E-2"/>
          <c:y val="0.16642881730300338"/>
          <c:w val="0.82288623820900519"/>
          <c:h val="0.62222915053484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765665736369493"/>
                  <c:y val="-0.1773404196350314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948395893038008"/>
                  <c:y val="2.927970920257539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Включены в списки источников комплектования 106 организаций</c:v>
                </c:pt>
                <c:pt idx="1">
                  <c:v>Не включены в списки источников комплектования 44 организации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106</c:v>
                </c:pt>
                <c:pt idx="1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268986064097198"/>
          <c:y val="0.84122338025520449"/>
          <c:w val="0.81353158660122293"/>
          <c:h val="0.13715296926017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 smtClean="0">
                <a:solidFill>
                  <a:schemeClr val="tx2">
                    <a:lumMod val="75000"/>
                  </a:schemeClr>
                </a:solidFill>
              </a:rPr>
              <a:t>Муниципальные организации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 списках источников комплектования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3132614677545659"/>
          <c:y val="4.55379937465936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64203351179613"/>
          <c:y val="0.18464401480164083"/>
          <c:w val="0.78285870354005771"/>
          <c:h val="0.604500014342675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2523492066716622"/>
                  <c:y val="-4.132017153839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32275800102193"/>
                      <c:h val="0.1350352990633407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1704455991563285"/>
                  <c:y val="-1.23683163133587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92437671039103"/>
                      <c:h val="0.1193811880701878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Включены в списки источников комплектования 436 организаций </c:v>
                </c:pt>
                <c:pt idx="1">
                  <c:v>Не включена в списки источников комплектования 371 организация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436</c:v>
                </c:pt>
                <c:pt idx="1">
                  <c:v>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062593542223003"/>
          <c:y val="0.82437430079458418"/>
          <c:w val="0.74693848990707323"/>
          <c:h val="8.9773314018530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архивы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226735537998503E-3"/>
                  <c:y val="-3.12815088032309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B3D-4144-8001-1A18043C4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340103306997536E-3"/>
                  <c:y val="-3.49616863094933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94414200500996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8394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B3D-4144-8001-1A18043C4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0566838844995155E-3"/>
                  <c:y val="-2.39211537907060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C8A-41F5-83B8-F6CFB50DD4E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2113367768999031E-3"/>
                  <c:y val="-9.200443765656148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12079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7558</c:v>
                </c:pt>
                <c:pt idx="1">
                  <c:v>7226</c:v>
                </c:pt>
                <c:pt idx="2">
                  <c:v>8394</c:v>
                </c:pt>
                <c:pt idx="3">
                  <c:v>8516</c:v>
                </c:pt>
                <c:pt idx="4">
                  <c:v>12079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11-4EE6-8854-6C8540459F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Муниципальные архивы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804061984198254E-2"/>
                  <c:y val="-3.1281508803230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11722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B3D-4144-8001-1A18043C4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804061984198254E-2"/>
                  <c:y val="-2.94414200500997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11658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B3D-4144-8001-1A18043C4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76013312969684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10752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B3D-4144-8001-1A18043C4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902030992099038E-2"/>
                  <c:y val="-1.65607987781810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12952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958714876598644E-2"/>
                  <c:y val="-2.5761242543837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11722</c:v>
                </c:pt>
                <c:pt idx="1">
                  <c:v>11658</c:v>
                </c:pt>
                <c:pt idx="2">
                  <c:v>10752</c:v>
                </c:pt>
                <c:pt idx="3">
                  <c:v>12952</c:v>
                </c:pt>
                <c:pt idx="4">
                  <c:v>9783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11-4EE6-8854-6C8540459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398384"/>
        <c:axId val="170399560"/>
        <c:axId val="0"/>
      </c:bar3DChart>
      <c:catAx>
        <c:axId val="17039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9560"/>
        <c:crosses val="autoZero"/>
        <c:auto val="1"/>
        <c:lblAlgn val="ctr"/>
        <c:lblOffset val="100"/>
        <c:noMultiLvlLbl val="0"/>
      </c:catAx>
      <c:valAx>
        <c:axId val="17039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архивы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945724760805073E-3"/>
                  <c:y val="-2.4507963662988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049505929587592E-3"/>
                  <c:y val="-3.141135936986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2685981767121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2049505929587592E-3"/>
                  <c:y val="-1.570567968493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78-4915-BDA1-1F62F4747F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65089130450927E-2"/>
                  <c:y val="-1.3960604164382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379-4D45-8F28-1F65580F780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4447</c:v>
                </c:pt>
                <c:pt idx="1">
                  <c:v>263</c:v>
                </c:pt>
                <c:pt idx="2">
                  <c:v>243</c:v>
                </c:pt>
                <c:pt idx="3">
                  <c:v>2924</c:v>
                </c:pt>
                <c:pt idx="4">
                  <c:v>5862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11-4EE6-8854-6C8540459F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Муниципальные архивы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614851778876278E-2"/>
                  <c:y val="-2.6176132808216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373861660284342E-2"/>
                  <c:y val="-2.7921208328764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2049505929587592E-3"/>
                  <c:y val="-2.443105728766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AA1-4545-8D09-C5B4A1254E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2215528643834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78-4915-BDA1-1F62F4747F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373861660284342E-2"/>
                  <c:y val="-2.0940906246573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379-4D45-8F28-1F65580F780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12544</c:v>
                </c:pt>
                <c:pt idx="1">
                  <c:v>11163</c:v>
                </c:pt>
                <c:pt idx="2">
                  <c:v>13105</c:v>
                </c:pt>
                <c:pt idx="3">
                  <c:v>9902</c:v>
                </c:pt>
                <c:pt idx="4">
                  <c:v>3341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11-4EE6-8854-6C8540459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397208"/>
        <c:axId val="170397600"/>
        <c:axId val="0"/>
      </c:bar3DChart>
      <c:catAx>
        <c:axId val="170397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7600"/>
        <c:crosses val="autoZero"/>
        <c:auto val="1"/>
        <c:lblAlgn val="ctr"/>
        <c:lblOffset val="100"/>
        <c:noMultiLvlLbl val="0"/>
      </c:catAx>
      <c:valAx>
        <c:axId val="17039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7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архивы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961629389771837E-3"/>
                  <c:y val="-4.096062821824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05E-4568-908E-1EB97B0E847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875124636338219E-3"/>
                  <c:y val="-2.750963600455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5E-4568-908E-1EB97B0E847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07010583582014E-3"/>
                  <c:y val="-2.568975301156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05E-4568-908E-1EB97B0E847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3930796197255038E-3"/>
                  <c:y val="-1.173842355744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C65-48C4-B9EB-1B7E7623C9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948097147940071E-3"/>
                  <c:y val="-2.0123011812762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8EC-4677-B423-95812DFD61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9518</c:v>
                </c:pt>
                <c:pt idx="1">
                  <c:v>7630</c:v>
                </c:pt>
                <c:pt idx="2">
                  <c:v>7107</c:v>
                </c:pt>
                <c:pt idx="3">
                  <c:v>6932</c:v>
                </c:pt>
                <c:pt idx="4">
                  <c:v>8250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11-4EE6-8854-6C8540459F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Муниципальные архивы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811719352778283E-3"/>
                  <c:y val="-2.32101247798385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05E-4568-908E-1EB97B0E847B}"/>
                </c:ext>
                <c:ext xmlns:c15="http://schemas.microsoft.com/office/drawing/2012/chart" uri="{CE6537A1-D6FC-4f65-9D91-7224C49458BB}">
                  <c15:layout>
                    <c:manualLayout>
                      <c:w val="5.5435130212436533E-2"/>
                      <c:h val="2.86585226566759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6011910434446171E-2"/>
                  <c:y val="-2.32457757850186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5E-4568-908E-1EB97B0E847B}"/>
                </c:ext>
                <c:ext xmlns:c15="http://schemas.microsoft.com/office/drawing/2012/chart" uri="{CE6537A1-D6FC-4f65-9D91-7224C49458BB}">
                  <c15:layout>
                    <c:manualLayout>
                      <c:w val="5.1042050592711191E-2"/>
                      <c:h val="3.536619326093010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2831251607408807E-2"/>
                  <c:y val="-2.23002319031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5E-4568-908E-1EB97B0E847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4913495246566779E-3"/>
                  <c:y val="-1.173842355744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65-48C4-B9EB-1B7E7623C9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786159239450685E-3"/>
                  <c:y val="-1.0061505906381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8EC-4677-B423-95812DFD61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14658</c:v>
                </c:pt>
                <c:pt idx="1">
                  <c:v>9943</c:v>
                </c:pt>
                <c:pt idx="2">
                  <c:v>9879</c:v>
                </c:pt>
                <c:pt idx="3">
                  <c:v>9597</c:v>
                </c:pt>
                <c:pt idx="4">
                  <c:v>11641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11-4EE6-8854-6C8540459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392504"/>
        <c:axId val="170399952"/>
        <c:axId val="0"/>
      </c:bar3DChart>
      <c:catAx>
        <c:axId val="17039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9952"/>
        <c:crosses val="autoZero"/>
        <c:auto val="1"/>
        <c:lblAlgn val="ctr"/>
        <c:lblOffset val="100"/>
        <c:noMultiLvlLbl val="0"/>
      </c:catAx>
      <c:valAx>
        <c:axId val="17039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2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архивы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832105055651633E-2"/>
                  <c:y val="-1.979710227956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231557421440053E-3"/>
                  <c:y val="-2.6400335890707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794251573799275E-3"/>
                  <c:y val="-2.1013194266517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105142302576567E-2"/>
                  <c:y val="-1.1789594071942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A47-4CF6-8464-3A94937775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7032723743669061E-3"/>
                  <c:y val="-2.526341586844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33C-43A7-B1C5-BC996E1F74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16985</c:v>
                </c:pt>
                <c:pt idx="1">
                  <c:v>16634</c:v>
                </c:pt>
                <c:pt idx="2">
                  <c:v>16457</c:v>
                </c:pt>
                <c:pt idx="3">
                  <c:v>18561</c:v>
                </c:pt>
                <c:pt idx="4">
                  <c:v>29688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11-4EE6-8854-6C8540459F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Муниципальные архивы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505859054842443E-2"/>
                  <c:y val="-2.9768757833430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756444960326779E-2"/>
                  <c:y val="-2.9768757833430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378222480163389E-2"/>
                  <c:y val="-1.9262137421631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FE-428D-96DF-11008E62E8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06544748733651E-2"/>
                  <c:y val="-2.1894960419322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47-4CF6-8464-3A94937775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607479712838645E-2"/>
                  <c:y val="-1.5158049521069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33C-43A7-B1C5-BC996E1F74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15953</c:v>
                </c:pt>
                <c:pt idx="1">
                  <c:v>18858</c:v>
                </c:pt>
                <c:pt idx="2">
                  <c:v>19101</c:v>
                </c:pt>
                <c:pt idx="3">
                  <c:v>22946</c:v>
                </c:pt>
                <c:pt idx="4">
                  <c:v>17719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11-4EE6-8854-6C8540459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398776"/>
        <c:axId val="170396816"/>
        <c:axId val="0"/>
      </c:bar3DChart>
      <c:catAx>
        <c:axId val="17039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6816"/>
        <c:crosses val="autoZero"/>
        <c:auto val="1"/>
        <c:lblAlgn val="ctr"/>
        <c:lblOffset val="100"/>
        <c:noMultiLvlLbl val="0"/>
      </c:catAx>
      <c:valAx>
        <c:axId val="17039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8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1pPr>
    <a:lvl2pPr marL="1053650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2pPr>
    <a:lvl3pPr marL="2107298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3pPr>
    <a:lvl4pPr marL="3160948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4pPr>
    <a:lvl5pPr marL="4214596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5pPr>
    <a:lvl6pPr marL="5268246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6pPr>
    <a:lvl7pPr marL="6321895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7pPr>
    <a:lvl8pPr marL="7375544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8pPr>
    <a:lvl9pPr marL="8429193" algn="l" defTabSz="2107298" rtl="0" eaLnBrk="1" latinLnBrk="0" hangingPunct="1">
      <a:defRPr sz="27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776B-0B21-4E24-89FB-1A4316A0863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776B-0B21-4E24-89FB-1A4316A0863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776B-0B21-4E24-89FB-1A4316A0863A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3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6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9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61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7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8F51-54BD-4C3D-86B1-605DF98B05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8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0DBE-8F2E-487C-A72C-10A6F8DE6E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91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53D9-149F-4DF1-A619-73AC29C29B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A646D-4CDF-40BE-851B-3471B3400F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4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9"/>
            <a:ext cx="5656263" cy="895668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7" y="2149159"/>
            <a:ext cx="5658485" cy="895668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AEEE-DE3C-4048-84CB-9B12142413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4AA-110F-4B12-BE61-585934ED7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1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0974-0658-40DA-89D9-797A3915D1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3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69"/>
            <a:ext cx="4211638" cy="162687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9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3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E949-8079-446D-8998-C5DD2B3B36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1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14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5114-1725-47A3-84E2-BAC7511897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27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8DD6-37DD-4D79-ACFD-E7115D0517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54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25106-2442-4C1A-8E15-C0DB86CDB9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44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7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8F51-54BD-4C3D-86B1-605DF98B05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30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0DBE-8F2E-487C-A72C-10A6F8DE6E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46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53D9-149F-4DF1-A619-73AC29C29B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1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A646D-4CDF-40BE-851B-3471B3400F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6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9"/>
            <a:ext cx="5656263" cy="895668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7" y="2149159"/>
            <a:ext cx="5658485" cy="895668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AEEE-DE3C-4048-84CB-9B12142413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5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4AA-110F-4B12-BE61-585934ED7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8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0974-0658-40DA-89D9-797A3915D1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8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63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69"/>
            <a:ext cx="4211638" cy="162687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9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3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E949-8079-446D-8998-C5DD2B3B36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89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5114-1725-47A3-84E2-BAC7511897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41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8DD6-37DD-4D79-ACFD-E7115D0517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25106-2442-4C1A-8E15-C0DB86CDB9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4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7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0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0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5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0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9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2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2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AF587704-5906-49D8-9647-F201220622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9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1280160" rtl="0" eaLnBrk="1" latinLnBrk="0" hangingPunct="1"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2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AF587704-5906-49D8-9647-F201220622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52F5CE15-411A-42F4-8090-0AF088DC35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defTabSz="1280160" rtl="0" eaLnBrk="1" latinLnBrk="0" hangingPunct="1"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-10186" y="2321169"/>
            <a:ext cx="12798779" cy="728003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29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5D04965-F4A5-F14E-8831-9BBA7A96443C}"/>
              </a:ext>
            </a:extLst>
          </p:cNvPr>
          <p:cNvSpPr/>
          <p:nvPr/>
        </p:nvSpPr>
        <p:spPr>
          <a:xfrm>
            <a:off x="854378" y="3012112"/>
            <a:ext cx="11275392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856"/>
              </a:lnSpc>
            </a:pPr>
            <a:r>
              <a:rPr lang="ru-RU" sz="6000" b="1" dirty="0" smtClean="0">
                <a:solidFill>
                  <a:schemeClr val="bg1"/>
                </a:solidFill>
                <a:latin typeface="Muller Narrow ExtraBold" pitchFamily="2" charset="0"/>
              </a:rPr>
              <a:t>Основные </a:t>
            </a:r>
            <a:r>
              <a:rPr lang="ru-RU" sz="6000" b="1" dirty="0">
                <a:solidFill>
                  <a:schemeClr val="bg1"/>
                </a:solidFill>
                <a:latin typeface="Muller Narrow ExtraBold" pitchFamily="2" charset="0"/>
              </a:rPr>
              <a:t>задачи </a:t>
            </a:r>
            <a:endParaRPr lang="ru-RU" sz="6000" b="1" dirty="0" smtClean="0">
              <a:solidFill>
                <a:schemeClr val="bg1"/>
              </a:solidFill>
              <a:latin typeface="Muller Narrow ExtraBold" pitchFamily="2" charset="0"/>
            </a:endParaRPr>
          </a:p>
          <a:p>
            <a:pPr>
              <a:lnSpc>
                <a:spcPts val="5856"/>
              </a:lnSpc>
            </a:pPr>
            <a:r>
              <a:rPr lang="ru-RU" sz="6000" b="1" dirty="0" smtClean="0">
                <a:solidFill>
                  <a:schemeClr val="bg1"/>
                </a:solidFill>
                <a:latin typeface="Muller Narrow ExtraBold" pitchFamily="2" charset="0"/>
              </a:rPr>
              <a:t>по </a:t>
            </a:r>
            <a:r>
              <a:rPr lang="ru-RU" sz="6000" b="1" dirty="0">
                <a:solidFill>
                  <a:schemeClr val="bg1"/>
                </a:solidFill>
                <a:latin typeface="Muller Narrow ExtraBold" pitchFamily="2" charset="0"/>
              </a:rPr>
              <a:t>формированию </a:t>
            </a:r>
          </a:p>
          <a:p>
            <a:pPr>
              <a:lnSpc>
                <a:spcPts val="5856"/>
              </a:lnSpc>
            </a:pPr>
            <a:r>
              <a:rPr lang="ru-RU" sz="6000" b="1" dirty="0">
                <a:solidFill>
                  <a:schemeClr val="bg1"/>
                </a:solidFill>
                <a:latin typeface="Muller Narrow ExtraBold" pitchFamily="2" charset="0"/>
              </a:rPr>
              <a:t>Архивного фонда в регионе </a:t>
            </a:r>
          </a:p>
          <a:p>
            <a:pPr>
              <a:lnSpc>
                <a:spcPts val="5856"/>
              </a:lnSpc>
            </a:pPr>
            <a:r>
              <a:rPr lang="ru-RU" sz="6000" b="1" dirty="0">
                <a:solidFill>
                  <a:schemeClr val="bg1"/>
                </a:solidFill>
                <a:latin typeface="Muller Narrow ExtraBold" pitchFamily="2" charset="0"/>
              </a:rPr>
              <a:t>и пути их </a:t>
            </a:r>
            <a:r>
              <a:rPr lang="ru-RU" sz="6000" b="1" dirty="0" smtClean="0">
                <a:solidFill>
                  <a:schemeClr val="bg1"/>
                </a:solidFill>
                <a:latin typeface="Muller Narrow ExtraBold" pitchFamily="2" charset="0"/>
              </a:rPr>
              <a:t>решения</a:t>
            </a:r>
            <a:endParaRPr lang="ru-RU" sz="6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5D04965-F4A5-F14E-8831-9BBA7A96443C}"/>
              </a:ext>
            </a:extLst>
          </p:cNvPr>
          <p:cNvSpPr/>
          <p:nvPr/>
        </p:nvSpPr>
        <p:spPr>
          <a:xfrm>
            <a:off x="1718150" y="326973"/>
            <a:ext cx="720995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Narrow Light" panose="00000400000000000000" pitchFamily="50" charset="-52"/>
              </a:rPr>
              <a:t>Министерство культуры </a:t>
            </a:r>
          </a:p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Narrow Light" panose="00000400000000000000" pitchFamily="50" charset="-52"/>
              </a:rPr>
              <a:t>Мурманской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0" y="410286"/>
            <a:ext cx="1119278" cy="1289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9752" y="1339827"/>
            <a:ext cx="4201715" cy="78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9958" y="151005"/>
            <a:ext cx="12217400" cy="911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971550"/>
            <a:ext cx="12799460" cy="86296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0" y="16772"/>
            <a:ext cx="12799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Обследование документов ЧОУ ВО МИБО</a:t>
            </a:r>
            <a:endParaRPr lang="ru-RU" sz="4000" b="1" dirty="0">
              <a:solidFill>
                <a:srgbClr val="5B9BD5">
                  <a:lumMod val="75000"/>
                </a:srgbClr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" b="13940"/>
          <a:stretch/>
        </p:blipFill>
        <p:spPr>
          <a:xfrm rot="5400000">
            <a:off x="-662064" y="2333647"/>
            <a:ext cx="5887909" cy="4020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9824"/>
          <a:stretch/>
        </p:blipFill>
        <p:spPr>
          <a:xfrm rot="5400000">
            <a:off x="7543905" y="2330346"/>
            <a:ext cx="5887906" cy="403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23" y="1405889"/>
            <a:ext cx="3311949" cy="5887909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 flipH="1">
            <a:off x="8631716" y="7624949"/>
            <a:ext cx="3875642" cy="1539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5" tIns="64002" rIns="128005" bIns="64002" rtlCol="0" anchor="t"/>
          <a:lstStyle/>
          <a:p>
            <a:pPr algn="ctr"/>
            <a:r>
              <a:rPr lang="ru-RU" sz="2400" dirty="0" smtClean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Документы МИБО на </a:t>
            </a:r>
          </a:p>
          <a:p>
            <a:pPr algn="ctr"/>
            <a:r>
              <a:rPr lang="ru-RU" sz="2400" dirty="0" smtClean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ул. Промышленной</a:t>
            </a:r>
          </a:p>
          <a:p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>
                <a:solidFill>
                  <a:prstClr val="black"/>
                </a:solidFill>
              </a:rPr>
              <a:t>	</a:t>
            </a:r>
            <a:endParaRPr lang="ru-RU" sz="2800" dirty="0" smtClean="0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flipH="1">
            <a:off x="4570203" y="7624949"/>
            <a:ext cx="3633997" cy="1570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5" tIns="64002" rIns="128005" bIns="64002" rtlCol="0" anchor="t"/>
          <a:lstStyle/>
          <a:p>
            <a:pPr algn="ctr"/>
            <a:r>
              <a:rPr lang="ru-RU" sz="2400" dirty="0" smtClean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Документы МИБО в здании института</a:t>
            </a:r>
          </a:p>
          <a:p>
            <a:pPr algn="ctr"/>
            <a:r>
              <a:rPr lang="ru-RU" sz="2400" dirty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н</a:t>
            </a:r>
            <a:r>
              <a:rPr lang="ru-RU" sz="2400" dirty="0" smtClean="0">
                <a:solidFill>
                  <a:srgbClr val="5B9BD5">
                    <a:lumMod val="75000"/>
                  </a:srgbClr>
                </a:solidFill>
                <a:latin typeface="Muller Narrow ExtraBold" panose="00000900000000000000" pitchFamily="50" charset="-52"/>
              </a:rPr>
              <a:t>а ул. Октябрьской</a:t>
            </a: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	</a:t>
            </a:r>
            <a:endParaRPr lang="ru-RU" sz="2400" dirty="0" smtClean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95" y="7571352"/>
            <a:ext cx="387739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655152D-456C-5E4D-9F23-F91BF730ABA5}"/>
              </a:ext>
            </a:extLst>
          </p:cNvPr>
          <p:cNvSpPr/>
          <p:nvPr/>
        </p:nvSpPr>
        <p:spPr>
          <a:xfrm>
            <a:off x="1413" y="2039815"/>
            <a:ext cx="12798779" cy="7561385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29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05440C4-E74B-1944-B487-7211DD8801A7}"/>
              </a:ext>
            </a:extLst>
          </p:cNvPr>
          <p:cNvSpPr/>
          <p:nvPr/>
        </p:nvSpPr>
        <p:spPr>
          <a:xfrm>
            <a:off x="1646713" y="5386182"/>
            <a:ext cx="9527101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856"/>
              </a:lnSpc>
            </a:pPr>
            <a:r>
              <a:rPr lang="ru-RU" sz="7529" b="1" dirty="0">
                <a:solidFill>
                  <a:schemeClr val="bg1"/>
                </a:solidFill>
                <a:latin typeface="Muller Narrow ExtraBold" pitchFamily="2" charset="0"/>
              </a:rPr>
              <a:t>Спасибо за внимание!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78000" y="469900"/>
            <a:ext cx="4205170" cy="555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Narrow Light" panose="00000400000000000000" pitchFamily="50" charset="-52"/>
              </a:rPr>
              <a:t>Министерство культуры </a:t>
            </a:r>
          </a:p>
          <a:p>
            <a:pPr>
              <a:lnSpc>
                <a:spcPts val="32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Narrow Light" panose="00000400000000000000" pitchFamily="50" charset="-52"/>
              </a:rPr>
              <a:t>Мурманской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2" y="378912"/>
            <a:ext cx="1121761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487258"/>
            <a:ext cx="12801600" cy="81139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4" tIns="48002" rIns="96004" bIns="48002" anchor="ctr"/>
          <a:lstStyle/>
          <a:p>
            <a:pPr algn="ctr" defTabSz="1280160">
              <a:lnSpc>
                <a:spcPts val="3150"/>
              </a:lnSpc>
              <a:defRPr/>
            </a:pPr>
            <a:endParaRPr lang="ru-RU" altLang="ru-RU" sz="2520" b="1" dirty="0">
              <a:solidFill>
                <a:srgbClr val="F79646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385616" y="6054980"/>
            <a:ext cx="1897888" cy="689742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120975" y="194635"/>
            <a:ext cx="12680625" cy="1425233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Динамика изменения Сводного списка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Организаций - источников комплектования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cap="all" dirty="0">
              <a:solidFill>
                <a:srgbClr val="F05A28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6304" y="2791655"/>
            <a:ext cx="2884588" cy="430875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8267" y="3600442"/>
            <a:ext cx="2400317" cy="473964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r>
              <a:rPr lang="ru-RU" altLang="ru-RU" sz="2240" dirty="0">
                <a:solidFill>
                  <a:prstClr val="black"/>
                </a:solidFill>
                <a:latin typeface="Muller Narrow Light" pitchFamily="50" charset="-52"/>
                <a:cs typeface="Times New Roman" pitchFamily="18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0021" y="7375941"/>
            <a:ext cx="2900360" cy="732496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120975" y="2530677"/>
            <a:ext cx="12559651" cy="5634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5" tIns="64002" rIns="128005" bIns="64002" rtlCol="0" anchor="t"/>
          <a:lstStyle/>
          <a:p>
            <a:pPr marL="128905" indent="-128905" defTabSz="1280160">
              <a:lnSpc>
                <a:spcPts val="2100"/>
              </a:lnSpc>
              <a:buFontTx/>
              <a:buChar char="-"/>
            </a:pPr>
            <a:endParaRPr lang="ru-RU" altLang="ru-RU" sz="1960" dirty="0">
              <a:solidFill>
                <a:srgbClr val="F05A28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0893" y="4699789"/>
            <a:ext cx="1063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534973"/>
              </p:ext>
            </p:extLst>
          </p:nvPr>
        </p:nvGraphicFramePr>
        <p:xfrm>
          <a:off x="400007" y="3222530"/>
          <a:ext cx="11948660" cy="4193287"/>
        </p:xfrm>
        <a:graphic>
          <a:graphicData uri="http://schemas.openxmlformats.org/drawingml/2006/table">
            <a:tbl>
              <a:tblPr firstRow="1" firstCol="1" bandRow="1"/>
              <a:tblGrid>
                <a:gridCol w="1195522"/>
                <a:gridCol w="1195522"/>
                <a:gridCol w="1190836"/>
                <a:gridCol w="1194585"/>
                <a:gridCol w="1195522"/>
                <a:gridCol w="1195522"/>
                <a:gridCol w="1195522"/>
                <a:gridCol w="1194585"/>
                <a:gridCol w="1195522"/>
                <a:gridCol w="1195522"/>
              </a:tblGrid>
              <a:tr h="2523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01.01.2020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организаций в списке, всего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857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(820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+ 37 л/ф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01.01.2021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организаций в списке, всего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(819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л/ф)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организаций в списке, всего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809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л/ф)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01.01.2023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организаций в списке, всего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813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л/ф)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организаций в списке, всего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805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л/ф)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включено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включено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7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012" marR="960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33426" y="3684184"/>
            <a:ext cx="25859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16" tIns="64008" rIns="128016" bIns="64008" numCol="1" anchor="ctr" anchorCtr="0" compatLnSpc="1">
            <a:prstTxWarp prst="textNoShape">
              <a:avLst/>
            </a:prstTxWarp>
            <a:spAutoFit/>
          </a:bodyPr>
          <a:lstStyle/>
          <a:p>
            <a:pPr defTabSz="1280160"/>
            <a:endParaRPr lang="ru-RU" sz="252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485899"/>
            <a:ext cx="12801600" cy="823090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4" tIns="48002" rIns="96004" bIns="48002" anchor="ctr"/>
          <a:lstStyle/>
          <a:p>
            <a:pPr algn="ctr" defTabSz="1280160">
              <a:lnSpc>
                <a:spcPts val="3150"/>
              </a:lnSpc>
              <a:defRPr/>
            </a:pPr>
            <a:endParaRPr lang="ru-RU" altLang="ru-RU" sz="2520" b="1" dirty="0">
              <a:solidFill>
                <a:srgbClr val="F79646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385616" y="6054980"/>
            <a:ext cx="1897888" cy="689742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0" y="0"/>
            <a:ext cx="12801600" cy="1485900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cap="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Исполнительные органы и ОМСУ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cap="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в </a:t>
            </a: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списках </a:t>
            </a:r>
            <a:r>
              <a:rPr lang="ru-RU" sz="4000" b="1" cap="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источников </a:t>
            </a: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комплектования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6304" y="2791655"/>
            <a:ext cx="2884588" cy="430875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8267" y="3600442"/>
            <a:ext cx="2400317" cy="473964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r>
              <a:rPr lang="ru-RU" altLang="ru-RU" sz="2240" dirty="0">
                <a:solidFill>
                  <a:prstClr val="black"/>
                </a:solidFill>
                <a:latin typeface="Muller Narrow Light" pitchFamily="50" charset="-52"/>
                <a:cs typeface="Times New Roman" pitchFamily="18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0021" y="7375941"/>
            <a:ext cx="2900360" cy="732496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120975" y="2530677"/>
            <a:ext cx="12559651" cy="5634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5" tIns="64002" rIns="128005" bIns="64002" rtlCol="0" anchor="t"/>
          <a:lstStyle/>
          <a:p>
            <a:pPr marL="128905" indent="-128905" defTabSz="1280160">
              <a:lnSpc>
                <a:spcPts val="2100"/>
              </a:lnSpc>
              <a:buFontTx/>
              <a:buChar char="-"/>
            </a:pPr>
            <a:endParaRPr lang="ru-RU" altLang="ru-RU" sz="1960" dirty="0">
              <a:solidFill>
                <a:srgbClr val="F05A28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0893" y="4699789"/>
            <a:ext cx="1063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33426" y="3684184"/>
            <a:ext cx="25859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16" tIns="64008" rIns="128016" bIns="64008" numCol="1" anchor="ctr" anchorCtr="0" compatLnSpc="1">
            <a:prstTxWarp prst="textNoShape">
              <a:avLst/>
            </a:prstTxWarp>
            <a:spAutoFit/>
          </a:bodyPr>
          <a:lstStyle/>
          <a:p>
            <a:pPr defTabSz="1280160"/>
            <a:endParaRPr lang="ru-RU" sz="2520">
              <a:solidFill>
                <a:prstClr val="black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01666709"/>
              </p:ext>
            </p:extLst>
          </p:nvPr>
        </p:nvGraphicFramePr>
        <p:xfrm>
          <a:off x="251317" y="2530678"/>
          <a:ext cx="6250296" cy="557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66415883"/>
              </p:ext>
            </p:extLst>
          </p:nvPr>
        </p:nvGraphicFramePr>
        <p:xfrm>
          <a:off x="6400801" y="2530678"/>
          <a:ext cx="6202413" cy="557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178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601509"/>
            <a:ext cx="12801600" cy="811529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4" tIns="48002" rIns="96004" bIns="48002" anchor="ctr"/>
          <a:lstStyle/>
          <a:p>
            <a:pPr algn="ctr" defTabSz="1280160">
              <a:lnSpc>
                <a:spcPts val="3150"/>
              </a:lnSpc>
              <a:defRPr/>
            </a:pPr>
            <a:endParaRPr lang="ru-RU" altLang="ru-RU" sz="2520" b="1" dirty="0">
              <a:solidFill>
                <a:srgbClr val="F79646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385616" y="6054980"/>
            <a:ext cx="1897888" cy="689742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0" y="0"/>
            <a:ext cx="12801600" cy="1485900"/>
          </a:xfrm>
          <a:prstGeom prst="rect">
            <a:avLst/>
          </a:prstGeom>
        </p:spPr>
        <p:txBody>
          <a:bodyPr vert="horz" lIns="96004" tIns="48002" rIns="96004" bIns="480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Областные и муниципальные организации в списках </a:t>
            </a:r>
            <a:r>
              <a:rPr lang="ru-RU" sz="4000" b="1" cap="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источников </a:t>
            </a:r>
            <a:r>
              <a:rPr lang="ru-RU" sz="4000" b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ExtraBold" pitchFamily="50" charset="-52"/>
                <a:cs typeface="Times New Roman" pitchFamily="18" charset="0"/>
              </a:rPr>
              <a:t>комплектования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6304" y="2791655"/>
            <a:ext cx="2884588" cy="430875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8267" y="3600442"/>
            <a:ext cx="2400317" cy="473964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r>
              <a:rPr lang="ru-RU" altLang="ru-RU" sz="2240" dirty="0">
                <a:solidFill>
                  <a:prstClr val="black"/>
                </a:solidFill>
                <a:latin typeface="Muller Narrow Light" pitchFamily="50" charset="-52"/>
                <a:cs typeface="Times New Roman" pitchFamily="18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0021" y="7375941"/>
            <a:ext cx="2900360" cy="732496"/>
          </a:xfrm>
          <a:prstGeom prst="rect">
            <a:avLst/>
          </a:prstGeom>
        </p:spPr>
        <p:txBody>
          <a:bodyPr wrap="square" lIns="128005" tIns="64002" rIns="128005" bIns="64002">
            <a:spAutoFit/>
          </a:bodyPr>
          <a:lstStyle/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  <a:p>
            <a:pPr defTabSz="1280160"/>
            <a:endParaRPr lang="ru-RU" sz="1960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120975" y="2530677"/>
            <a:ext cx="12559651" cy="5634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5" tIns="64002" rIns="128005" bIns="64002" rtlCol="0" anchor="t"/>
          <a:lstStyle/>
          <a:p>
            <a:pPr marL="128905" indent="-128905" defTabSz="1280160">
              <a:lnSpc>
                <a:spcPts val="2100"/>
              </a:lnSpc>
              <a:buFontTx/>
              <a:buChar char="-"/>
            </a:pPr>
            <a:endParaRPr lang="ru-RU" altLang="ru-RU" sz="1960" dirty="0">
              <a:solidFill>
                <a:srgbClr val="F05A28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0893" y="4699789"/>
            <a:ext cx="1063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33426" y="3684184"/>
            <a:ext cx="25859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16" tIns="64008" rIns="128016" bIns="64008" numCol="1" anchor="ctr" anchorCtr="0" compatLnSpc="1">
            <a:prstTxWarp prst="textNoShape">
              <a:avLst/>
            </a:prstTxWarp>
            <a:spAutoFit/>
          </a:bodyPr>
          <a:lstStyle/>
          <a:p>
            <a:pPr defTabSz="1280160"/>
            <a:endParaRPr lang="ru-RU" sz="2520">
              <a:solidFill>
                <a:prstClr val="black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50308409"/>
              </p:ext>
            </p:extLst>
          </p:nvPr>
        </p:nvGraphicFramePr>
        <p:xfrm>
          <a:off x="304291" y="2680831"/>
          <a:ext cx="5605019" cy="5285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789167786"/>
              </p:ext>
            </p:extLst>
          </p:nvPr>
        </p:nvGraphicFramePr>
        <p:xfrm>
          <a:off x="6400801" y="2530678"/>
          <a:ext cx="6202413" cy="557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62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"/>
            <a:ext cx="12801600" cy="911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4282" y="1199060"/>
            <a:ext cx="12803741" cy="84021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-4282" y="16774"/>
            <a:ext cx="12805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Прием управленческой документации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4965A99-0FC1-4EFE-8178-E07792E1C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223121"/>
              </p:ext>
            </p:extLst>
          </p:nvPr>
        </p:nvGraphicFramePr>
        <p:xfrm>
          <a:off x="604912" y="1349678"/>
          <a:ext cx="11633980" cy="7740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24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"/>
            <a:ext cx="12801600" cy="911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4282" y="1199060"/>
            <a:ext cx="12803741" cy="84021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-4282" y="16774"/>
            <a:ext cx="12805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Прием документов по личному составу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4965A99-0FC1-4EFE-8178-E07792E1C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958201"/>
              </p:ext>
            </p:extLst>
          </p:nvPr>
        </p:nvGraphicFramePr>
        <p:xfrm>
          <a:off x="633046" y="1364570"/>
          <a:ext cx="11549576" cy="761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56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14300" y="1"/>
            <a:ext cx="12915900" cy="12992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4282" y="1356986"/>
            <a:ext cx="12803742" cy="826098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-4282" y="16774"/>
            <a:ext cx="12805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Включение в состав Архивного фонда </a:t>
            </a:r>
            <a:r>
              <a:rPr lang="ru-RU" sz="4000" b="1" dirty="0" smtClean="0">
                <a:solidFill>
                  <a:srgbClr val="0082C8"/>
                </a:solidFill>
                <a:latin typeface="Muller Narrow ExtraBold" panose="00000900000000000000" pitchFamily="50" charset="-52"/>
              </a:rPr>
              <a:t>РФ </a:t>
            </a:r>
            <a:endParaRPr lang="ru-RU" sz="4000" b="1" dirty="0">
              <a:solidFill>
                <a:srgbClr val="0082C8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sz="4000" b="1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управленческой документации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4965A99-0FC1-4EFE-8178-E07792E1C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57301"/>
              </p:ext>
            </p:extLst>
          </p:nvPr>
        </p:nvGraphicFramePr>
        <p:xfrm>
          <a:off x="604912" y="1533378"/>
          <a:ext cx="11563642" cy="7573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4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"/>
            <a:ext cx="12801600" cy="911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4282" y="1174315"/>
            <a:ext cx="12803741" cy="84021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-4282" y="16774"/>
            <a:ext cx="12805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Согласование на ЭПК описей дел по личному составу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4965A99-0FC1-4EFE-8178-E07792E1C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114663"/>
              </p:ext>
            </p:extLst>
          </p:nvPr>
        </p:nvGraphicFramePr>
        <p:xfrm>
          <a:off x="628004" y="1361311"/>
          <a:ext cx="11540550" cy="754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47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"/>
            <a:ext cx="12433300" cy="911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964102"/>
            <a:ext cx="12805881" cy="863709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-4282" y="16774"/>
            <a:ext cx="12805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Muller Narrow ExtraBold" panose="00000900000000000000" pitchFamily="50" charset="-52"/>
              </a:rPr>
              <a:t>Розыск лицевых счетов ОАО «Косам»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9100" y="9164519"/>
            <a:ext cx="2880360" cy="511175"/>
          </a:xfrm>
        </p:spPr>
        <p:txBody>
          <a:bodyPr/>
          <a:lstStyle/>
          <a:p>
            <a:fld id="{8AEA689C-0428-2041-A422-96CC7CA87939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1" y="1251671"/>
            <a:ext cx="6046470" cy="8061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52" y="1251671"/>
            <a:ext cx="6061274" cy="80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5696</TotalTime>
  <Words>296</Words>
  <Application>Microsoft Office PowerPoint</Application>
  <PresentationFormat>A3 (297x420 мм)</PresentationFormat>
  <Paragraphs>137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</vt:lpstr>
      <vt:lpstr>Muller Narrow Light</vt:lpstr>
      <vt:lpstr>Arial</vt:lpstr>
      <vt:lpstr>Times New Roman</vt:lpstr>
      <vt:lpstr>Calibri Light</vt:lpstr>
      <vt:lpstr>Muller Narrow ExtraBold</vt:lpstr>
      <vt:lpstr>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Евстафьева Е.Ф.</cp:lastModifiedBy>
  <cp:revision>380</cp:revision>
  <cp:lastPrinted>2024-06-20T11:05:33Z</cp:lastPrinted>
  <dcterms:created xsi:type="dcterms:W3CDTF">2019-09-18T12:34:40Z</dcterms:created>
  <dcterms:modified xsi:type="dcterms:W3CDTF">2024-06-21T09:47:29Z</dcterms:modified>
</cp:coreProperties>
</file>