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9"/>
  </p:notesMasterIdLst>
  <p:sldIdLst>
    <p:sldId id="256" r:id="rId2"/>
    <p:sldId id="286" r:id="rId3"/>
    <p:sldId id="285" r:id="rId4"/>
    <p:sldId id="287" r:id="rId5"/>
    <p:sldId id="284" r:id="rId6"/>
    <p:sldId id="288" r:id="rId7"/>
    <p:sldId id="289" r:id="rId8"/>
    <p:sldId id="290" r:id="rId9"/>
    <p:sldId id="318" r:id="rId10"/>
    <p:sldId id="291" r:id="rId11"/>
    <p:sldId id="276" r:id="rId12"/>
    <p:sldId id="277" r:id="rId13"/>
    <p:sldId id="321" r:id="rId14"/>
    <p:sldId id="319" r:id="rId15"/>
    <p:sldId id="273" r:id="rId16"/>
    <p:sldId id="320" r:id="rId17"/>
    <p:sldId id="283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322FD5-27C8-43D5-88F6-08226794C8D0}" type="datetimeFigureOut">
              <a:rPr lang="ru-RU" smtClean="0"/>
              <a:t>20.06.2024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828924-BC03-4951-ADFE-CB57C89A96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3238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6686E-643D-45ED-8A01-B786F3FEAFBF}" type="datetimeFigureOut">
              <a:rPr lang="ru-RU" smtClean="0"/>
              <a:t>20.06.2024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DF369-FB43-4352-86DE-5BCA54D9301D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379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6686E-643D-45ED-8A01-B786F3FEAFBF}" type="datetimeFigureOut">
              <a:rPr lang="ru-RU" smtClean="0"/>
              <a:t>20.06.2024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DF369-FB43-4352-86DE-5BCA54D930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538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6686E-643D-45ED-8A01-B786F3FEAFBF}" type="datetimeFigureOut">
              <a:rPr lang="ru-RU" smtClean="0"/>
              <a:t>20.06.2024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DF369-FB43-4352-86DE-5BCA54D930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373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6686E-643D-45ED-8A01-B786F3FEAFBF}" type="datetimeFigureOut">
              <a:rPr lang="ru-RU" smtClean="0"/>
              <a:t>20.06.2024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DF369-FB43-4352-86DE-5BCA54D930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7501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6686E-643D-45ED-8A01-B786F3FEAFBF}" type="datetimeFigureOut">
              <a:rPr lang="ru-RU" smtClean="0"/>
              <a:t>20.06.2024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DF369-FB43-4352-86DE-5BCA54D9301D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2378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6686E-643D-45ED-8A01-B786F3FEAFBF}" type="datetimeFigureOut">
              <a:rPr lang="ru-RU" smtClean="0"/>
              <a:t>20.06.2024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DF369-FB43-4352-86DE-5BCA54D930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864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6686E-643D-45ED-8A01-B786F3FEAFBF}" type="datetimeFigureOut">
              <a:rPr lang="ru-RU" smtClean="0"/>
              <a:t>20.06.2024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DF369-FB43-4352-86DE-5BCA54D930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44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6686E-643D-45ED-8A01-B786F3FEAFBF}" type="datetimeFigureOut">
              <a:rPr lang="ru-RU" smtClean="0"/>
              <a:t>20.06.2024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DF369-FB43-4352-86DE-5BCA54D930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40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6686E-643D-45ED-8A01-B786F3FEAFBF}" type="datetimeFigureOut">
              <a:rPr lang="ru-RU" smtClean="0"/>
              <a:t>20.06.2024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DF369-FB43-4352-86DE-5BCA54D930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7550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0866686E-643D-45ED-8A01-B786F3FEAFBF}" type="datetimeFigureOut">
              <a:rPr lang="ru-RU" smtClean="0"/>
              <a:t>20.06.2024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D4DF369-FB43-4352-86DE-5BCA54D930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6520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6686E-643D-45ED-8A01-B786F3FEAFBF}" type="datetimeFigureOut">
              <a:rPr lang="ru-RU" smtClean="0"/>
              <a:t>20.06.2024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DF369-FB43-4352-86DE-5BCA54D930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9053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0866686E-643D-45ED-8A01-B786F3FEAFBF}" type="datetimeFigureOut">
              <a:rPr lang="ru-RU" smtClean="0"/>
              <a:t>20.06.2024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ED4DF369-FB43-4352-86DE-5BCA54D9301D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2438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f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048AC60-8364-1962-8078-F96F5F7FA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42" y="141959"/>
            <a:ext cx="2520532" cy="1702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B95AC4-43FC-428C-8AE1-52A953F60B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2280" y="4816444"/>
            <a:ext cx="3114394" cy="1568579"/>
          </a:xfrm>
        </p:spPr>
        <p:txBody>
          <a:bodyPr/>
          <a:lstStyle/>
          <a:p>
            <a:r>
              <a:rPr lang="ru-RU" dirty="0"/>
              <a:t>  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F8CAB2C-ACB0-B8C0-2CC5-A95322EB4A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76943" y="4884845"/>
            <a:ext cx="8120958" cy="1235298"/>
          </a:xfrm>
        </p:spPr>
        <p:txBody>
          <a:bodyPr>
            <a:normAutofit fontScale="92500" lnSpcReduction="10000"/>
          </a:bodyPr>
          <a:lstStyle/>
          <a:p>
            <a:pPr algn="r">
              <a:lnSpc>
                <a:spcPct val="120000"/>
              </a:lnSpc>
            </a:pPr>
            <a:r>
              <a:rPr lang="ru-RU" sz="18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Герчина Ольга Сергеевна</a:t>
            </a:r>
          </a:p>
          <a:p>
            <a:pPr algn="r">
              <a:lnSpc>
                <a:spcPct val="120000"/>
              </a:lnSpc>
            </a:pPr>
            <a:r>
              <a:rPr lang="ru-RU" sz="1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Государственного архива </a:t>
            </a:r>
          </a:p>
          <a:p>
            <a:pPr algn="r">
              <a:lnSpc>
                <a:spcPct val="120000"/>
              </a:lnSpc>
            </a:pPr>
            <a:r>
              <a:rPr lang="ru-RU" sz="1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мурманской области в г. </a:t>
            </a:r>
            <a:r>
              <a:rPr lang="ru-RU" sz="16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кировске</a:t>
            </a:r>
            <a:endParaRPr lang="ru-RU" sz="16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004696-7CDE-3565-203E-C6C14D67348E}"/>
              </a:ext>
            </a:extLst>
          </p:cNvPr>
          <p:cNvSpPr txBox="1"/>
          <p:nvPr/>
        </p:nvSpPr>
        <p:spPr>
          <a:xfrm>
            <a:off x="1946495" y="400998"/>
            <a:ext cx="8999145" cy="12616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ctr">
              <a:lnSpc>
                <a:spcPct val="115000"/>
              </a:lnSpc>
            </a:pPr>
            <a:r>
              <a:rPr lang="ru-RU" sz="44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Архив – учитель – ученик</a:t>
            </a:r>
            <a:r>
              <a:rPr lang="ru-RU" sz="4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indent="449580" algn="ctr">
              <a:lnSpc>
                <a:spcPct val="115000"/>
              </a:lnSpc>
            </a:pPr>
            <a:r>
              <a:rPr lang="ru-RU" sz="24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Из опыта работы ГАМО в г. Кировске с педагогами Хибин</a:t>
            </a:r>
            <a:endParaRPr lang="ru-RU" sz="24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E2FC53A-51C3-1793-116F-AEBBD1287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05" y="1811067"/>
            <a:ext cx="3098969" cy="232422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4B2C275-7470-6E2C-AD05-D92D09B56E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677" y="1811067"/>
            <a:ext cx="3530852" cy="235390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8469418-F334-30E3-8D4E-69CA1214D6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133" y="1844011"/>
            <a:ext cx="3114393" cy="233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5114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2DD385-94B9-4ECC-FCDD-A2D5B6B0C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61009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4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рхивисты в составе членов жюри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49D7513-2B58-5637-4B5E-7F1468D88B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14" y="896694"/>
            <a:ext cx="3460924" cy="2595693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39233B2-F159-A9F9-3465-637F38C212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6" t="1289" r="19630" b="9387"/>
          <a:stretch/>
        </p:blipFill>
        <p:spPr>
          <a:xfrm>
            <a:off x="7111536" y="896695"/>
            <a:ext cx="4312912" cy="262232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FFDB998-549E-1E94-82D5-0296943FB4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206" y="896695"/>
            <a:ext cx="2390562" cy="2595693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FD13776-88F9-946B-E52A-8C525D00F156}"/>
              </a:ext>
            </a:extLst>
          </p:cNvPr>
          <p:cNvSpPr/>
          <p:nvPr/>
        </p:nvSpPr>
        <p:spPr>
          <a:xfrm>
            <a:off x="722514" y="3675707"/>
            <a:ext cx="10701934" cy="2426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ru-RU" sz="2000" dirty="0">
                <a:ln w="0"/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Научно-практическая конференция для школьников «Шаг в будущее»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endParaRPr lang="ru-RU" sz="2000" dirty="0">
              <a:ln w="0"/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ru-RU" sz="2000" dirty="0">
                <a:ln w="0"/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Научно-практическая конференция «Молодые исследователи Хибин»</a:t>
            </a:r>
          </a:p>
          <a:p>
            <a:pPr algn="ctr"/>
            <a:endParaRPr lang="ru-RU" sz="2000" dirty="0">
              <a:ln w="0"/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ru-RU" sz="2000" dirty="0">
                <a:ln w="0"/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Учебно-практическая конференция младших школьников «Я познаю мир»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endParaRPr lang="ru-RU" sz="2000" dirty="0">
              <a:ln w="0"/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ru-RU" sz="2000" dirty="0">
                <a:ln w="0"/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Интеллектуальный турнир «Полярный Голливуд» </a:t>
            </a:r>
          </a:p>
        </p:txBody>
      </p:sp>
    </p:spTree>
    <p:extLst>
      <p:ext uri="{BB962C8B-B14F-4D97-AF65-F5344CB8AC3E}">
        <p14:creationId xmlns:p14="http://schemas.microsoft.com/office/powerpoint/2010/main" val="17930024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653343-9544-AFE7-F889-275C93C96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9152" y="286602"/>
            <a:ext cx="4309450" cy="2891163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4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 </a:t>
            </a:r>
            <a:br>
              <a:rPr lang="ru-RU" sz="4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4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4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педагога </a:t>
            </a:r>
            <a:br>
              <a:rPr lang="ru-RU" sz="4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наставника</a:t>
            </a:r>
            <a:endParaRPr lang="ru-RU" sz="40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36FAE4E-CE3F-25A4-76DF-11277A7410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804" y="3947311"/>
            <a:ext cx="4880391" cy="2199989"/>
          </a:xfrm>
        </p:spPr>
      </p:pic>
      <p:sp>
        <p:nvSpPr>
          <p:cNvPr id="8" name="AutoShape 2">
            <a:extLst>
              <a:ext uri="{FF2B5EF4-FFF2-40B4-BE49-F238E27FC236}">
                <a16:creationId xmlns:a16="http://schemas.microsoft.com/office/drawing/2014/main" id="{EB860A99-7760-45FB-118C-958159C6687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8BB89E3-7F88-682A-0191-372AE43683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735" y="3947309"/>
            <a:ext cx="3298373" cy="219998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089D80D-16CE-07CC-F3E4-2BECAA2716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92" y="3947309"/>
            <a:ext cx="3298374" cy="219998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9975007-4BAA-F795-18CE-A5C8E72C1D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4236" y="698156"/>
            <a:ext cx="3292446" cy="246933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FBED2E9-5905-3666-39E4-6FC219531E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3" t="2557" r="25333" b="4529"/>
          <a:stretch/>
        </p:blipFill>
        <p:spPr>
          <a:xfrm rot="5400000">
            <a:off x="3225002" y="148827"/>
            <a:ext cx="3292447" cy="356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7937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8A9798-3B4A-6B9E-72DC-DDB15FA6C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DA5DF96-2747-0EEC-2169-026050237B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318" t="39345" r="24132" b="41244"/>
          <a:stretch/>
        </p:blipFill>
        <p:spPr>
          <a:xfrm>
            <a:off x="500958" y="286603"/>
            <a:ext cx="11293181" cy="23026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5EA2038-3B32-DE26-3E26-9EE9F9365E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05" t="12933" r="28400" b="17192"/>
          <a:stretch/>
        </p:blipFill>
        <p:spPr>
          <a:xfrm>
            <a:off x="500959" y="2924269"/>
            <a:ext cx="3289426" cy="29320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970556E-EB1C-0979-DA45-8B1AB5758C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886" t="26534" r="23961" b="38746"/>
          <a:stretch/>
        </p:blipFill>
        <p:spPr>
          <a:xfrm>
            <a:off x="3902043" y="2924269"/>
            <a:ext cx="2575276" cy="293202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BB76BA0-06DC-6E6C-D673-05F75D892A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886" t="45941" r="24183" b="18548"/>
          <a:stretch/>
        </p:blipFill>
        <p:spPr>
          <a:xfrm>
            <a:off x="6651050" y="2924267"/>
            <a:ext cx="2485135" cy="293202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968A583-5087-3659-D515-BBD0AB3A2B2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500" t="20463" r="60198" b="43233"/>
          <a:stretch/>
        </p:blipFill>
        <p:spPr>
          <a:xfrm>
            <a:off x="9309916" y="2924267"/>
            <a:ext cx="2484223" cy="293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5553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88088B-00CC-19B9-14A6-0BE6E2388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9282" y="286603"/>
            <a:ext cx="6406397" cy="1450757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Выездное заседание методического объединения учителей-историков г. Апатиты</a:t>
            </a:r>
            <a:endParaRPr lang="ru-RU" sz="36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DC04AB8-B78C-F4DF-1C5E-7A754C7741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80" y="286603"/>
            <a:ext cx="3748214" cy="281116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B714559-2ED4-A7E8-C2E4-5AF72AA7E8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993" y="1842527"/>
            <a:ext cx="5811969" cy="4358977"/>
          </a:xfrm>
          <a:prstGeom prst="rect">
            <a:avLst/>
          </a:prstGeom>
        </p:spPr>
      </p:pic>
      <p:pic>
        <p:nvPicPr>
          <p:cNvPr id="15" name="Объект 14">
            <a:extLst>
              <a:ext uri="{FF2B5EF4-FFF2-40B4-BE49-F238E27FC236}">
                <a16:creationId xmlns:a16="http://schemas.microsoft.com/office/drawing/2014/main" id="{274C8E33-8E0E-8E8D-0AA4-325BC55644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75" b="10202"/>
          <a:stretch/>
        </p:blipFill>
        <p:spPr>
          <a:xfrm>
            <a:off x="459678" y="3327185"/>
            <a:ext cx="3748213" cy="2874319"/>
          </a:xfrm>
        </p:spPr>
      </p:pic>
    </p:spTree>
    <p:extLst>
      <p:ext uri="{BB962C8B-B14F-4D97-AF65-F5344CB8AC3E}">
        <p14:creationId xmlns:p14="http://schemas.microsoft.com/office/powerpoint/2010/main" val="23341493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823A8D-5A9E-0B93-98BF-BEC5DD2D5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3427736-402A-3794-F2BA-C104AFDD07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15" y="188639"/>
            <a:ext cx="2743148" cy="5936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B99A182-8B75-31B5-98D4-ABF9A7F6F4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787" y="188638"/>
            <a:ext cx="3301667" cy="2879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768A972-F22D-D524-9D15-C59DAFD7D4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978" y="188639"/>
            <a:ext cx="3839907" cy="2879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195A38F-717A-8DAA-BA2D-D6E950CCEE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787" y="3370177"/>
            <a:ext cx="3673217" cy="2754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7D0A8D7-23C1-1A79-6D26-9244129934C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71" t="3122"/>
          <a:stretch/>
        </p:blipFill>
        <p:spPr>
          <a:xfrm>
            <a:off x="7975687" y="3370178"/>
            <a:ext cx="3528198" cy="2754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60309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C3024B-C3AB-27FD-F42B-A79BB4DED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962" y="286604"/>
            <a:ext cx="1484769" cy="618744"/>
          </a:xfrm>
        </p:spPr>
        <p:txBody>
          <a:bodyPr>
            <a:normAutofit/>
          </a:bodyPr>
          <a:lstStyle/>
          <a:p>
            <a:endParaRPr lang="ru-RU" sz="40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2C400D1-C56F-71A1-1CF2-AD253EF55F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5" t="1592" r="6613" b="1858"/>
          <a:stretch/>
        </p:blipFill>
        <p:spPr>
          <a:xfrm>
            <a:off x="3876780" y="286604"/>
            <a:ext cx="3819803" cy="58524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DF10239-EE86-2018-D32D-CA0BCB7A31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66" y="3779342"/>
            <a:ext cx="3291778" cy="24688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4DC50D8-FE63-7BA4-8F1B-CD73E08AC6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" b="2796"/>
          <a:stretch/>
        </p:blipFill>
        <p:spPr>
          <a:xfrm>
            <a:off x="7902113" y="3185021"/>
            <a:ext cx="3820087" cy="295407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ECDBC67-CD9B-355D-B246-70FB8BD5F7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112" y="275287"/>
            <a:ext cx="3819803" cy="286485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65AC4BA-E2F7-281E-4825-3FDF0A6684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66" y="275287"/>
            <a:ext cx="3291778" cy="329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4289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1BBE93-CECF-4769-36B3-CD4FC77CA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1782" y="286603"/>
            <a:ext cx="3233898" cy="1450757"/>
          </a:xfrm>
        </p:spPr>
        <p:txBody>
          <a:bodyPr>
            <a:normAutofit/>
          </a:bodyPr>
          <a:lstStyle/>
          <a:p>
            <a:r>
              <a:rPr lang="ru-RU" sz="4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20.10.2023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8D63D78-3721-32A7-31D2-AE7AF6F155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688" y="2793257"/>
            <a:ext cx="4515520" cy="3386640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6050AFF-D305-315E-8F38-6C219EA29B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" t="2508" r="4139" b="1783"/>
          <a:stretch/>
        </p:blipFill>
        <p:spPr>
          <a:xfrm>
            <a:off x="320162" y="286603"/>
            <a:ext cx="3400814" cy="487270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4532704-BFA7-9CE8-159C-489E7425DF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6" r="9472" b="4179"/>
          <a:stretch/>
        </p:blipFill>
        <p:spPr>
          <a:xfrm>
            <a:off x="3466963" y="1104692"/>
            <a:ext cx="3526281" cy="507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0663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381459-82B8-A1AF-1DE7-B142A3CD4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6A90F0D-C834-D23C-620A-865A9A2FB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9666" y="1737360"/>
            <a:ext cx="9960623" cy="2519312"/>
          </a:xfrm>
        </p:spPr>
        <p:txBody>
          <a:bodyPr>
            <a:normAutofit/>
          </a:bodyPr>
          <a:lstStyle/>
          <a:p>
            <a:pPr algn="ctr"/>
            <a:endParaRPr lang="ru-RU" sz="60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6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616976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F4E34D-724D-F671-2163-9810AD950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2287A58-DA77-9883-069B-B99C1C9A5E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300" y="3228210"/>
            <a:ext cx="3580816" cy="2384824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066C961-E00C-001A-A1AC-81CC7CF7CC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84" y="213317"/>
            <a:ext cx="9259468" cy="232942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A4939B3-877A-F719-C751-02B000F65B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811" y="3228210"/>
            <a:ext cx="3609247" cy="240616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C1FD794-220F-45B1-A3AC-773F9A48F4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84" y="3228210"/>
            <a:ext cx="4239685" cy="238482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7324D79-449A-EBA0-EA8F-89738E0B3F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616" y="125578"/>
            <a:ext cx="2452500" cy="250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335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C22707-C449-E5C1-76D8-1533AAC15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4BEC771-9A14-3057-4E77-C55D791FF5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646" y="-112289"/>
            <a:ext cx="9949034" cy="6377586"/>
          </a:xfrm>
        </p:spPr>
      </p:pic>
    </p:spTree>
    <p:extLst>
      <p:ext uri="{BB962C8B-B14F-4D97-AF65-F5344CB8AC3E}">
        <p14:creationId xmlns:p14="http://schemas.microsoft.com/office/powerpoint/2010/main" val="3192655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0A20EA-9445-E256-6EF2-849854A63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743" y="286603"/>
            <a:ext cx="10773623" cy="702303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архив Мурманской области в г. Кировске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B83EE52-C172-54B2-7E61-BB28CDA44B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43" y="1302381"/>
            <a:ext cx="3144976" cy="471746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47DF4AB-010F-B643-AD53-80484E759E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948" y="1283070"/>
            <a:ext cx="3567064" cy="4756085"/>
          </a:xfrm>
          <a:prstGeom prst="rect">
            <a:avLst/>
          </a:prstGeom>
        </p:spPr>
      </p:pic>
      <p:sp>
        <p:nvSpPr>
          <p:cNvPr id="11" name="Объект 10">
            <a:extLst>
              <a:ext uri="{FF2B5EF4-FFF2-40B4-BE49-F238E27FC236}">
                <a16:creationId xmlns:a16="http://schemas.microsoft.com/office/drawing/2014/main" id="{A1F46B81-6556-053E-BD42-7B983A3319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9D4A2C8-0E22-BC74-2DF7-8AA2D56CC765}"/>
              </a:ext>
            </a:extLst>
          </p:cNvPr>
          <p:cNvSpPr/>
          <p:nvPr/>
        </p:nvSpPr>
        <p:spPr>
          <a:xfrm>
            <a:off x="8461565" y="2046084"/>
            <a:ext cx="2696122" cy="39737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01.06.2024</a:t>
            </a:r>
          </a:p>
          <a:p>
            <a:pPr algn="ctr"/>
            <a:endParaRPr lang="ru-RU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633 архивных фонда</a:t>
            </a:r>
          </a:p>
          <a:p>
            <a:pPr algn="ctr"/>
            <a:endParaRPr lang="ru-RU" sz="24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267381 </a:t>
            </a:r>
            <a:r>
              <a:rPr lang="ru-RU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ед.хр</a:t>
            </a:r>
            <a: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</a:t>
            </a:r>
          </a:p>
          <a:p>
            <a:pPr algn="ctr"/>
            <a: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т.ч. 15770 </a:t>
            </a:r>
            <a:r>
              <a:rPr lang="ru-RU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ед.хр</a:t>
            </a:r>
            <a: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b="1" dirty="0">
                <a:solidFill>
                  <a:schemeClr val="accent2"/>
                </a:solidFill>
              </a:rPr>
              <a:t> </a:t>
            </a:r>
          </a:p>
          <a:p>
            <a:pPr algn="ctr"/>
            <a:endParaRPr lang="ru-RU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771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46C7C8-A0AA-9870-3D77-519D98793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925" y="81481"/>
            <a:ext cx="10773624" cy="1655879"/>
          </a:xfrm>
        </p:spPr>
        <p:txBody>
          <a:bodyPr>
            <a:normAutofit/>
          </a:bodyPr>
          <a:lstStyle/>
          <a:p>
            <a:pPr algn="r"/>
            <a:r>
              <a:rPr lang="ru-RU" sz="28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2012 год</a:t>
            </a:r>
            <a:br>
              <a:rPr lang="ru-RU" sz="28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8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семинар «Формы и направления использования </a:t>
            </a:r>
            <a:br>
              <a:rPr lang="ru-RU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архивных документов для исследований школьников»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74D3CEA-D3E7-D418-421A-248315B78B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" t="15095"/>
          <a:stretch/>
        </p:blipFill>
        <p:spPr>
          <a:xfrm>
            <a:off x="5933037" y="2323147"/>
            <a:ext cx="5540720" cy="354956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9C9DA37-C2B0-3CDB-38F2-30518504BE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43" y="2323147"/>
            <a:ext cx="4762123" cy="357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266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33931C-FE30-4CD4-F4CC-BF8868BB5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684" y="0"/>
            <a:ext cx="8415103" cy="1738265"/>
          </a:xfrm>
        </p:spPr>
        <p:txBody>
          <a:bodyPr>
            <a:normAutofit/>
          </a:bodyPr>
          <a:lstStyle/>
          <a:p>
            <a:pPr algn="r"/>
            <a:r>
              <a:rPr lang="ru-RU" sz="28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2012 год </a:t>
            </a:r>
            <a:br>
              <a:rPr lang="ru-RU" sz="28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НПК «Роль архивного и музейного документа в образовательном процессе, проблемы взаимодействия и сотрудничества архивов, музеев и образовательных учреждений»</a:t>
            </a:r>
            <a:endParaRPr lang="ru-RU" sz="24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686B3B4-41C0-55CD-846E-CD34F2E48A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075" y="2623951"/>
            <a:ext cx="4377848" cy="3283386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76079D4-3687-BE11-C39B-5A13F5AA01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116" y="2623951"/>
            <a:ext cx="4377848" cy="328338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6FBA4E1-C595-6BA8-9843-D2A64F9B58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80" b="31485"/>
          <a:stretch/>
        </p:blipFill>
        <p:spPr>
          <a:xfrm>
            <a:off x="397077" y="386191"/>
            <a:ext cx="3174608" cy="4475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9842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0510B1-EB35-926A-3406-0BD00AB19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9911734" cy="85413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сотрудничества школ </a:t>
            </a:r>
            <a:br>
              <a:rPr lang="ru-RU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учреждениями культуры и архивами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6B36FE-E458-D615-0451-2999125D97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ED8B0BB-6C50-5C37-3F60-685F10394619}"/>
              </a:ext>
            </a:extLst>
          </p:cNvPr>
          <p:cNvSpPr/>
          <p:nvPr/>
        </p:nvSpPr>
        <p:spPr>
          <a:xfrm>
            <a:off x="1097280" y="1520982"/>
            <a:ext cx="10085561" cy="41942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</a:pPr>
            <a:r>
              <a:rPr lang="ru-RU" sz="24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ru-RU" sz="2600" dirty="0"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ru-RU" sz="2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</a:t>
            </a:r>
            <a:r>
              <a:rPr lang="ru-RU" sz="26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аучно-методическая помощь в организации непосредственно   учебного процесса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ru-RU" sz="2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</a:t>
            </a:r>
            <a:r>
              <a:rPr lang="ru-RU" sz="26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рганизация экскурсионной деятельности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ru-RU" sz="26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Научно-методическая помощь педагогам в организации              поисково-краеведческой деятельности школьников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ru-RU" sz="2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Э</a:t>
            </a:r>
            <a:r>
              <a:rPr lang="ru-RU" sz="26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кспертиза ученических исследовательских работ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ru-RU" sz="2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</a:t>
            </a:r>
            <a:r>
              <a:rPr lang="ru-RU" sz="26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азработка и реализация совместных образовательных проектов</a:t>
            </a: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876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6F5B2C-2D27-898D-1D03-B292F2878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4140" y="286603"/>
            <a:ext cx="6221540" cy="1450757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мероприятий для педагогов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EEED37D-79D6-1F1E-E072-6A96912C5C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07" y="286603"/>
            <a:ext cx="3916120" cy="2937090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55DF6A1-A8EE-2F4F-C0CA-310A4EDA1F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6" t="15998" r="31887" b="39500"/>
          <a:stretch/>
        </p:blipFill>
        <p:spPr>
          <a:xfrm>
            <a:off x="322907" y="3428999"/>
            <a:ext cx="3924278" cy="2410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5304D9D-1F58-B4E8-EF80-C4F279B5FC3F}"/>
              </a:ext>
            </a:extLst>
          </p:cNvPr>
          <p:cNvSpPr/>
          <p:nvPr/>
        </p:nvSpPr>
        <p:spPr>
          <a:xfrm>
            <a:off x="4644428" y="2179622"/>
            <a:ext cx="6511251" cy="36598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Семинары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ru-RU" sz="28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Круглые столы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ru-RU" sz="28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Конференции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ru-RU" sz="28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Совещания</a:t>
            </a:r>
          </a:p>
        </p:txBody>
      </p:sp>
    </p:spTree>
    <p:extLst>
      <p:ext uri="{BB962C8B-B14F-4D97-AF65-F5344CB8AC3E}">
        <p14:creationId xmlns:p14="http://schemas.microsoft.com/office/powerpoint/2010/main" val="17821926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DBC8E58F-1272-B446-BC80-0732911C1F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5" t="4410" r="21158" b="7692"/>
          <a:stretch/>
        </p:blipFill>
        <p:spPr>
          <a:xfrm>
            <a:off x="8817763" y="2088341"/>
            <a:ext cx="2627784" cy="3409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1767AB0-8F29-437C-19AA-ABFB28FF60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2" t="11150" r="6688" b="22700"/>
          <a:stretch/>
        </p:blipFill>
        <p:spPr>
          <a:xfrm>
            <a:off x="497840" y="2149285"/>
            <a:ext cx="5429195" cy="32888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727EA9E-5193-7C8F-4008-728598B209FA}"/>
              </a:ext>
            </a:extLst>
          </p:cNvPr>
          <p:cNvSpPr txBox="1"/>
          <p:nvPr/>
        </p:nvSpPr>
        <p:spPr>
          <a:xfrm>
            <a:off x="812703" y="5568731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kern="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Лауреаты конкурса 2012 года </a:t>
            </a:r>
          </a:p>
          <a:p>
            <a:pPr algn="ctr"/>
            <a:r>
              <a:rPr lang="ru-RU" kern="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 своими учителями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6A5811-6A60-798E-0114-43F4F10D4008}"/>
              </a:ext>
            </a:extLst>
          </p:cNvPr>
          <p:cNvSpPr txBox="1"/>
          <p:nvPr/>
        </p:nvSpPr>
        <p:spPr>
          <a:xfrm>
            <a:off x="8817763" y="5568731"/>
            <a:ext cx="26277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kern="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Полина </a:t>
            </a:r>
            <a:r>
              <a:rPr lang="ru-RU" kern="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Акилбаева</a:t>
            </a:r>
            <a:r>
              <a:rPr lang="ru-RU" kern="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лауреат конкурса 2019 г.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E2C156C2-FAD7-3BCF-A93C-C0ED26A69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683" y="200821"/>
            <a:ext cx="10069265" cy="1844685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36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6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6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6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конкурс юношеских работ учащихся средних учебных заведений «Юный архивист»</a:t>
            </a:r>
            <a:br>
              <a:rPr lang="ru-RU" dirty="0">
                <a:solidFill>
                  <a:schemeClr val="accent2"/>
                </a:solidFill>
              </a:rPr>
            </a:br>
            <a:endParaRPr lang="ru-RU" dirty="0">
              <a:solidFill>
                <a:schemeClr val="accent2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ECA490C-591E-A240-4823-B5A6BC486D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09" t="15973" r="429" b="2928"/>
          <a:stretch/>
        </p:blipFill>
        <p:spPr>
          <a:xfrm>
            <a:off x="6439962" y="2088341"/>
            <a:ext cx="1864873" cy="33497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D3C3CF7-12B7-218F-65BD-79ACEF79AF4A}"/>
              </a:ext>
            </a:extLst>
          </p:cNvPr>
          <p:cNvSpPr txBox="1"/>
          <p:nvPr/>
        </p:nvSpPr>
        <p:spPr>
          <a:xfrm>
            <a:off x="5787341" y="5568731"/>
            <a:ext cx="26277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kern="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Сергей Потапов - лауреат конкурса 2018 г.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25572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2841</TotalTime>
  <Words>254</Words>
  <Application>Microsoft Office PowerPoint</Application>
  <PresentationFormat>Широкоэкранный</PresentationFormat>
  <Paragraphs>51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Calibri</vt:lpstr>
      <vt:lpstr>Calibri Light</vt:lpstr>
      <vt:lpstr>Times New Roman</vt:lpstr>
      <vt:lpstr>Wingdings</vt:lpstr>
      <vt:lpstr>Ретро</vt:lpstr>
      <vt:lpstr>   </vt:lpstr>
      <vt:lpstr>Презентация PowerPoint</vt:lpstr>
      <vt:lpstr> </vt:lpstr>
      <vt:lpstr>Государственный архив Мурманской области в г. Кировске</vt:lpstr>
      <vt:lpstr>2012 год   Городской семинар «Формы и направления использования  архивных документов для исследований школьников»</vt:lpstr>
      <vt:lpstr>2012 год  НПК «Роль архивного и музейного документа в образовательном процессе, проблемы взаимодействия и сотрудничества архивов, музеев и образовательных учреждений»</vt:lpstr>
      <vt:lpstr>Направления сотрудничества школ  с учреждениями культуры и архивами</vt:lpstr>
      <vt:lpstr>Формы мероприятий для педагогов</vt:lpstr>
      <vt:lpstr>    Всероссийский конкурс юношеских работ учащихся средних учебных заведений «Юный архивист» </vt:lpstr>
      <vt:lpstr>Архивисты в составе членов жюри</vt:lpstr>
      <vt:lpstr> 2023 год    Год педагога  и наставника</vt:lpstr>
      <vt:lpstr>Презентация PowerPoint</vt:lpstr>
      <vt:lpstr>Выездное заседание методического объединения учителей-историков г. Апатиты</vt:lpstr>
      <vt:lpstr>Презентация PowerPoint</vt:lpstr>
      <vt:lpstr>Презентация PowerPoint</vt:lpstr>
      <vt:lpstr>20.10.2023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С. Герчина</dc:creator>
  <cp:lastModifiedBy>Ольга С. Герчина</cp:lastModifiedBy>
  <cp:revision>120</cp:revision>
  <dcterms:created xsi:type="dcterms:W3CDTF">2024-01-18T07:14:14Z</dcterms:created>
  <dcterms:modified xsi:type="dcterms:W3CDTF">2024-06-20T12:55:16Z</dcterms:modified>
</cp:coreProperties>
</file>