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07" r:id="rId2"/>
    <p:sldId id="330" r:id="rId3"/>
    <p:sldId id="348" r:id="rId4"/>
    <p:sldId id="331" r:id="rId5"/>
    <p:sldId id="332" r:id="rId6"/>
    <p:sldId id="337" r:id="rId7"/>
    <p:sldId id="335" r:id="rId8"/>
    <p:sldId id="338" r:id="rId9"/>
    <p:sldId id="336" r:id="rId10"/>
    <p:sldId id="346" r:id="rId11"/>
    <p:sldId id="334" r:id="rId12"/>
    <p:sldId id="312" r:id="rId13"/>
    <p:sldId id="333" r:id="rId14"/>
    <p:sldId id="339" r:id="rId15"/>
    <p:sldId id="340" r:id="rId16"/>
    <p:sldId id="341" r:id="rId17"/>
    <p:sldId id="342" r:id="rId18"/>
    <p:sldId id="343" r:id="rId19"/>
    <p:sldId id="344" r:id="rId20"/>
    <p:sldId id="347" r:id="rId21"/>
    <p:sldId id="345" r:id="rId22"/>
    <p:sldId id="349" r:id="rId23"/>
    <p:sldId id="350" r:id="rId24"/>
    <p:sldId id="28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9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7537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1049" userDrawn="1">
          <p15:clr>
            <a:srgbClr val="A4A3A4"/>
          </p15:clr>
        </p15:guide>
        <p15:guide id="6" orient="horz" pos="4110" userDrawn="1">
          <p15:clr>
            <a:srgbClr val="A4A3A4"/>
          </p15:clr>
        </p15:guide>
        <p15:guide id="7" orient="horz" pos="3906" userDrawn="1">
          <p15:clr>
            <a:srgbClr val="A4A3A4"/>
          </p15:clr>
        </p15:guide>
        <p15:guide id="8" orient="horz" pos="164" userDrawn="1">
          <p15:clr>
            <a:srgbClr val="A4A3A4"/>
          </p15:clr>
        </p15:guide>
        <p15:guide id="9" orient="horz" pos="3362" userDrawn="1">
          <p15:clr>
            <a:srgbClr val="A4A3A4"/>
          </p15:clr>
        </p15:guide>
        <p15:guide id="10" orient="horz" pos="37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2D4"/>
    <a:srgbClr val="1F629F"/>
    <a:srgbClr val="B2917B"/>
    <a:srgbClr val="755B4F"/>
    <a:srgbClr val="F4EAE0"/>
    <a:srgbClr val="E8DED4"/>
    <a:srgbClr val="9CBAD4"/>
    <a:srgbClr val="E2C7AD"/>
    <a:srgbClr val="EDD2B6"/>
    <a:srgbClr val="A18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11" autoAdjust="0"/>
    <p:restoredTop sz="91185"/>
  </p:normalViewPr>
  <p:slideViewPr>
    <p:cSldViewPr snapToGrid="0" showGuides="1">
      <p:cViewPr>
        <p:scale>
          <a:sx n="70" d="100"/>
          <a:sy n="70" d="100"/>
        </p:scale>
        <p:origin x="678" y="378"/>
      </p:cViewPr>
      <p:guideLst>
        <p:guide orient="horz" pos="1979"/>
        <p:guide pos="143"/>
        <p:guide pos="7537"/>
        <p:guide pos="3840"/>
        <p:guide orient="horz" pos="1049"/>
        <p:guide orient="horz" pos="4110"/>
        <p:guide orient="horz" pos="3906"/>
        <p:guide orient="horz" pos="164"/>
        <p:guide orient="horz" pos="3362"/>
        <p:guide orient="horz" pos="37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ADCE0-5505-4BDD-8174-9194ED7DFA38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F2E99-B7A4-41D6-ACFA-588214A73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2981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85C2-100F-4954-A3AF-6413C554117A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19471-244B-4EE4-8F4E-0723BD58FF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3617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09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2283-1733-429A-AA37-CC341FEF5852}" type="datetime1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37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2EE4-ACDB-449E-8F37-26D469A7E090}" type="datetime1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4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F0F25-B964-47CA-A427-C72EBCCEC861}" type="datetime1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9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5954-6DA9-4676-8F2F-9A310A3FF933}" type="datetime1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31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D1C65-20C6-416F-ADDB-1B7F13B6A6C9}" type="datetime1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1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7732-934A-4031-8673-9E0FE303E1D3}" type="datetime1">
              <a:rPr lang="ru-RU" smtClean="0"/>
              <a:t>19.06.2024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85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1920-708C-48DF-9E29-B9AA31F8CDEE}" type="datetime1">
              <a:rPr lang="ru-RU" smtClean="0"/>
              <a:t>19.06.2024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36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E392-0554-45F2-B703-3755A2B8FFEC}" type="datetime1">
              <a:rPr lang="ru-RU" smtClean="0"/>
              <a:t>19.06.2024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39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7B13-FF8F-40E8-9F48-C60021822D3B}" type="datetime1">
              <a:rPr lang="ru-RU" smtClean="0"/>
              <a:t>19.06.2024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99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D054-C565-452C-B410-39A7C8AE872B}" type="datetime1">
              <a:rPr lang="ru-RU" smtClean="0"/>
              <a:t>19.06.2024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52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8C67-72D1-4697-8317-8BEE7A368A78}" type="datetime1">
              <a:rPr lang="ru-RU" smtClean="0"/>
              <a:t>19.06.2024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9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53C77-C1CB-45B9-8FA4-F63BFBB9CDDD}" type="datetime1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F520F-54D3-4685-AF6A-D377FC5473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44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tiff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7"/>
          <p:cNvSpPr/>
          <p:nvPr/>
        </p:nvSpPr>
        <p:spPr>
          <a:xfrm>
            <a:off x="841751" y="1756064"/>
            <a:ext cx="10432385" cy="3377045"/>
          </a:xfrm>
          <a:custGeom>
            <a:avLst/>
            <a:gdLst>
              <a:gd name="connsiteX0" fmla="*/ 776192 w 9186531"/>
              <a:gd name="connsiteY0" fmla="*/ 0 h 4657061"/>
              <a:gd name="connsiteX1" fmla="*/ 8410339 w 9186531"/>
              <a:gd name="connsiteY1" fmla="*/ 0 h 4657061"/>
              <a:gd name="connsiteX2" fmla="*/ 9186531 w 9186531"/>
              <a:gd name="connsiteY2" fmla="*/ 776192 h 4657061"/>
              <a:gd name="connsiteX3" fmla="*/ 9186531 w 9186531"/>
              <a:gd name="connsiteY3" fmla="*/ 3880869 h 4657061"/>
              <a:gd name="connsiteX4" fmla="*/ 8410339 w 9186531"/>
              <a:gd name="connsiteY4" fmla="*/ 4657061 h 4657061"/>
              <a:gd name="connsiteX5" fmla="*/ 776192 w 9186531"/>
              <a:gd name="connsiteY5" fmla="*/ 4657061 h 4657061"/>
              <a:gd name="connsiteX6" fmla="*/ 0 w 9186531"/>
              <a:gd name="connsiteY6" fmla="*/ 3880869 h 4657061"/>
              <a:gd name="connsiteX7" fmla="*/ 0 w 9186531"/>
              <a:gd name="connsiteY7" fmla="*/ 776192 h 4657061"/>
              <a:gd name="connsiteX8" fmla="*/ 776192 w 9186531"/>
              <a:gd name="connsiteY8" fmla="*/ 0 h 465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86531" h="4657061">
                <a:moveTo>
                  <a:pt x="776192" y="0"/>
                </a:moveTo>
                <a:lnTo>
                  <a:pt x="8410339" y="0"/>
                </a:lnTo>
                <a:cubicBezTo>
                  <a:pt x="8839018" y="0"/>
                  <a:pt x="9186531" y="347513"/>
                  <a:pt x="9186531" y="776192"/>
                </a:cubicBezTo>
                <a:lnTo>
                  <a:pt x="9186531" y="3880869"/>
                </a:lnTo>
                <a:cubicBezTo>
                  <a:pt x="9186531" y="4309548"/>
                  <a:pt x="8839018" y="4657061"/>
                  <a:pt x="8410339" y="4657061"/>
                </a:cubicBezTo>
                <a:lnTo>
                  <a:pt x="776192" y="4657061"/>
                </a:lnTo>
                <a:cubicBezTo>
                  <a:pt x="347513" y="4657061"/>
                  <a:pt x="0" y="4309548"/>
                  <a:pt x="0" y="3880869"/>
                </a:cubicBezTo>
                <a:lnTo>
                  <a:pt x="0" y="776192"/>
                </a:lnTo>
                <a:cubicBezTo>
                  <a:pt x="0" y="347513"/>
                  <a:pt x="347513" y="0"/>
                  <a:pt x="776192" y="0"/>
                </a:cubicBezTo>
                <a:close/>
              </a:path>
            </a:pathLst>
          </a:custGeom>
          <a:solidFill>
            <a:srgbClr val="3F2621">
              <a:alpha val="47000"/>
            </a:srgbClr>
          </a:solidFill>
          <a:ln>
            <a:solidFill>
              <a:srgbClr val="E8DED4"/>
            </a:solidFill>
          </a:ln>
        </p:spPr>
        <p:txBody>
          <a:bodyPr wrap="square">
            <a:noAutofit/>
          </a:bodyPr>
          <a:lstStyle/>
          <a:p>
            <a:pPr marL="180000" algn="ctr">
              <a:lnSpc>
                <a:spcPts val="3600"/>
              </a:lnSpc>
              <a:spcAft>
                <a:spcPts val="1000"/>
              </a:spcAft>
            </a:pPr>
            <a:r>
              <a:rPr lang="en-US" b="1" dirty="0" smtClean="0">
                <a:solidFill>
                  <a:srgbClr val="E8DED4"/>
                </a:solidFill>
                <a:latin typeface="+mj-lt"/>
              </a:rPr>
              <a:t/>
            </a:r>
            <a:br>
              <a:rPr lang="en-US" b="1" dirty="0" smtClean="0">
                <a:solidFill>
                  <a:srgbClr val="E8DED4"/>
                </a:solidFill>
                <a:latin typeface="+mj-lt"/>
              </a:rPr>
            </a:br>
            <a:r>
              <a:rPr lang="ru-RU" sz="2800" spc="-150" dirty="0" smtClean="0">
                <a:solidFill>
                  <a:srgbClr val="E8DED4"/>
                </a:solidFill>
                <a:latin typeface="+mj-lt"/>
              </a:rPr>
              <a:t>Взаимодействие Центрального государственного архива  Санкт-Петербурга с архивными службами, музеями и библиотеками регионов Российской Федерации в рамках реализации </a:t>
            </a:r>
          </a:p>
          <a:p>
            <a:pPr marL="180000" algn="ctr">
              <a:lnSpc>
                <a:spcPts val="3600"/>
              </a:lnSpc>
              <a:spcAft>
                <a:spcPts val="1000"/>
              </a:spcAft>
            </a:pPr>
            <a:r>
              <a:rPr lang="ru-RU" sz="3600" b="1" spc="-150" dirty="0" smtClean="0">
                <a:solidFill>
                  <a:srgbClr val="E8DED4"/>
                </a:solidFill>
                <a:latin typeface="+mj-lt"/>
              </a:rPr>
              <a:t>межрегионального мемориального проекта</a:t>
            </a:r>
          </a:p>
          <a:p>
            <a:pPr marL="180000" algn="ctr">
              <a:lnSpc>
                <a:spcPts val="36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E8DED4"/>
                </a:solidFill>
                <a:latin typeface="+mj-lt"/>
              </a:rPr>
              <a:t>«СПЛОЧЁННЫЕ ВОЙНОЙ</a:t>
            </a:r>
            <a:r>
              <a:rPr lang="ru-RU" sz="2800" b="1" dirty="0" smtClean="0">
                <a:solidFill>
                  <a:srgbClr val="E8DED4"/>
                </a:solidFill>
                <a:latin typeface="+mj-lt"/>
              </a:rPr>
              <a:t>»</a:t>
            </a:r>
            <a:r>
              <a:rPr lang="en-US" sz="2800" b="1" dirty="0">
                <a:solidFill>
                  <a:srgbClr val="E8DED4"/>
                </a:solidFill>
                <a:latin typeface="+mj-lt"/>
              </a:rPr>
              <a:t/>
            </a:r>
            <a:br>
              <a:rPr lang="en-US" sz="2800" b="1" dirty="0">
                <a:solidFill>
                  <a:srgbClr val="E8DED4"/>
                </a:solidFill>
                <a:latin typeface="+mj-lt"/>
              </a:rPr>
            </a:br>
            <a:r>
              <a:rPr lang="ru-RU" sz="2800" spc="-150" dirty="0" smtClean="0">
                <a:solidFill>
                  <a:srgbClr val="E8DED4"/>
                </a:solidFill>
                <a:latin typeface="+mj-lt"/>
              </a:rPr>
              <a:t/>
            </a:r>
            <a:br>
              <a:rPr lang="ru-RU" sz="2800" spc="-150" dirty="0" smtClean="0">
                <a:solidFill>
                  <a:srgbClr val="E8DED4"/>
                </a:solidFill>
                <a:latin typeface="+mj-lt"/>
              </a:rPr>
            </a:br>
            <a:endParaRPr lang="ru-RU" sz="3200" spc="300" dirty="0" smtClean="0">
              <a:solidFill>
                <a:srgbClr val="E8DED4"/>
              </a:solidFill>
              <a:latin typeface="+mj-lt"/>
            </a:endParaRPr>
          </a:p>
          <a:p>
            <a:pPr marL="180000" algn="ctr">
              <a:spcAft>
                <a:spcPts val="1000"/>
              </a:spcAft>
            </a:pPr>
            <a:r>
              <a:rPr lang="ru-RU" sz="3600" spc="300" dirty="0" smtClean="0">
                <a:solidFill>
                  <a:srgbClr val="E8DED4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088" y="6237288"/>
            <a:ext cx="12026049" cy="2693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50" spc="300" dirty="0" smtClean="0">
                <a:solidFill>
                  <a:srgbClr val="F0E2D4"/>
                </a:solidFill>
              </a:rPr>
              <a:t>МЕЖРЕГИОНАЛЬНЫЙ ЭЛЕКТРОННЫЙ ПРОЕКТ «СПЛОЧЁННЫЕ ВОЙНОЙ»:ЭВАКУАЦИЯ ИЗ ЛЕНИНГРАДА И ВОЗВРАЩЕНИЕ ДОМОЙ</a:t>
            </a:r>
            <a:endParaRPr lang="ru-RU" sz="1150" spc="300" dirty="0">
              <a:solidFill>
                <a:srgbClr val="F0E2D4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1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15" y="564817"/>
            <a:ext cx="1348593" cy="7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10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3" y="623626"/>
            <a:ext cx="5229937" cy="35511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48" y="2222336"/>
            <a:ext cx="4910373" cy="32625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" t="3654" r="2754" b="6951"/>
          <a:stretch/>
        </p:blipFill>
        <p:spPr>
          <a:xfrm>
            <a:off x="7542363" y="3574391"/>
            <a:ext cx="4649637" cy="2950234"/>
          </a:xfrm>
          <a:prstGeom prst="rect">
            <a:avLst/>
          </a:prstGeom>
          <a:ln w="857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31944" y="193675"/>
            <a:ext cx="2048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lvl="0">
              <a:spcAft>
                <a:spcPts val="1000"/>
              </a:spcAft>
              <a:defRPr sz="1400">
                <a:solidFill>
                  <a:srgbClr val="F0E2D4"/>
                </a:solidFill>
              </a:defRPr>
            </a:lvl1pPr>
          </a:lstStyle>
          <a:p>
            <a:r>
              <a:rPr lang="ru-RU" dirty="0"/>
              <a:t>ЦГАКФФД СПб Ар209827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8315" y="1809456"/>
            <a:ext cx="204883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lvl="0">
              <a:spcAft>
                <a:spcPts val="1000"/>
              </a:spcAft>
              <a:defRPr sz="1400">
                <a:solidFill>
                  <a:srgbClr val="F0E2D4"/>
                </a:solidFill>
              </a:defRPr>
            </a:lvl1pPr>
          </a:lstStyle>
          <a:p>
            <a:r>
              <a:rPr lang="ru-RU" dirty="0"/>
              <a:t>ЦГАКФФД СПб Вр31895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70122" y="2959552"/>
            <a:ext cx="272662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lvl="0">
              <a:spcAft>
                <a:spcPts val="1000"/>
              </a:spcAft>
              <a:defRPr sz="1400">
                <a:solidFill>
                  <a:srgbClr val="F0E2D4"/>
                </a:solidFill>
              </a:defRPr>
            </a:lvl1pPr>
          </a:lstStyle>
          <a:p>
            <a:r>
              <a:rPr lang="ru-RU" dirty="0" smtClean="0"/>
              <a:t>Государственный музей истории </a:t>
            </a:r>
            <a:br>
              <a:rPr lang="ru-RU" dirty="0" smtClean="0"/>
            </a:br>
            <a:r>
              <a:rPr lang="ru-RU" dirty="0" smtClean="0"/>
              <a:t>Санкт-Петербурга 154187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120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 t="8522" r="10088" b="56279"/>
          <a:stretch/>
        </p:blipFill>
        <p:spPr>
          <a:xfrm>
            <a:off x="3065" y="980501"/>
            <a:ext cx="12195065" cy="29635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 t="43067" r="10088" b="40445"/>
          <a:stretch/>
        </p:blipFill>
        <p:spPr>
          <a:xfrm>
            <a:off x="-3065" y="3939523"/>
            <a:ext cx="12195065" cy="138812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11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2088" y="6237288"/>
            <a:ext cx="12026049" cy="2693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50" spc="300" dirty="0" smtClean="0">
                <a:solidFill>
                  <a:srgbClr val="F0E2D4"/>
                </a:solidFill>
              </a:rPr>
              <a:t>МЕЖРЕГИОНАЛЬНЫЙ ЭЛЕКТРОННЫЙ ПРОЕКТ «СПЛОЧЁННЫЕ ВОЙНОЙ»:ЭВАКУАЦИЯ ИЗ ЛЕНИНГРАДА И ВОЗВРАЩЕНИЕ ДОМОЙ</a:t>
            </a:r>
            <a:endParaRPr lang="ru-RU" sz="1150" spc="300" dirty="0">
              <a:solidFill>
                <a:srgbClr val="F0E2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4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12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961998" y="667553"/>
            <a:ext cx="403828" cy="2429448"/>
          </a:xfrm>
          <a:prstGeom prst="rect">
            <a:avLst/>
          </a:prstGeom>
          <a:noFill/>
          <a:ln>
            <a:noFill/>
          </a:ln>
        </p:spPr>
        <p:txBody>
          <a:bodyPr vert="wordArtVert" wrap="none" rtlCol="0">
            <a:spAutoFit/>
          </a:bodyPr>
          <a:lstStyle/>
          <a:p>
            <a:r>
              <a:rPr lang="ru-RU" sz="1200" spc="-300" dirty="0" smtClean="0">
                <a:solidFill>
                  <a:srgbClr val="E8DED4"/>
                </a:solidFill>
              </a:rPr>
              <a:t>круглые столы</a:t>
            </a:r>
            <a:endParaRPr lang="ru-RU" sz="1200" spc="-300" dirty="0">
              <a:solidFill>
                <a:srgbClr val="E8DED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9272" y="3863599"/>
            <a:ext cx="403828" cy="2802690"/>
          </a:xfrm>
          <a:prstGeom prst="rect">
            <a:avLst/>
          </a:prstGeom>
          <a:noFill/>
          <a:ln>
            <a:noFill/>
          </a:ln>
        </p:spPr>
        <p:txBody>
          <a:bodyPr vert="wordArtVert" wrap="none" rtlCol="0">
            <a:spAutoFit/>
          </a:bodyPr>
          <a:lstStyle/>
          <a:p>
            <a:r>
              <a:rPr lang="ru-RU" sz="1200" spc="-300" dirty="0" smtClean="0">
                <a:solidFill>
                  <a:srgbClr val="E8DED4"/>
                </a:solidFill>
              </a:rPr>
              <a:t>рабочие встречи</a:t>
            </a:r>
            <a:endParaRPr lang="ru-RU" sz="1200" spc="-300" dirty="0">
              <a:solidFill>
                <a:srgbClr val="E8DED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65826" y="1152396"/>
            <a:ext cx="3987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0E2D4"/>
                </a:solidFill>
              </a:rPr>
              <a:t>МЕЖРЕГИОНАЛЬНЫЙ МЕМОРИАЛЬНЫЙ ЭЛЕКТРОННЫЙ ПРОЕКТ </a:t>
            </a:r>
            <a:br>
              <a:rPr lang="ru-RU" dirty="0" smtClean="0">
                <a:solidFill>
                  <a:srgbClr val="F0E2D4"/>
                </a:solidFill>
              </a:rPr>
            </a:br>
            <a:r>
              <a:rPr lang="ru-RU" dirty="0" smtClean="0">
                <a:solidFill>
                  <a:srgbClr val="F0E2D4"/>
                </a:solidFill>
              </a:rPr>
              <a:t>«СПЛОЧЁННЫЕ ВОЙНОЙ»</a:t>
            </a:r>
            <a:endParaRPr lang="ru-RU" dirty="0">
              <a:solidFill>
                <a:srgbClr val="F0E2D4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8" t="33681" r="27892" b="20139"/>
          <a:stretch/>
        </p:blipFill>
        <p:spPr>
          <a:xfrm>
            <a:off x="170479" y="237610"/>
            <a:ext cx="6691311" cy="3339379"/>
          </a:xfrm>
          <a:custGeom>
            <a:avLst/>
            <a:gdLst>
              <a:gd name="connsiteX0" fmla="*/ 430974 w 2585798"/>
              <a:gd name="connsiteY0" fmla="*/ 0 h 2951465"/>
              <a:gd name="connsiteX1" fmla="*/ 2154823 w 2585798"/>
              <a:gd name="connsiteY1" fmla="*/ 0 h 2951465"/>
              <a:gd name="connsiteX2" fmla="*/ 2585798 w 2585798"/>
              <a:gd name="connsiteY2" fmla="*/ 430975 h 2951465"/>
              <a:gd name="connsiteX3" fmla="*/ 2585798 w 2585798"/>
              <a:gd name="connsiteY3" fmla="*/ 2520491 h 2951465"/>
              <a:gd name="connsiteX4" fmla="*/ 2241680 w 2585798"/>
              <a:gd name="connsiteY4" fmla="*/ 2942710 h 2951465"/>
              <a:gd name="connsiteX5" fmla="*/ 2154833 w 2585798"/>
              <a:gd name="connsiteY5" fmla="*/ 2951465 h 2951465"/>
              <a:gd name="connsiteX6" fmla="*/ 430964 w 2585798"/>
              <a:gd name="connsiteY6" fmla="*/ 2951465 h 2951465"/>
              <a:gd name="connsiteX7" fmla="*/ 344118 w 2585798"/>
              <a:gd name="connsiteY7" fmla="*/ 2942710 h 2951465"/>
              <a:gd name="connsiteX8" fmla="*/ 8755 w 2585798"/>
              <a:gd name="connsiteY8" fmla="*/ 2607348 h 2951465"/>
              <a:gd name="connsiteX9" fmla="*/ 0 w 2585798"/>
              <a:gd name="connsiteY9" fmla="*/ 2520501 h 2951465"/>
              <a:gd name="connsiteX10" fmla="*/ 0 w 2585798"/>
              <a:gd name="connsiteY10" fmla="*/ 430965 h 2951465"/>
              <a:gd name="connsiteX11" fmla="*/ 8755 w 2585798"/>
              <a:gd name="connsiteY11" fmla="*/ 344119 h 2951465"/>
              <a:gd name="connsiteX12" fmla="*/ 430974 w 2585798"/>
              <a:gd name="connsiteY12" fmla="*/ 0 h 295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85798" h="2951465">
                <a:moveTo>
                  <a:pt x="430974" y="0"/>
                </a:moveTo>
                <a:lnTo>
                  <a:pt x="2154823" y="0"/>
                </a:lnTo>
                <a:cubicBezTo>
                  <a:pt x="2392844" y="0"/>
                  <a:pt x="2585798" y="192954"/>
                  <a:pt x="2585798" y="430975"/>
                </a:cubicBezTo>
                <a:lnTo>
                  <a:pt x="2585798" y="2520491"/>
                </a:lnTo>
                <a:cubicBezTo>
                  <a:pt x="2585798" y="2728760"/>
                  <a:pt x="2438068" y="2902524"/>
                  <a:pt x="2241680" y="2942710"/>
                </a:cubicBezTo>
                <a:lnTo>
                  <a:pt x="2154833" y="2951465"/>
                </a:lnTo>
                <a:lnTo>
                  <a:pt x="430964" y="2951465"/>
                </a:lnTo>
                <a:lnTo>
                  <a:pt x="344118" y="2942710"/>
                </a:lnTo>
                <a:cubicBezTo>
                  <a:pt x="175785" y="2908265"/>
                  <a:pt x="43201" y="2775680"/>
                  <a:pt x="8755" y="2607348"/>
                </a:cubicBezTo>
                <a:lnTo>
                  <a:pt x="0" y="2520501"/>
                </a:lnTo>
                <a:lnTo>
                  <a:pt x="0" y="430965"/>
                </a:lnTo>
                <a:lnTo>
                  <a:pt x="8755" y="344119"/>
                </a:lnTo>
                <a:cubicBezTo>
                  <a:pt x="48942" y="147731"/>
                  <a:pt x="222706" y="0"/>
                  <a:pt x="430974" y="0"/>
                </a:cubicBezTo>
                <a:close/>
              </a:path>
            </a:pathLst>
          </a:custGeom>
        </p:spPr>
      </p:pic>
      <p:pic>
        <p:nvPicPr>
          <p:cNvPr id="14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3" t="15545" r="5546"/>
          <a:stretch/>
        </p:blipFill>
        <p:spPr>
          <a:xfrm>
            <a:off x="5866318" y="3976712"/>
            <a:ext cx="5488563" cy="2576464"/>
          </a:xfrm>
          <a:custGeom>
            <a:avLst/>
            <a:gdLst>
              <a:gd name="connsiteX0" fmla="*/ 677180 w 7356144"/>
              <a:gd name="connsiteY0" fmla="*/ 0 h 4062997"/>
              <a:gd name="connsiteX1" fmla="*/ 6678963 w 7356144"/>
              <a:gd name="connsiteY1" fmla="*/ 0 h 4062997"/>
              <a:gd name="connsiteX2" fmla="*/ 7356144 w 7356144"/>
              <a:gd name="connsiteY2" fmla="*/ 677180 h 4062997"/>
              <a:gd name="connsiteX3" fmla="*/ 7356144 w 7356144"/>
              <a:gd name="connsiteY3" fmla="*/ 3385817 h 4062997"/>
              <a:gd name="connsiteX4" fmla="*/ 6678963 w 7356144"/>
              <a:gd name="connsiteY4" fmla="*/ 4062997 h 4062997"/>
              <a:gd name="connsiteX5" fmla="*/ 677180 w 7356144"/>
              <a:gd name="connsiteY5" fmla="*/ 4062997 h 4062997"/>
              <a:gd name="connsiteX6" fmla="*/ 0 w 7356144"/>
              <a:gd name="connsiteY6" fmla="*/ 3385817 h 4062997"/>
              <a:gd name="connsiteX7" fmla="*/ 0 w 7356144"/>
              <a:gd name="connsiteY7" fmla="*/ 677180 h 4062997"/>
              <a:gd name="connsiteX8" fmla="*/ 677180 w 7356144"/>
              <a:gd name="connsiteY8" fmla="*/ 0 h 406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6144" h="4062997">
                <a:moveTo>
                  <a:pt x="677180" y="0"/>
                </a:moveTo>
                <a:lnTo>
                  <a:pt x="6678963" y="0"/>
                </a:lnTo>
                <a:cubicBezTo>
                  <a:pt x="7052960" y="0"/>
                  <a:pt x="7356144" y="303184"/>
                  <a:pt x="7356144" y="677180"/>
                </a:cubicBezTo>
                <a:lnTo>
                  <a:pt x="7356144" y="3385817"/>
                </a:lnTo>
                <a:cubicBezTo>
                  <a:pt x="7356144" y="3759813"/>
                  <a:pt x="7052960" y="4062997"/>
                  <a:pt x="6678963" y="4062997"/>
                </a:cubicBezTo>
                <a:lnTo>
                  <a:pt x="677180" y="4062997"/>
                </a:lnTo>
                <a:cubicBezTo>
                  <a:pt x="303184" y="4062997"/>
                  <a:pt x="0" y="3759813"/>
                  <a:pt x="0" y="3385817"/>
                </a:cubicBezTo>
                <a:lnTo>
                  <a:pt x="0" y="677180"/>
                </a:lnTo>
                <a:cubicBezTo>
                  <a:pt x="0" y="303184"/>
                  <a:pt x="303184" y="0"/>
                  <a:pt x="677180" y="0"/>
                </a:cubicBezTo>
                <a:close/>
              </a:path>
            </a:pathLst>
          </a:custGeom>
        </p:spPr>
      </p:pic>
      <p:sp>
        <p:nvSpPr>
          <p:cNvPr id="4" name="Прямоугольник 3"/>
          <p:cNvSpPr/>
          <p:nvPr/>
        </p:nvSpPr>
        <p:spPr>
          <a:xfrm>
            <a:off x="7164434" y="3340898"/>
            <a:ext cx="4027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pc="600" dirty="0">
                <a:solidFill>
                  <a:srgbClr val="F0E2D4"/>
                </a:solidFill>
              </a:rPr>
              <a:t>выявление документов</a:t>
            </a:r>
          </a:p>
        </p:txBody>
      </p:sp>
      <p:pic>
        <p:nvPicPr>
          <p:cNvPr id="15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57" y="3764074"/>
            <a:ext cx="2935035" cy="3001740"/>
          </a:xfrm>
          <a:custGeom>
            <a:avLst/>
            <a:gdLst>
              <a:gd name="connsiteX0" fmla="*/ 441688 w 4744092"/>
              <a:gd name="connsiteY0" fmla="*/ 0 h 2650075"/>
              <a:gd name="connsiteX1" fmla="*/ 4302404 w 4744092"/>
              <a:gd name="connsiteY1" fmla="*/ 0 h 2650075"/>
              <a:gd name="connsiteX2" fmla="*/ 4744092 w 4744092"/>
              <a:gd name="connsiteY2" fmla="*/ 441688 h 2650075"/>
              <a:gd name="connsiteX3" fmla="*/ 4744092 w 4744092"/>
              <a:gd name="connsiteY3" fmla="*/ 2208387 h 2650075"/>
              <a:gd name="connsiteX4" fmla="*/ 4302404 w 4744092"/>
              <a:gd name="connsiteY4" fmla="*/ 2650075 h 2650075"/>
              <a:gd name="connsiteX5" fmla="*/ 441688 w 4744092"/>
              <a:gd name="connsiteY5" fmla="*/ 2650075 h 2650075"/>
              <a:gd name="connsiteX6" fmla="*/ 0 w 4744092"/>
              <a:gd name="connsiteY6" fmla="*/ 2208387 h 2650075"/>
              <a:gd name="connsiteX7" fmla="*/ 0 w 4744092"/>
              <a:gd name="connsiteY7" fmla="*/ 441688 h 2650075"/>
              <a:gd name="connsiteX8" fmla="*/ 441688 w 4744092"/>
              <a:gd name="connsiteY8" fmla="*/ 0 h 265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4092" h="2650075">
                <a:moveTo>
                  <a:pt x="441688" y="0"/>
                </a:moveTo>
                <a:lnTo>
                  <a:pt x="4302404" y="0"/>
                </a:lnTo>
                <a:cubicBezTo>
                  <a:pt x="4546342" y="0"/>
                  <a:pt x="4744092" y="197750"/>
                  <a:pt x="4744092" y="441688"/>
                </a:cubicBezTo>
                <a:lnTo>
                  <a:pt x="4744092" y="2208387"/>
                </a:lnTo>
                <a:cubicBezTo>
                  <a:pt x="4744092" y="2452325"/>
                  <a:pt x="4546342" y="2650075"/>
                  <a:pt x="4302404" y="2650075"/>
                </a:cubicBezTo>
                <a:lnTo>
                  <a:pt x="441688" y="2650075"/>
                </a:lnTo>
                <a:cubicBezTo>
                  <a:pt x="197750" y="2650075"/>
                  <a:pt x="0" y="2452325"/>
                  <a:pt x="0" y="2208387"/>
                </a:cubicBezTo>
                <a:lnTo>
                  <a:pt x="0" y="441688"/>
                </a:lnTo>
                <a:cubicBezTo>
                  <a:pt x="0" y="197750"/>
                  <a:pt x="197750" y="0"/>
                  <a:pt x="441688" y="0"/>
                </a:cubicBez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54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5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r="9142"/>
          <a:stretch/>
        </p:blipFill>
        <p:spPr>
          <a:xfrm>
            <a:off x="6600826" y="3922885"/>
            <a:ext cx="5162550" cy="2601740"/>
          </a:xfrm>
          <a:custGeom>
            <a:avLst/>
            <a:gdLst>
              <a:gd name="connsiteX0" fmla="*/ 441688 w 4744092"/>
              <a:gd name="connsiteY0" fmla="*/ 0 h 2650075"/>
              <a:gd name="connsiteX1" fmla="*/ 4302404 w 4744092"/>
              <a:gd name="connsiteY1" fmla="*/ 0 h 2650075"/>
              <a:gd name="connsiteX2" fmla="*/ 4744092 w 4744092"/>
              <a:gd name="connsiteY2" fmla="*/ 441688 h 2650075"/>
              <a:gd name="connsiteX3" fmla="*/ 4744092 w 4744092"/>
              <a:gd name="connsiteY3" fmla="*/ 2208387 h 2650075"/>
              <a:gd name="connsiteX4" fmla="*/ 4302404 w 4744092"/>
              <a:gd name="connsiteY4" fmla="*/ 2650075 h 2650075"/>
              <a:gd name="connsiteX5" fmla="*/ 441688 w 4744092"/>
              <a:gd name="connsiteY5" fmla="*/ 2650075 h 2650075"/>
              <a:gd name="connsiteX6" fmla="*/ 0 w 4744092"/>
              <a:gd name="connsiteY6" fmla="*/ 2208387 h 2650075"/>
              <a:gd name="connsiteX7" fmla="*/ 0 w 4744092"/>
              <a:gd name="connsiteY7" fmla="*/ 441688 h 2650075"/>
              <a:gd name="connsiteX8" fmla="*/ 441688 w 4744092"/>
              <a:gd name="connsiteY8" fmla="*/ 0 h 265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4092" h="2650075">
                <a:moveTo>
                  <a:pt x="441688" y="0"/>
                </a:moveTo>
                <a:lnTo>
                  <a:pt x="4302404" y="0"/>
                </a:lnTo>
                <a:cubicBezTo>
                  <a:pt x="4546342" y="0"/>
                  <a:pt x="4744092" y="197750"/>
                  <a:pt x="4744092" y="441688"/>
                </a:cubicBezTo>
                <a:lnTo>
                  <a:pt x="4744092" y="2208387"/>
                </a:lnTo>
                <a:cubicBezTo>
                  <a:pt x="4744092" y="2452325"/>
                  <a:pt x="4546342" y="2650075"/>
                  <a:pt x="4302404" y="2650075"/>
                </a:cubicBezTo>
                <a:lnTo>
                  <a:pt x="441688" y="2650075"/>
                </a:lnTo>
                <a:cubicBezTo>
                  <a:pt x="197750" y="2650075"/>
                  <a:pt x="0" y="2452325"/>
                  <a:pt x="0" y="2208387"/>
                </a:cubicBezTo>
                <a:lnTo>
                  <a:pt x="0" y="441688"/>
                </a:lnTo>
                <a:cubicBezTo>
                  <a:pt x="0" y="197750"/>
                  <a:pt x="197750" y="0"/>
                  <a:pt x="441688" y="0"/>
                </a:cubicBezTo>
                <a:close/>
              </a:path>
            </a:pathLst>
          </a:custGeom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507" r="797" b="16592"/>
          <a:stretch/>
        </p:blipFill>
        <p:spPr>
          <a:xfrm>
            <a:off x="7577126" y="543112"/>
            <a:ext cx="3193005" cy="2785215"/>
          </a:xfrm>
          <a:custGeom>
            <a:avLst/>
            <a:gdLst>
              <a:gd name="connsiteX0" fmla="*/ 430974 w 2585798"/>
              <a:gd name="connsiteY0" fmla="*/ 0 h 2951465"/>
              <a:gd name="connsiteX1" fmla="*/ 2154823 w 2585798"/>
              <a:gd name="connsiteY1" fmla="*/ 0 h 2951465"/>
              <a:gd name="connsiteX2" fmla="*/ 2585798 w 2585798"/>
              <a:gd name="connsiteY2" fmla="*/ 430975 h 2951465"/>
              <a:gd name="connsiteX3" fmla="*/ 2585798 w 2585798"/>
              <a:gd name="connsiteY3" fmla="*/ 2520491 h 2951465"/>
              <a:gd name="connsiteX4" fmla="*/ 2241680 w 2585798"/>
              <a:gd name="connsiteY4" fmla="*/ 2942710 h 2951465"/>
              <a:gd name="connsiteX5" fmla="*/ 2154833 w 2585798"/>
              <a:gd name="connsiteY5" fmla="*/ 2951465 h 2951465"/>
              <a:gd name="connsiteX6" fmla="*/ 430964 w 2585798"/>
              <a:gd name="connsiteY6" fmla="*/ 2951465 h 2951465"/>
              <a:gd name="connsiteX7" fmla="*/ 344118 w 2585798"/>
              <a:gd name="connsiteY7" fmla="*/ 2942710 h 2951465"/>
              <a:gd name="connsiteX8" fmla="*/ 8755 w 2585798"/>
              <a:gd name="connsiteY8" fmla="*/ 2607348 h 2951465"/>
              <a:gd name="connsiteX9" fmla="*/ 0 w 2585798"/>
              <a:gd name="connsiteY9" fmla="*/ 2520501 h 2951465"/>
              <a:gd name="connsiteX10" fmla="*/ 0 w 2585798"/>
              <a:gd name="connsiteY10" fmla="*/ 430965 h 2951465"/>
              <a:gd name="connsiteX11" fmla="*/ 8755 w 2585798"/>
              <a:gd name="connsiteY11" fmla="*/ 344119 h 2951465"/>
              <a:gd name="connsiteX12" fmla="*/ 430974 w 2585798"/>
              <a:gd name="connsiteY12" fmla="*/ 0 h 295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85798" h="2951465">
                <a:moveTo>
                  <a:pt x="430974" y="0"/>
                </a:moveTo>
                <a:lnTo>
                  <a:pt x="2154823" y="0"/>
                </a:lnTo>
                <a:cubicBezTo>
                  <a:pt x="2392844" y="0"/>
                  <a:pt x="2585798" y="192954"/>
                  <a:pt x="2585798" y="430975"/>
                </a:cubicBezTo>
                <a:lnTo>
                  <a:pt x="2585798" y="2520491"/>
                </a:lnTo>
                <a:cubicBezTo>
                  <a:pt x="2585798" y="2728760"/>
                  <a:pt x="2438068" y="2902524"/>
                  <a:pt x="2241680" y="2942710"/>
                </a:cubicBezTo>
                <a:lnTo>
                  <a:pt x="2154833" y="2951465"/>
                </a:lnTo>
                <a:lnTo>
                  <a:pt x="430964" y="2951465"/>
                </a:lnTo>
                <a:lnTo>
                  <a:pt x="344118" y="2942710"/>
                </a:lnTo>
                <a:cubicBezTo>
                  <a:pt x="175785" y="2908265"/>
                  <a:pt x="43201" y="2775680"/>
                  <a:pt x="8755" y="2607348"/>
                </a:cubicBezTo>
                <a:lnTo>
                  <a:pt x="0" y="2520501"/>
                </a:lnTo>
                <a:lnTo>
                  <a:pt x="0" y="430965"/>
                </a:lnTo>
                <a:lnTo>
                  <a:pt x="8755" y="344119"/>
                </a:lnTo>
                <a:cubicBezTo>
                  <a:pt x="48942" y="147731"/>
                  <a:pt x="222706" y="0"/>
                  <a:pt x="430974" y="0"/>
                </a:cubicBezTo>
                <a:close/>
              </a:path>
            </a:pathLst>
          </a:custGeom>
        </p:spPr>
      </p:pic>
      <p:sp>
        <p:nvSpPr>
          <p:cNvPr id="8" name="TextBox 7"/>
          <p:cNvSpPr txBox="1"/>
          <p:nvPr/>
        </p:nvSpPr>
        <p:spPr>
          <a:xfrm>
            <a:off x="6676676" y="514848"/>
            <a:ext cx="403828" cy="2802690"/>
          </a:xfrm>
          <a:prstGeom prst="rect">
            <a:avLst/>
          </a:prstGeom>
          <a:noFill/>
          <a:ln>
            <a:noFill/>
          </a:ln>
        </p:spPr>
        <p:txBody>
          <a:bodyPr vert="wordArtVert" wrap="none" rtlCol="0">
            <a:spAutoFit/>
          </a:bodyPr>
          <a:lstStyle/>
          <a:p>
            <a:r>
              <a:rPr lang="ru-RU" sz="1200" spc="-300" dirty="0" smtClean="0">
                <a:solidFill>
                  <a:srgbClr val="E8DED4"/>
                </a:solidFill>
              </a:rPr>
              <a:t>рабочие встречи</a:t>
            </a:r>
            <a:endParaRPr lang="ru-RU" sz="1200" spc="-300" dirty="0">
              <a:solidFill>
                <a:srgbClr val="E8DED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86448" y="3487106"/>
            <a:ext cx="3261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spc="600" dirty="0" smtClean="0">
                <a:solidFill>
                  <a:srgbClr val="F0E2D4"/>
                </a:solidFill>
              </a:rPr>
              <a:t>выявление документов</a:t>
            </a:r>
            <a:endParaRPr lang="ru-RU" sz="1200" spc="600" dirty="0">
              <a:solidFill>
                <a:srgbClr val="F0E2D4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13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45003" y="4095177"/>
            <a:ext cx="403828" cy="2429448"/>
          </a:xfrm>
          <a:prstGeom prst="rect">
            <a:avLst/>
          </a:prstGeom>
          <a:noFill/>
          <a:ln>
            <a:noFill/>
          </a:ln>
        </p:spPr>
        <p:txBody>
          <a:bodyPr vert="wordArtVert" wrap="none" rtlCol="0">
            <a:spAutoFit/>
          </a:bodyPr>
          <a:lstStyle/>
          <a:p>
            <a:r>
              <a:rPr lang="ru-RU" sz="1200" spc="-300" dirty="0" smtClean="0">
                <a:solidFill>
                  <a:srgbClr val="E8DED4"/>
                </a:solidFill>
              </a:rPr>
              <a:t>круглые столы</a:t>
            </a:r>
            <a:endParaRPr lang="ru-RU" sz="1200" spc="-300" dirty="0">
              <a:solidFill>
                <a:srgbClr val="E8DED4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786" t="14907" r="11556" b="27863"/>
          <a:stretch/>
        </p:blipFill>
        <p:spPr>
          <a:xfrm>
            <a:off x="816959" y="3893034"/>
            <a:ext cx="5374291" cy="2631591"/>
          </a:xfrm>
          <a:custGeom>
            <a:avLst/>
            <a:gdLst>
              <a:gd name="connsiteX0" fmla="*/ 472739 w 5374291"/>
              <a:gd name="connsiteY0" fmla="*/ 0 h 2836378"/>
              <a:gd name="connsiteX1" fmla="*/ 4901552 w 5374291"/>
              <a:gd name="connsiteY1" fmla="*/ 0 h 2836378"/>
              <a:gd name="connsiteX2" fmla="*/ 5374291 w 5374291"/>
              <a:gd name="connsiteY2" fmla="*/ 472739 h 2836378"/>
              <a:gd name="connsiteX3" fmla="*/ 5374291 w 5374291"/>
              <a:gd name="connsiteY3" fmla="*/ 2363639 h 2836378"/>
              <a:gd name="connsiteX4" fmla="*/ 4901552 w 5374291"/>
              <a:gd name="connsiteY4" fmla="*/ 2836378 h 2836378"/>
              <a:gd name="connsiteX5" fmla="*/ 472739 w 5374291"/>
              <a:gd name="connsiteY5" fmla="*/ 2836378 h 2836378"/>
              <a:gd name="connsiteX6" fmla="*/ 0 w 5374291"/>
              <a:gd name="connsiteY6" fmla="*/ 2363639 h 2836378"/>
              <a:gd name="connsiteX7" fmla="*/ 0 w 5374291"/>
              <a:gd name="connsiteY7" fmla="*/ 472739 h 2836378"/>
              <a:gd name="connsiteX8" fmla="*/ 472739 w 5374291"/>
              <a:gd name="connsiteY8" fmla="*/ 0 h 283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4291" h="2836378">
                <a:moveTo>
                  <a:pt x="472739" y="0"/>
                </a:moveTo>
                <a:lnTo>
                  <a:pt x="4901552" y="0"/>
                </a:lnTo>
                <a:cubicBezTo>
                  <a:pt x="5162639" y="0"/>
                  <a:pt x="5374291" y="211652"/>
                  <a:pt x="5374291" y="472739"/>
                </a:cubicBezTo>
                <a:lnTo>
                  <a:pt x="5374291" y="2363639"/>
                </a:lnTo>
                <a:cubicBezTo>
                  <a:pt x="5374291" y="2624726"/>
                  <a:pt x="5162639" y="2836378"/>
                  <a:pt x="4901552" y="2836378"/>
                </a:cubicBezTo>
                <a:lnTo>
                  <a:pt x="472739" y="2836378"/>
                </a:lnTo>
                <a:cubicBezTo>
                  <a:pt x="211652" y="2836378"/>
                  <a:pt x="0" y="2624726"/>
                  <a:pt x="0" y="2363639"/>
                </a:cubicBezTo>
                <a:lnTo>
                  <a:pt x="0" y="472739"/>
                </a:lnTo>
                <a:cubicBezTo>
                  <a:pt x="0" y="211652"/>
                  <a:pt x="211652" y="0"/>
                  <a:pt x="472739" y="0"/>
                </a:cubicBezTo>
                <a:close/>
              </a:path>
            </a:pathLst>
          </a:cu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363" t="21018" r="6037" b="14577"/>
          <a:stretch/>
        </p:blipFill>
        <p:spPr>
          <a:xfrm>
            <a:off x="839375" y="552449"/>
            <a:ext cx="5368906" cy="2800662"/>
          </a:xfrm>
          <a:custGeom>
            <a:avLst/>
            <a:gdLst>
              <a:gd name="connsiteX0" fmla="*/ 468343 w 5368906"/>
              <a:gd name="connsiteY0" fmla="*/ 0 h 2809999"/>
              <a:gd name="connsiteX1" fmla="*/ 4905948 w 5368906"/>
              <a:gd name="connsiteY1" fmla="*/ 0 h 2809999"/>
              <a:gd name="connsiteX2" fmla="*/ 5364776 w 5368906"/>
              <a:gd name="connsiteY2" fmla="*/ 373956 h 2809999"/>
              <a:gd name="connsiteX3" fmla="*/ 5368906 w 5368906"/>
              <a:gd name="connsiteY3" fmla="*/ 414925 h 2809999"/>
              <a:gd name="connsiteX4" fmla="*/ 5368906 w 5368906"/>
              <a:gd name="connsiteY4" fmla="*/ 2395075 h 2809999"/>
              <a:gd name="connsiteX5" fmla="*/ 5364776 w 5368906"/>
              <a:gd name="connsiteY5" fmla="*/ 2436044 h 2809999"/>
              <a:gd name="connsiteX6" fmla="*/ 4905948 w 5368906"/>
              <a:gd name="connsiteY6" fmla="*/ 2809999 h 2809999"/>
              <a:gd name="connsiteX7" fmla="*/ 468343 w 5368906"/>
              <a:gd name="connsiteY7" fmla="*/ 2809999 h 2809999"/>
              <a:gd name="connsiteX8" fmla="*/ 0 w 5368906"/>
              <a:gd name="connsiteY8" fmla="*/ 2341656 h 2809999"/>
              <a:gd name="connsiteX9" fmla="*/ 0 w 5368906"/>
              <a:gd name="connsiteY9" fmla="*/ 468343 h 2809999"/>
              <a:gd name="connsiteX10" fmla="*/ 468343 w 5368906"/>
              <a:gd name="connsiteY10" fmla="*/ 0 h 280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68906" h="2809999">
                <a:moveTo>
                  <a:pt x="468343" y="0"/>
                </a:moveTo>
                <a:lnTo>
                  <a:pt x="4905948" y="0"/>
                </a:lnTo>
                <a:cubicBezTo>
                  <a:pt x="5132275" y="0"/>
                  <a:pt x="5321105" y="160539"/>
                  <a:pt x="5364776" y="373956"/>
                </a:cubicBezTo>
                <a:lnTo>
                  <a:pt x="5368906" y="414925"/>
                </a:lnTo>
                <a:lnTo>
                  <a:pt x="5368906" y="2395075"/>
                </a:lnTo>
                <a:lnTo>
                  <a:pt x="5364776" y="2436044"/>
                </a:lnTo>
                <a:cubicBezTo>
                  <a:pt x="5321105" y="2649460"/>
                  <a:pt x="5132275" y="2809999"/>
                  <a:pt x="4905948" y="2809999"/>
                </a:cubicBezTo>
                <a:lnTo>
                  <a:pt x="468343" y="2809999"/>
                </a:lnTo>
                <a:cubicBezTo>
                  <a:pt x="209684" y="2809999"/>
                  <a:pt x="0" y="2600315"/>
                  <a:pt x="0" y="2341656"/>
                </a:cubicBezTo>
                <a:lnTo>
                  <a:pt x="0" y="468343"/>
                </a:lnTo>
                <a:cubicBezTo>
                  <a:pt x="0" y="209684"/>
                  <a:pt x="209684" y="0"/>
                  <a:pt x="46834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33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8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85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85207" y="4968077"/>
            <a:ext cx="309653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Aft>
                <a:spcPts val="1000"/>
              </a:spcAft>
            </a:pPr>
            <a:r>
              <a:rPr lang="ru-RU" sz="1300" dirty="0" smtClean="0">
                <a:solidFill>
                  <a:srgbClr val="F0E2D4"/>
                </a:solidFill>
              </a:rPr>
              <a:t>Механический </a:t>
            </a:r>
            <a:r>
              <a:rPr lang="ru-RU" sz="1300" dirty="0">
                <a:solidFill>
                  <a:srgbClr val="F0E2D4"/>
                </a:solidFill>
              </a:rPr>
              <a:t>завод в дни Великой Отечественной войны. </a:t>
            </a:r>
            <a:r>
              <a:rPr lang="ru-RU" sz="1300" dirty="0" smtClean="0">
                <a:solidFill>
                  <a:srgbClr val="F0E2D4"/>
                </a:solidFill>
              </a:rPr>
              <a:t/>
            </a:r>
            <a:br>
              <a:rPr lang="ru-RU" sz="1300" dirty="0" smtClean="0">
                <a:solidFill>
                  <a:srgbClr val="F0E2D4"/>
                </a:solidFill>
              </a:rPr>
            </a:br>
            <a:r>
              <a:rPr lang="ru-RU" sz="1300" dirty="0" smtClean="0">
                <a:solidFill>
                  <a:srgbClr val="F0E2D4"/>
                </a:solidFill>
              </a:rPr>
              <a:t>НГМ </a:t>
            </a:r>
            <a:r>
              <a:rPr lang="ru-RU" sz="1300" dirty="0">
                <a:solidFill>
                  <a:srgbClr val="F0E2D4"/>
                </a:solidFill>
              </a:rPr>
              <a:t>КП 40391(20). Л. 1, 1об, 2, 2об, 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14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r="23024" b="617"/>
          <a:stretch/>
        </p:blipFill>
        <p:spPr>
          <a:xfrm>
            <a:off x="728352" y="1089025"/>
            <a:ext cx="1926756" cy="3406063"/>
          </a:xfrm>
          <a:custGeom>
            <a:avLst/>
            <a:gdLst>
              <a:gd name="connsiteX0" fmla="*/ 391690 w 2350093"/>
              <a:gd name="connsiteY0" fmla="*/ 0 h 3187492"/>
              <a:gd name="connsiteX1" fmla="*/ 1958403 w 2350093"/>
              <a:gd name="connsiteY1" fmla="*/ 0 h 3187492"/>
              <a:gd name="connsiteX2" fmla="*/ 2350093 w 2350093"/>
              <a:gd name="connsiteY2" fmla="*/ 391690 h 3187492"/>
              <a:gd name="connsiteX3" fmla="*/ 2350093 w 2350093"/>
              <a:gd name="connsiteY3" fmla="*/ 2795802 h 3187492"/>
              <a:gd name="connsiteX4" fmla="*/ 1958403 w 2350093"/>
              <a:gd name="connsiteY4" fmla="*/ 3187492 h 3187492"/>
              <a:gd name="connsiteX5" fmla="*/ 391690 w 2350093"/>
              <a:gd name="connsiteY5" fmla="*/ 3187492 h 3187492"/>
              <a:gd name="connsiteX6" fmla="*/ 0 w 2350093"/>
              <a:gd name="connsiteY6" fmla="*/ 2795802 h 3187492"/>
              <a:gd name="connsiteX7" fmla="*/ 0 w 2350093"/>
              <a:gd name="connsiteY7" fmla="*/ 391690 h 3187492"/>
              <a:gd name="connsiteX8" fmla="*/ 391690 w 2350093"/>
              <a:gd name="connsiteY8" fmla="*/ 0 h 3187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093" h="3187492">
                <a:moveTo>
                  <a:pt x="391690" y="0"/>
                </a:moveTo>
                <a:lnTo>
                  <a:pt x="1958403" y="0"/>
                </a:lnTo>
                <a:cubicBezTo>
                  <a:pt x="2174727" y="0"/>
                  <a:pt x="2350093" y="175366"/>
                  <a:pt x="2350093" y="391690"/>
                </a:cubicBezTo>
                <a:lnTo>
                  <a:pt x="2350093" y="2795802"/>
                </a:lnTo>
                <a:cubicBezTo>
                  <a:pt x="2350093" y="3012126"/>
                  <a:pt x="2174727" y="3187492"/>
                  <a:pt x="1958403" y="3187492"/>
                </a:cubicBezTo>
                <a:lnTo>
                  <a:pt x="391690" y="3187492"/>
                </a:lnTo>
                <a:cubicBezTo>
                  <a:pt x="175366" y="3187492"/>
                  <a:pt x="0" y="3012126"/>
                  <a:pt x="0" y="2795802"/>
                </a:cubicBezTo>
                <a:lnTo>
                  <a:pt x="0" y="391690"/>
                </a:lnTo>
                <a:cubicBezTo>
                  <a:pt x="0" y="175366"/>
                  <a:pt x="175366" y="0"/>
                  <a:pt x="391690" y="0"/>
                </a:cubicBezTo>
                <a:close/>
              </a:path>
            </a:pathLst>
          </a:cu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" t="1360" r="4077" b="3136"/>
          <a:stretch/>
        </p:blipFill>
        <p:spPr>
          <a:xfrm>
            <a:off x="8999092" y="1119551"/>
            <a:ext cx="2497583" cy="354952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987559" y="1089025"/>
            <a:ext cx="49392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1400" dirty="0" smtClean="0">
                <a:solidFill>
                  <a:srgbClr val="F0E2D4"/>
                </a:solidFill>
              </a:rPr>
              <a:t>Музей </a:t>
            </a:r>
            <a:r>
              <a:rPr lang="ru-RU" sz="1400" dirty="0">
                <a:solidFill>
                  <a:srgbClr val="F0E2D4"/>
                </a:solidFill>
              </a:rPr>
              <a:t>истории города Боровичи </a:t>
            </a:r>
            <a:r>
              <a:rPr lang="ru-RU" sz="1400" dirty="0" smtClean="0">
                <a:solidFill>
                  <a:srgbClr val="F0E2D4"/>
                </a:solidFill>
              </a:rPr>
              <a:t>и </a:t>
            </a:r>
            <a:r>
              <a:rPr lang="ru-RU" sz="1400" dirty="0" err="1">
                <a:solidFill>
                  <a:srgbClr val="F0E2D4"/>
                </a:solidFill>
              </a:rPr>
              <a:t>Боровичского</a:t>
            </a:r>
            <a:r>
              <a:rPr lang="ru-RU" sz="1400" dirty="0">
                <a:solidFill>
                  <a:srgbClr val="F0E2D4"/>
                </a:solidFill>
              </a:rPr>
              <a:t> края — филиал Новгородского государственного объединенного музея-заповедника.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r="131" b="19854"/>
          <a:stretch/>
        </p:blipFill>
        <p:spPr>
          <a:xfrm>
            <a:off x="2770796" y="2050986"/>
            <a:ext cx="5930607" cy="3609588"/>
          </a:xfrm>
          <a:custGeom>
            <a:avLst/>
            <a:gdLst>
              <a:gd name="connsiteX0" fmla="*/ 668379 w 6588808"/>
              <a:gd name="connsiteY0" fmla="*/ 0 h 4010194"/>
              <a:gd name="connsiteX1" fmla="*/ 5920429 w 6588808"/>
              <a:gd name="connsiteY1" fmla="*/ 0 h 4010194"/>
              <a:gd name="connsiteX2" fmla="*/ 6588808 w 6588808"/>
              <a:gd name="connsiteY2" fmla="*/ 668379 h 4010194"/>
              <a:gd name="connsiteX3" fmla="*/ 6588808 w 6588808"/>
              <a:gd name="connsiteY3" fmla="*/ 3341815 h 4010194"/>
              <a:gd name="connsiteX4" fmla="*/ 5920429 w 6588808"/>
              <a:gd name="connsiteY4" fmla="*/ 4010194 h 4010194"/>
              <a:gd name="connsiteX5" fmla="*/ 668379 w 6588808"/>
              <a:gd name="connsiteY5" fmla="*/ 4010194 h 4010194"/>
              <a:gd name="connsiteX6" fmla="*/ 0 w 6588808"/>
              <a:gd name="connsiteY6" fmla="*/ 3341815 h 4010194"/>
              <a:gd name="connsiteX7" fmla="*/ 0 w 6588808"/>
              <a:gd name="connsiteY7" fmla="*/ 668379 h 4010194"/>
              <a:gd name="connsiteX8" fmla="*/ 668379 w 6588808"/>
              <a:gd name="connsiteY8" fmla="*/ 0 h 4010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8808" h="4010194">
                <a:moveTo>
                  <a:pt x="668379" y="0"/>
                </a:moveTo>
                <a:lnTo>
                  <a:pt x="5920429" y="0"/>
                </a:lnTo>
                <a:cubicBezTo>
                  <a:pt x="6289565" y="0"/>
                  <a:pt x="6588808" y="299243"/>
                  <a:pt x="6588808" y="668379"/>
                </a:cubicBezTo>
                <a:lnTo>
                  <a:pt x="6588808" y="3341815"/>
                </a:lnTo>
                <a:cubicBezTo>
                  <a:pt x="6588808" y="3710951"/>
                  <a:pt x="6289565" y="4010194"/>
                  <a:pt x="5920429" y="4010194"/>
                </a:cubicBezTo>
                <a:lnTo>
                  <a:pt x="668379" y="4010194"/>
                </a:lnTo>
                <a:cubicBezTo>
                  <a:pt x="299243" y="4010194"/>
                  <a:pt x="0" y="3710951"/>
                  <a:pt x="0" y="3341815"/>
                </a:cubicBezTo>
                <a:lnTo>
                  <a:pt x="0" y="668379"/>
                </a:lnTo>
                <a:cubicBezTo>
                  <a:pt x="0" y="299243"/>
                  <a:pt x="299243" y="0"/>
                  <a:pt x="66837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52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6898" y="761328"/>
            <a:ext cx="601802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F0E2D4"/>
                </a:solidFill>
              </a:rPr>
              <a:t>Учетные сведения об эвакуации из Ленинграда</a:t>
            </a:r>
            <a:br>
              <a:rPr lang="ru-RU" sz="1400" dirty="0">
                <a:solidFill>
                  <a:srgbClr val="F0E2D4"/>
                </a:solidFill>
              </a:rPr>
            </a:br>
            <a:r>
              <a:rPr lang="ru-RU" sz="1400" dirty="0">
                <a:solidFill>
                  <a:srgbClr val="F0E2D4"/>
                </a:solidFill>
              </a:rPr>
              <a:t> в 1942 г. Татьяны Николаевны </a:t>
            </a:r>
            <a:r>
              <a:rPr lang="ru-RU" sz="1400" dirty="0" smtClean="0">
                <a:solidFill>
                  <a:srgbClr val="F0E2D4"/>
                </a:solidFill>
              </a:rPr>
              <a:t>Савичевой</a:t>
            </a:r>
            <a:r>
              <a:rPr lang="ru-RU" sz="1400" dirty="0">
                <a:solidFill>
                  <a:srgbClr val="F0E2D4"/>
                </a:solidFill>
              </a:rPr>
              <a:t/>
            </a:r>
            <a:br>
              <a:rPr lang="ru-RU" sz="1400" dirty="0">
                <a:solidFill>
                  <a:srgbClr val="F0E2D4"/>
                </a:solidFill>
              </a:rPr>
            </a:br>
            <a:r>
              <a:rPr lang="ru-RU" sz="1400" dirty="0" smtClean="0">
                <a:solidFill>
                  <a:srgbClr val="F0E2D4"/>
                </a:solidFill>
              </a:rPr>
              <a:t>Центр </a:t>
            </a:r>
            <a:r>
              <a:rPr lang="ru-RU" sz="1400" dirty="0">
                <a:solidFill>
                  <a:srgbClr val="F0E2D4"/>
                </a:solidFill>
              </a:rPr>
              <a:t>розыска и информации Общероссийской общественной организации «Российский Красный Крест»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67927" y="637448"/>
            <a:ext cx="503771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F0E2D4"/>
                </a:solidFill>
              </a:rPr>
              <a:t>Дело на воспитанника </a:t>
            </a:r>
            <a:br>
              <a:rPr lang="ru-RU" sz="1400" dirty="0">
                <a:solidFill>
                  <a:srgbClr val="F0E2D4"/>
                </a:solidFill>
              </a:rPr>
            </a:br>
            <a:r>
              <a:rPr lang="ru-RU" sz="1400" dirty="0">
                <a:solidFill>
                  <a:srgbClr val="F0E2D4"/>
                </a:solidFill>
              </a:rPr>
              <a:t>Татьяну Николаевну Савичеву. 9 — 19 июля 1942 г.</a:t>
            </a:r>
            <a:br>
              <a:rPr lang="ru-RU" sz="1400" dirty="0">
                <a:solidFill>
                  <a:srgbClr val="F0E2D4"/>
                </a:solidFill>
              </a:rPr>
            </a:br>
            <a:r>
              <a:rPr lang="ru-RU" sz="1400" dirty="0">
                <a:solidFill>
                  <a:srgbClr val="F0E2D4"/>
                </a:solidFill>
              </a:rPr>
              <a:t> Государственный архив </a:t>
            </a:r>
            <a:br>
              <a:rPr lang="ru-RU" sz="1400" dirty="0">
                <a:solidFill>
                  <a:srgbClr val="F0E2D4"/>
                </a:solidFill>
              </a:rPr>
            </a:br>
            <a:r>
              <a:rPr lang="ru-RU" sz="1400" dirty="0">
                <a:solidFill>
                  <a:srgbClr val="F0E2D4"/>
                </a:solidFill>
              </a:rPr>
              <a:t>Нижегородской области, г. </a:t>
            </a:r>
            <a:r>
              <a:rPr lang="ru-RU" sz="1400" dirty="0" smtClean="0">
                <a:solidFill>
                  <a:srgbClr val="F0E2D4"/>
                </a:solidFill>
              </a:rPr>
              <a:t>Арзамас</a:t>
            </a:r>
            <a:r>
              <a:rPr lang="ru-RU" sz="1400" dirty="0">
                <a:solidFill>
                  <a:srgbClr val="F0E2D4"/>
                </a:solidFill>
              </a:rPr>
              <a:t/>
            </a:r>
            <a:br>
              <a:rPr lang="ru-RU" sz="1400" dirty="0">
                <a:solidFill>
                  <a:srgbClr val="F0E2D4"/>
                </a:solidFill>
              </a:rPr>
            </a:br>
            <a:r>
              <a:rPr lang="ru-RU" sz="1400" dirty="0">
                <a:solidFill>
                  <a:srgbClr val="F0E2D4"/>
                </a:solidFill>
              </a:rPr>
              <a:t>Ф. 1541. Оп. 2. Д. 48. Л. 1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87" y="2076023"/>
            <a:ext cx="5121651" cy="3733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F0D10"/>
              </a:clrFrom>
              <a:clrTo>
                <a:srgbClr val="0F0D1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854" y="2076023"/>
            <a:ext cx="4893856" cy="374685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55" b="65239"/>
          <a:stretch/>
        </p:blipFill>
        <p:spPr>
          <a:xfrm>
            <a:off x="0" y="0"/>
            <a:ext cx="12192000" cy="699587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16</a:t>
            </a:fld>
            <a:endParaRPr lang="ru-RU"/>
          </a:p>
        </p:txBody>
      </p:sp>
      <p:pic>
        <p:nvPicPr>
          <p:cNvPr id="5" name="+Чернышев_баржа_для презентаци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5113" y="0"/>
            <a:ext cx="12437113" cy="699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2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55" b="65239"/>
          <a:stretch/>
        </p:blipFill>
        <p:spPr>
          <a:xfrm>
            <a:off x="0" y="0"/>
            <a:ext cx="12192000" cy="69958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684" r="1008" b="2597"/>
          <a:stretch/>
        </p:blipFill>
        <p:spPr>
          <a:xfrm>
            <a:off x="6522139" y="342899"/>
            <a:ext cx="5396960" cy="307028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17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5553" b="2779"/>
          <a:stretch/>
        </p:blipFill>
        <p:spPr>
          <a:xfrm>
            <a:off x="227013" y="342899"/>
            <a:ext cx="5440140" cy="3149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951"/>
          <a:stretch/>
        </p:blipFill>
        <p:spPr>
          <a:xfrm>
            <a:off x="2820516" y="3623369"/>
            <a:ext cx="5263733" cy="308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4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43" y="1089025"/>
            <a:ext cx="2544515" cy="3792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1745" r="2700" b="2439"/>
          <a:stretch/>
        </p:blipFill>
        <p:spPr>
          <a:xfrm>
            <a:off x="3317357" y="1701210"/>
            <a:ext cx="2668773" cy="3806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9093" y="607462"/>
            <a:ext cx="5705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0E2D4"/>
                </a:solidFill>
              </a:rPr>
              <a:t>Ф. 2275 оп. 25 ФГУП </a:t>
            </a:r>
            <a:r>
              <a:rPr lang="ru-RU" sz="2000" dirty="0" smtClean="0">
                <a:solidFill>
                  <a:srgbClr val="F0E2D4"/>
                </a:solidFill>
              </a:rPr>
              <a:t/>
            </a:r>
            <a:br>
              <a:rPr lang="ru-RU" sz="2000" dirty="0" smtClean="0">
                <a:solidFill>
                  <a:srgbClr val="F0E2D4"/>
                </a:solidFill>
              </a:rPr>
            </a:br>
            <a:r>
              <a:rPr lang="ru-RU" sz="2000" dirty="0" smtClean="0">
                <a:solidFill>
                  <a:srgbClr val="F0E2D4"/>
                </a:solidFill>
              </a:rPr>
              <a:t>«</a:t>
            </a:r>
            <a:r>
              <a:rPr lang="ru-RU" sz="2000" dirty="0">
                <a:solidFill>
                  <a:srgbClr val="F0E2D4"/>
                </a:solidFill>
              </a:rPr>
              <a:t>ОКТЯБРЬСКАЯ ЖЕЛЕЗНАЯ ДОРОГА МПС РОССИИ»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" b="2439"/>
          <a:stretch/>
        </p:blipFill>
        <p:spPr>
          <a:xfrm>
            <a:off x="6251829" y="1701210"/>
            <a:ext cx="2520031" cy="38050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18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b="1317"/>
          <a:stretch/>
        </p:blipFill>
        <p:spPr>
          <a:xfrm>
            <a:off x="9121750" y="1089025"/>
            <a:ext cx="2624409" cy="405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 r="442" b="330"/>
          <a:stretch>
            <a:fillRect/>
          </a:stretch>
        </p:blipFill>
        <p:spPr>
          <a:xfrm>
            <a:off x="2906948" y="533955"/>
            <a:ext cx="6202992" cy="3505548"/>
          </a:xfrm>
          <a:custGeom>
            <a:avLst/>
            <a:gdLst>
              <a:gd name="connsiteX0" fmla="*/ 652003 w 6922094"/>
              <a:gd name="connsiteY0" fmla="*/ 0 h 3911940"/>
              <a:gd name="connsiteX1" fmla="*/ 6270091 w 6922094"/>
              <a:gd name="connsiteY1" fmla="*/ 0 h 3911940"/>
              <a:gd name="connsiteX2" fmla="*/ 6922094 w 6922094"/>
              <a:gd name="connsiteY2" fmla="*/ 652003 h 3911940"/>
              <a:gd name="connsiteX3" fmla="*/ 6922094 w 6922094"/>
              <a:gd name="connsiteY3" fmla="*/ 3259937 h 3911940"/>
              <a:gd name="connsiteX4" fmla="*/ 6270091 w 6922094"/>
              <a:gd name="connsiteY4" fmla="*/ 3911940 h 3911940"/>
              <a:gd name="connsiteX5" fmla="*/ 652003 w 6922094"/>
              <a:gd name="connsiteY5" fmla="*/ 3911940 h 3911940"/>
              <a:gd name="connsiteX6" fmla="*/ 0 w 6922094"/>
              <a:gd name="connsiteY6" fmla="*/ 3259937 h 3911940"/>
              <a:gd name="connsiteX7" fmla="*/ 0 w 6922094"/>
              <a:gd name="connsiteY7" fmla="*/ 652003 h 3911940"/>
              <a:gd name="connsiteX8" fmla="*/ 652003 w 6922094"/>
              <a:gd name="connsiteY8" fmla="*/ 0 h 391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2094" h="3911940">
                <a:moveTo>
                  <a:pt x="652003" y="0"/>
                </a:moveTo>
                <a:lnTo>
                  <a:pt x="6270091" y="0"/>
                </a:lnTo>
                <a:cubicBezTo>
                  <a:pt x="6630182" y="0"/>
                  <a:pt x="6922094" y="291912"/>
                  <a:pt x="6922094" y="652003"/>
                </a:cubicBezTo>
                <a:lnTo>
                  <a:pt x="6922094" y="3259937"/>
                </a:lnTo>
                <a:cubicBezTo>
                  <a:pt x="6922094" y="3620028"/>
                  <a:pt x="6630182" y="3911940"/>
                  <a:pt x="6270091" y="3911940"/>
                </a:cubicBezTo>
                <a:lnTo>
                  <a:pt x="652003" y="3911940"/>
                </a:lnTo>
                <a:cubicBezTo>
                  <a:pt x="291912" y="3911940"/>
                  <a:pt x="0" y="3620028"/>
                  <a:pt x="0" y="3259937"/>
                </a:cubicBezTo>
                <a:lnTo>
                  <a:pt x="0" y="652003"/>
                </a:lnTo>
                <a:cubicBezTo>
                  <a:pt x="0" y="291912"/>
                  <a:pt x="291912" y="0"/>
                  <a:pt x="652003" y="0"/>
                </a:cubicBezTo>
                <a:close/>
              </a:path>
            </a:pathLst>
          </a:cu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19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376" y="627994"/>
            <a:ext cx="2326946" cy="33174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" r="1791"/>
          <a:stretch/>
        </p:blipFill>
        <p:spPr>
          <a:xfrm>
            <a:off x="3606692" y="4296362"/>
            <a:ext cx="2658032" cy="20021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7" b="3682"/>
          <a:stretch/>
        </p:blipFill>
        <p:spPr>
          <a:xfrm>
            <a:off x="6873604" y="4296362"/>
            <a:ext cx="2671833" cy="1897168"/>
          </a:xfrm>
          <a:prstGeom prst="rect">
            <a:avLst/>
          </a:prstGeom>
        </p:spPr>
      </p:pic>
      <p:pic>
        <p:nvPicPr>
          <p:cNvPr id="22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1" y="2658856"/>
            <a:ext cx="2372492" cy="32750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7604" y="109841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0E2D4"/>
                </a:solidFill>
              </a:rPr>
              <a:t>Документы </a:t>
            </a:r>
          </a:p>
          <a:p>
            <a:r>
              <a:rPr lang="ru-RU" dirty="0" smtClean="0">
                <a:solidFill>
                  <a:srgbClr val="F0E2D4"/>
                </a:solidFill>
              </a:rPr>
              <a:t>семьи </a:t>
            </a:r>
            <a:r>
              <a:rPr lang="ru-RU" dirty="0" err="1" smtClean="0">
                <a:solidFill>
                  <a:srgbClr val="F0E2D4"/>
                </a:solidFill>
              </a:rPr>
              <a:t>Вериго</a:t>
            </a:r>
            <a:r>
              <a:rPr lang="ru-RU" dirty="0">
                <a:solidFill>
                  <a:srgbClr val="F0E2D4"/>
                </a:solidFill>
              </a:rPr>
              <a:t/>
            </a:r>
            <a:br>
              <a:rPr lang="ru-RU" dirty="0">
                <a:solidFill>
                  <a:srgbClr val="F0E2D4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13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673" y="295384"/>
            <a:ext cx="9388654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5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399">
            <a:off x="6912006" y="406188"/>
            <a:ext cx="4876558" cy="34324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5" t="11385" r="12031" b="12544"/>
          <a:stretch/>
        </p:blipFill>
        <p:spPr>
          <a:xfrm rot="21367565">
            <a:off x="2924085" y="117243"/>
            <a:ext cx="2771484" cy="38158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t="12156" r="9880" b="12161"/>
          <a:stretch/>
        </p:blipFill>
        <p:spPr>
          <a:xfrm rot="21151233">
            <a:off x="319270" y="1903297"/>
            <a:ext cx="3106052" cy="39336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5939">
            <a:off x="419149" y="647654"/>
            <a:ext cx="2423541" cy="341010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20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235" y="476675"/>
            <a:ext cx="3122112" cy="43152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0158">
            <a:off x="1818014" y="1029164"/>
            <a:ext cx="2639648" cy="42881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0E8DB"/>
              </a:clrFrom>
              <a:clrTo>
                <a:srgbClr val="F0E8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" r="2858"/>
          <a:stretch/>
        </p:blipFill>
        <p:spPr>
          <a:xfrm rot="415749">
            <a:off x="7599237" y="1098015"/>
            <a:ext cx="2684535" cy="42455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DFAF5"/>
              </a:clrFrom>
              <a:clrTo>
                <a:srgbClr val="FDFA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4"/>
          <a:stretch/>
        </p:blipFill>
        <p:spPr>
          <a:xfrm rot="21338500">
            <a:off x="1273808" y="2599299"/>
            <a:ext cx="3658329" cy="28230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999">
            <a:off x="7898957" y="2707676"/>
            <a:ext cx="3951966" cy="31331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E3EFEB"/>
              </a:clrFrom>
              <a:clrTo>
                <a:srgbClr val="E3EF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333">
            <a:off x="6633094" y="3166145"/>
            <a:ext cx="3801688" cy="28754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389" r="1778" b="753"/>
          <a:stretch/>
        </p:blipFill>
        <p:spPr>
          <a:xfrm>
            <a:off x="6001785" y="3468659"/>
            <a:ext cx="1781174" cy="25431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138" r="1308"/>
          <a:stretch/>
        </p:blipFill>
        <p:spPr>
          <a:xfrm rot="21236906">
            <a:off x="986562" y="3548715"/>
            <a:ext cx="3375952" cy="25176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83" y="3468658"/>
            <a:ext cx="1885064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21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26" y="1886900"/>
            <a:ext cx="5960764" cy="4469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337" y="1667071"/>
            <a:ext cx="3520815" cy="46892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02744" y="74374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solidFill>
                  <a:srgbClr val="F0E2D4"/>
                </a:solidFill>
              </a:rPr>
              <a:t>Акция «Эвакуация глазами детей»</a:t>
            </a:r>
          </a:p>
          <a:p>
            <a:pPr algn="ctr"/>
            <a:r>
              <a:rPr lang="ru-RU" dirty="0" smtClean="0">
                <a:solidFill>
                  <a:srgbClr val="F0E2D4"/>
                </a:solidFill>
              </a:rPr>
              <a:t>Ф</a:t>
            </a:r>
            <a:r>
              <a:rPr lang="ru-RU" dirty="0">
                <a:solidFill>
                  <a:srgbClr val="F0E2D4"/>
                </a:solidFill>
              </a:rPr>
              <a:t>. </a:t>
            </a:r>
            <a:r>
              <a:rPr lang="ru-RU" dirty="0" smtClean="0">
                <a:solidFill>
                  <a:srgbClr val="F0E2D4"/>
                </a:solidFill>
              </a:rPr>
              <a:t>9631 </a:t>
            </a:r>
            <a:r>
              <a:rPr lang="ru-RU" dirty="0">
                <a:solidFill>
                  <a:srgbClr val="F0E2D4"/>
                </a:solidFill>
              </a:rPr>
              <a:t>оп. </a:t>
            </a:r>
            <a:r>
              <a:rPr lang="ru-RU" dirty="0" smtClean="0">
                <a:solidFill>
                  <a:srgbClr val="F0E2D4"/>
                </a:solidFill>
              </a:rPr>
              <a:t>2</a:t>
            </a:r>
            <a:r>
              <a:rPr lang="ru-RU" dirty="0">
                <a:solidFill>
                  <a:srgbClr val="F0E2D4"/>
                </a:solidFill>
              </a:rPr>
              <a:t/>
            </a:r>
            <a:br>
              <a:rPr lang="ru-RU" dirty="0">
                <a:solidFill>
                  <a:srgbClr val="F0E2D4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351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22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23" y="635420"/>
            <a:ext cx="6276053" cy="47047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881" y="816254"/>
            <a:ext cx="4097478" cy="572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23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41" y="552980"/>
            <a:ext cx="4347593" cy="58033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052" y="1337341"/>
            <a:ext cx="6651095" cy="466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1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24</a:t>
            </a:fld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64618" y="2463799"/>
            <a:ext cx="7267576" cy="1631950"/>
          </a:xfrm>
          <a:prstGeom prst="roundRect">
            <a:avLst/>
          </a:prstGeom>
          <a:solidFill>
            <a:srgbClr val="3F2621">
              <a:alpha val="47000"/>
            </a:srgbClr>
          </a:solidFill>
          <a:ln>
            <a:solidFill>
              <a:srgbClr val="E8DED4"/>
            </a:solidFill>
          </a:ln>
        </p:spPr>
        <p:txBody>
          <a:bodyPr wrap="square">
            <a:noAutofit/>
          </a:bodyPr>
          <a:lstStyle/>
          <a:p>
            <a:pPr marL="180000" algn="ctr">
              <a:lnSpc>
                <a:spcPts val="3600"/>
              </a:lnSpc>
              <a:spcAft>
                <a:spcPts val="1000"/>
              </a:spcAft>
            </a:pPr>
            <a:endParaRPr lang="ru-RU" sz="4000" b="1" dirty="0" smtClean="0">
              <a:solidFill>
                <a:srgbClr val="E8DED4"/>
              </a:solidFill>
              <a:latin typeface="+mj-lt"/>
            </a:endParaRPr>
          </a:p>
          <a:p>
            <a:pPr marL="180000" algn="ctr">
              <a:lnSpc>
                <a:spcPts val="3600"/>
              </a:lnSpc>
              <a:spcAft>
                <a:spcPts val="1000"/>
              </a:spcAft>
            </a:pPr>
            <a:r>
              <a:rPr lang="ru-RU" sz="4400" b="1" spc="300" dirty="0" smtClean="0">
                <a:solidFill>
                  <a:srgbClr val="E8DED4"/>
                </a:solidFill>
                <a:latin typeface="+mj-lt"/>
              </a:rPr>
              <a:t>Спасибо за внимание!</a:t>
            </a:r>
            <a:endParaRPr lang="ru-RU" sz="4400" spc="300" dirty="0" smtClean="0">
              <a:solidFill>
                <a:srgbClr val="E8DED4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204" y="1315740"/>
            <a:ext cx="1183591" cy="69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0" r="1542" b="5418"/>
          <a:stretch/>
        </p:blipFill>
        <p:spPr>
          <a:xfrm>
            <a:off x="314921" y="191070"/>
            <a:ext cx="11652899" cy="653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4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2368" r="965" b="3322"/>
          <a:stretch/>
        </p:blipFill>
        <p:spPr>
          <a:xfrm>
            <a:off x="0" y="0"/>
            <a:ext cx="12261802" cy="689810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884" t="10709" r="10961" b="13203"/>
          <a:stretch/>
        </p:blipFill>
        <p:spPr>
          <a:xfrm>
            <a:off x="0" y="3493534"/>
            <a:ext cx="6382527" cy="3365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7262" t="10639" r="9358" b="8236"/>
          <a:stretch/>
        </p:blipFill>
        <p:spPr>
          <a:xfrm>
            <a:off x="5824402" y="3493534"/>
            <a:ext cx="6367598" cy="34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30607" y="165695"/>
            <a:ext cx="6730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0E2D4"/>
                </a:solidFill>
              </a:rPr>
              <a:t>Картотека </a:t>
            </a:r>
            <a:br>
              <a:rPr lang="ru-RU" dirty="0" smtClean="0">
                <a:solidFill>
                  <a:srgbClr val="F0E2D4"/>
                </a:solidFill>
              </a:rPr>
            </a:br>
            <a:r>
              <a:rPr lang="ru-RU" dirty="0" smtClean="0">
                <a:solidFill>
                  <a:srgbClr val="F0E2D4"/>
                </a:solidFill>
              </a:rPr>
              <a:t>«Лица, эвакуированные в Ярославль </a:t>
            </a:r>
            <a:br>
              <a:rPr lang="ru-RU" dirty="0" smtClean="0">
                <a:solidFill>
                  <a:srgbClr val="F0E2D4"/>
                </a:solidFill>
              </a:rPr>
            </a:br>
            <a:r>
              <a:rPr lang="ru-RU" dirty="0" smtClean="0">
                <a:solidFill>
                  <a:srgbClr val="F0E2D4"/>
                </a:solidFill>
              </a:rPr>
              <a:t>и Ярославскую область в период Великой Отечественной войны»</a:t>
            </a:r>
            <a:endParaRPr lang="ru-RU" dirty="0">
              <a:solidFill>
                <a:srgbClr val="F0E2D4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5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777" y="1226650"/>
            <a:ext cx="9548446" cy="5371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4037" y="3710742"/>
            <a:ext cx="276999" cy="29040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600" spc="300" dirty="0" smtClean="0">
                <a:solidFill>
                  <a:srgbClr val="F0E2D4"/>
                </a:solidFill>
              </a:rPr>
              <a:t>МЕЖРЕГИОНАЛЬНЫЙ ЭЛЕКТРОННЫЙ ПРОЕКТ</a:t>
            </a:r>
            <a:endParaRPr lang="ru-RU" sz="600" spc="300" dirty="0">
              <a:solidFill>
                <a:srgbClr val="F0E2D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02464" y="290645"/>
            <a:ext cx="276999" cy="5215530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ru-RU" sz="600" spc="300" dirty="0" smtClean="0">
                <a:solidFill>
                  <a:srgbClr val="F0E2D4"/>
                </a:solidFill>
              </a:rPr>
              <a:t>«СПЛОЧЁННЫЕ ВОЙНОЙ»:ЭВАКУАЦИЯ ИЗ ЛЕНИНГРАДА И ВОЗВРАЩЕНИЕ ДОМОЙ</a:t>
            </a:r>
            <a:endParaRPr lang="ru-RU" sz="600" spc="300" dirty="0">
              <a:solidFill>
                <a:srgbClr val="F0E2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07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521252"/>
            <a:ext cx="5334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algn="ctr">
              <a:spcAft>
                <a:spcPts val="1000"/>
              </a:spcAft>
            </a:pPr>
            <a:r>
              <a:rPr lang="ru-RU" dirty="0">
                <a:solidFill>
                  <a:srgbClr val="F0E2D4"/>
                </a:solidFill>
              </a:rPr>
              <a:t>Презентация проекта </a:t>
            </a:r>
            <a:r>
              <a:rPr lang="en-US" dirty="0" smtClean="0">
                <a:solidFill>
                  <a:srgbClr val="F0E2D4"/>
                </a:solidFill>
              </a:rPr>
              <a:t>“</a:t>
            </a:r>
            <a:r>
              <a:rPr lang="ru-RU" dirty="0" smtClean="0">
                <a:solidFill>
                  <a:srgbClr val="F0E2D4"/>
                </a:solidFill>
              </a:rPr>
              <a:t>«СПЛОЧЁННЫЕ ВОЙНОЙ»:</a:t>
            </a:r>
            <a:br>
              <a:rPr lang="ru-RU" dirty="0" smtClean="0">
                <a:solidFill>
                  <a:srgbClr val="F0E2D4"/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> </a:t>
            </a:r>
            <a:r>
              <a:rPr lang="ru-RU" dirty="0">
                <a:solidFill>
                  <a:srgbClr val="F0E2D4"/>
                </a:solidFill>
              </a:rPr>
              <a:t>эвакуация из </a:t>
            </a:r>
            <a:r>
              <a:rPr lang="ru-RU" dirty="0" smtClean="0">
                <a:solidFill>
                  <a:srgbClr val="F0E2D4"/>
                </a:solidFill>
              </a:rPr>
              <a:t>Ленинграда</a:t>
            </a:r>
            <a:r>
              <a:rPr lang="en-US" dirty="0" smtClean="0">
                <a:solidFill>
                  <a:srgbClr val="F0E2D4"/>
                </a:solidFill>
              </a:rPr>
              <a:t> </a:t>
            </a:r>
            <a:r>
              <a:rPr lang="ru-RU" dirty="0" smtClean="0">
                <a:solidFill>
                  <a:srgbClr val="F0E2D4"/>
                </a:solidFill>
              </a:rPr>
              <a:t>и </a:t>
            </a:r>
            <a:r>
              <a:rPr lang="ru-RU" dirty="0">
                <a:solidFill>
                  <a:srgbClr val="F0E2D4"/>
                </a:solidFill>
              </a:rPr>
              <a:t>возвращение </a:t>
            </a:r>
            <a:r>
              <a:rPr lang="ru-RU" dirty="0" smtClean="0">
                <a:solidFill>
                  <a:srgbClr val="F0E2D4"/>
                </a:solidFill>
              </a:rPr>
              <a:t>домой</a:t>
            </a:r>
            <a:r>
              <a:rPr lang="en-US" dirty="0" smtClean="0">
                <a:solidFill>
                  <a:srgbClr val="F0E2D4"/>
                </a:solidFill>
              </a:rPr>
              <a:t>”</a:t>
            </a:r>
            <a:endParaRPr lang="ru-RU" dirty="0">
              <a:solidFill>
                <a:srgbClr val="F0E2D4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6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1732" b="14861"/>
          <a:stretch/>
        </p:blipFill>
        <p:spPr>
          <a:xfrm>
            <a:off x="227013" y="1331063"/>
            <a:ext cx="4827067" cy="3371264"/>
          </a:xfrm>
          <a:custGeom>
            <a:avLst/>
            <a:gdLst>
              <a:gd name="connsiteX0" fmla="*/ 760401 w 6109819"/>
              <a:gd name="connsiteY0" fmla="*/ 0 h 4562312"/>
              <a:gd name="connsiteX1" fmla="*/ 5349418 w 6109819"/>
              <a:gd name="connsiteY1" fmla="*/ 0 h 4562312"/>
              <a:gd name="connsiteX2" fmla="*/ 6109819 w 6109819"/>
              <a:gd name="connsiteY2" fmla="*/ 760401 h 4562312"/>
              <a:gd name="connsiteX3" fmla="*/ 6109819 w 6109819"/>
              <a:gd name="connsiteY3" fmla="*/ 3801911 h 4562312"/>
              <a:gd name="connsiteX4" fmla="*/ 5349418 w 6109819"/>
              <a:gd name="connsiteY4" fmla="*/ 4562312 h 4562312"/>
              <a:gd name="connsiteX5" fmla="*/ 760401 w 6109819"/>
              <a:gd name="connsiteY5" fmla="*/ 4562312 h 4562312"/>
              <a:gd name="connsiteX6" fmla="*/ 0 w 6109819"/>
              <a:gd name="connsiteY6" fmla="*/ 3801911 h 4562312"/>
              <a:gd name="connsiteX7" fmla="*/ 0 w 6109819"/>
              <a:gd name="connsiteY7" fmla="*/ 760401 h 4562312"/>
              <a:gd name="connsiteX8" fmla="*/ 760401 w 6109819"/>
              <a:gd name="connsiteY8" fmla="*/ 0 h 456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9819" h="4562312">
                <a:moveTo>
                  <a:pt x="760401" y="0"/>
                </a:moveTo>
                <a:lnTo>
                  <a:pt x="5349418" y="0"/>
                </a:lnTo>
                <a:cubicBezTo>
                  <a:pt x="5769376" y="0"/>
                  <a:pt x="6109819" y="340443"/>
                  <a:pt x="6109819" y="760401"/>
                </a:cubicBezTo>
                <a:lnTo>
                  <a:pt x="6109819" y="3801911"/>
                </a:lnTo>
                <a:cubicBezTo>
                  <a:pt x="6109819" y="4221869"/>
                  <a:pt x="5769376" y="4562312"/>
                  <a:pt x="5349418" y="4562312"/>
                </a:cubicBezTo>
                <a:lnTo>
                  <a:pt x="760401" y="4562312"/>
                </a:lnTo>
                <a:cubicBezTo>
                  <a:pt x="340443" y="4562312"/>
                  <a:pt x="0" y="4221869"/>
                  <a:pt x="0" y="3801911"/>
                </a:cubicBezTo>
                <a:lnTo>
                  <a:pt x="0" y="760401"/>
                </a:lnTo>
                <a:cubicBezTo>
                  <a:pt x="0" y="340443"/>
                  <a:pt x="340443" y="0"/>
                  <a:pt x="760401" y="0"/>
                </a:cubicBezTo>
                <a:close/>
              </a:path>
            </a:pathLst>
          </a:custGeom>
        </p:spPr>
      </p:pic>
      <p:sp>
        <p:nvSpPr>
          <p:cNvPr id="10" name="Прямоугольник 9"/>
          <p:cNvSpPr/>
          <p:nvPr/>
        </p:nvSpPr>
        <p:spPr>
          <a:xfrm>
            <a:off x="5664200" y="2011090"/>
            <a:ext cx="6264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algn="r">
              <a:spcAft>
                <a:spcPts val="1000"/>
              </a:spcAft>
            </a:pPr>
            <a:r>
              <a:rPr lang="ru-RU" dirty="0">
                <a:solidFill>
                  <a:srgbClr val="F0E2D4"/>
                </a:solidFill>
              </a:rPr>
              <a:t>Выставка-форум «Россия», ВДНХ, Москва. 27.01.2024 г.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 t="20641" r="513" b="26289"/>
          <a:stretch/>
        </p:blipFill>
        <p:spPr>
          <a:xfrm>
            <a:off x="4589092" y="2624619"/>
            <a:ext cx="7339383" cy="3504719"/>
          </a:xfrm>
          <a:custGeom>
            <a:avLst/>
            <a:gdLst>
              <a:gd name="connsiteX0" fmla="*/ 602407 w 7833947"/>
              <a:gd name="connsiteY0" fmla="*/ 0 h 3614371"/>
              <a:gd name="connsiteX1" fmla="*/ 7231540 w 7833947"/>
              <a:gd name="connsiteY1" fmla="*/ 0 h 3614371"/>
              <a:gd name="connsiteX2" fmla="*/ 7833947 w 7833947"/>
              <a:gd name="connsiteY2" fmla="*/ 602407 h 3614371"/>
              <a:gd name="connsiteX3" fmla="*/ 7833947 w 7833947"/>
              <a:gd name="connsiteY3" fmla="*/ 3011964 h 3614371"/>
              <a:gd name="connsiteX4" fmla="*/ 7231540 w 7833947"/>
              <a:gd name="connsiteY4" fmla="*/ 3614371 h 3614371"/>
              <a:gd name="connsiteX5" fmla="*/ 602407 w 7833947"/>
              <a:gd name="connsiteY5" fmla="*/ 3614371 h 3614371"/>
              <a:gd name="connsiteX6" fmla="*/ 0 w 7833947"/>
              <a:gd name="connsiteY6" fmla="*/ 3011964 h 3614371"/>
              <a:gd name="connsiteX7" fmla="*/ 0 w 7833947"/>
              <a:gd name="connsiteY7" fmla="*/ 602407 h 3614371"/>
              <a:gd name="connsiteX8" fmla="*/ 602407 w 7833947"/>
              <a:gd name="connsiteY8" fmla="*/ 0 h 3614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33947" h="3614371">
                <a:moveTo>
                  <a:pt x="602407" y="0"/>
                </a:moveTo>
                <a:lnTo>
                  <a:pt x="7231540" y="0"/>
                </a:lnTo>
                <a:cubicBezTo>
                  <a:pt x="7564240" y="0"/>
                  <a:pt x="7833947" y="269707"/>
                  <a:pt x="7833947" y="602407"/>
                </a:cubicBezTo>
                <a:lnTo>
                  <a:pt x="7833947" y="3011964"/>
                </a:lnTo>
                <a:cubicBezTo>
                  <a:pt x="7833947" y="3344664"/>
                  <a:pt x="7564240" y="3614371"/>
                  <a:pt x="7231540" y="3614371"/>
                </a:cubicBezTo>
                <a:lnTo>
                  <a:pt x="602407" y="3614371"/>
                </a:lnTo>
                <a:cubicBezTo>
                  <a:pt x="269707" y="3614371"/>
                  <a:pt x="0" y="3344664"/>
                  <a:pt x="0" y="3011964"/>
                </a:cubicBezTo>
                <a:lnTo>
                  <a:pt x="0" y="602407"/>
                </a:lnTo>
                <a:cubicBezTo>
                  <a:pt x="0" y="269707"/>
                  <a:pt x="269707" y="0"/>
                  <a:pt x="60240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779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7013" y="544332"/>
            <a:ext cx="11701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algn="ctr">
              <a:spcAft>
                <a:spcPts val="1000"/>
              </a:spcAft>
            </a:pPr>
            <a:r>
              <a:rPr lang="ru-RU" dirty="0" smtClean="0">
                <a:solidFill>
                  <a:srgbClr val="F0E2D4"/>
                </a:solidFill>
              </a:rPr>
              <a:t>Передача  Архивному комитету Санкт-Петербурга корпорацией «</a:t>
            </a:r>
            <a:r>
              <a:rPr lang="ru-RU" dirty="0" err="1" smtClean="0">
                <a:solidFill>
                  <a:srgbClr val="F0E2D4"/>
                </a:solidFill>
              </a:rPr>
              <a:t>Элар</a:t>
            </a:r>
            <a:r>
              <a:rPr lang="ru-RU" dirty="0" smtClean="0">
                <a:solidFill>
                  <a:srgbClr val="F0E2D4"/>
                </a:solidFill>
              </a:rPr>
              <a:t>» оцифрованных документов </a:t>
            </a:r>
            <a:br>
              <a:rPr lang="ru-RU" dirty="0" smtClean="0">
                <a:solidFill>
                  <a:srgbClr val="F0E2D4"/>
                </a:solidFill>
              </a:rPr>
            </a:br>
            <a:r>
              <a:rPr lang="ru-RU" dirty="0" smtClean="0">
                <a:solidFill>
                  <a:srgbClr val="F0E2D4"/>
                </a:solidFill>
              </a:rPr>
              <a:t>о судьбе эвакуированных из </a:t>
            </a:r>
            <a:r>
              <a:rPr lang="ru-RU" dirty="0">
                <a:solidFill>
                  <a:srgbClr val="F0E2D4"/>
                </a:solidFill>
              </a:rPr>
              <a:t>Л</a:t>
            </a:r>
            <a:r>
              <a:rPr lang="ru-RU" dirty="0" smtClean="0">
                <a:solidFill>
                  <a:srgbClr val="F0E2D4"/>
                </a:solidFill>
              </a:rPr>
              <a:t>енинграда</a:t>
            </a:r>
            <a:endParaRPr lang="ru-RU" sz="1400" dirty="0">
              <a:solidFill>
                <a:srgbClr val="F0E2D4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7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6291" r="741"/>
          <a:stretch/>
        </p:blipFill>
        <p:spPr>
          <a:xfrm>
            <a:off x="6146088" y="1611549"/>
            <a:ext cx="5912562" cy="4243445"/>
          </a:xfrm>
          <a:custGeom>
            <a:avLst/>
            <a:gdLst>
              <a:gd name="connsiteX0" fmla="*/ 704852 w 5648770"/>
              <a:gd name="connsiteY0" fmla="*/ 0 h 4223164"/>
              <a:gd name="connsiteX1" fmla="*/ 4943918 w 5648770"/>
              <a:gd name="connsiteY1" fmla="*/ 0 h 4223164"/>
              <a:gd name="connsiteX2" fmla="*/ 5648770 w 5648770"/>
              <a:gd name="connsiteY2" fmla="*/ 704852 h 4223164"/>
              <a:gd name="connsiteX3" fmla="*/ 5648770 w 5648770"/>
              <a:gd name="connsiteY3" fmla="*/ 3524174 h 4223164"/>
              <a:gd name="connsiteX4" fmla="*/ 5085971 w 5648770"/>
              <a:gd name="connsiteY4" fmla="*/ 4214706 h 4223164"/>
              <a:gd name="connsiteX5" fmla="*/ 5002068 w 5648770"/>
              <a:gd name="connsiteY5" fmla="*/ 4223164 h 4223164"/>
              <a:gd name="connsiteX6" fmla="*/ 646702 w 5648770"/>
              <a:gd name="connsiteY6" fmla="*/ 4223164 h 4223164"/>
              <a:gd name="connsiteX7" fmla="*/ 562800 w 5648770"/>
              <a:gd name="connsiteY7" fmla="*/ 4214706 h 4223164"/>
              <a:gd name="connsiteX8" fmla="*/ 0 w 5648770"/>
              <a:gd name="connsiteY8" fmla="*/ 3524174 h 4223164"/>
              <a:gd name="connsiteX9" fmla="*/ 0 w 5648770"/>
              <a:gd name="connsiteY9" fmla="*/ 704852 h 4223164"/>
              <a:gd name="connsiteX10" fmla="*/ 704852 w 5648770"/>
              <a:gd name="connsiteY10" fmla="*/ 0 h 422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48770" h="4223164">
                <a:moveTo>
                  <a:pt x="704852" y="0"/>
                </a:moveTo>
                <a:lnTo>
                  <a:pt x="4943918" y="0"/>
                </a:lnTo>
                <a:cubicBezTo>
                  <a:pt x="5333197" y="0"/>
                  <a:pt x="5648770" y="315573"/>
                  <a:pt x="5648770" y="704852"/>
                </a:cubicBezTo>
                <a:lnTo>
                  <a:pt x="5648770" y="3524174"/>
                </a:lnTo>
                <a:cubicBezTo>
                  <a:pt x="5648770" y="3864793"/>
                  <a:pt x="5407160" y="4148981"/>
                  <a:pt x="5085971" y="4214706"/>
                </a:cubicBezTo>
                <a:lnTo>
                  <a:pt x="5002068" y="4223164"/>
                </a:lnTo>
                <a:lnTo>
                  <a:pt x="646702" y="4223164"/>
                </a:lnTo>
                <a:lnTo>
                  <a:pt x="562800" y="4214706"/>
                </a:lnTo>
                <a:cubicBezTo>
                  <a:pt x="241611" y="4148981"/>
                  <a:pt x="0" y="3864793"/>
                  <a:pt x="0" y="3524174"/>
                </a:cubicBezTo>
                <a:lnTo>
                  <a:pt x="0" y="704852"/>
                </a:lnTo>
                <a:cubicBezTo>
                  <a:pt x="0" y="315573"/>
                  <a:pt x="315573" y="0"/>
                  <a:pt x="704852" y="0"/>
                </a:cubicBezTo>
                <a:close/>
              </a:path>
            </a:pathLst>
          </a:cu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rcRect l="486" t="1985" r="810"/>
          <a:stretch>
            <a:fillRect/>
          </a:stretch>
        </p:blipFill>
        <p:spPr>
          <a:xfrm>
            <a:off x="192088" y="1611549"/>
            <a:ext cx="5764212" cy="4292975"/>
          </a:xfrm>
          <a:custGeom>
            <a:avLst/>
            <a:gdLst>
              <a:gd name="connsiteX0" fmla="*/ 670384 w 5400675"/>
              <a:gd name="connsiteY0" fmla="*/ 0 h 4022226"/>
              <a:gd name="connsiteX1" fmla="*/ 4730291 w 5400675"/>
              <a:gd name="connsiteY1" fmla="*/ 0 h 4022226"/>
              <a:gd name="connsiteX2" fmla="*/ 5400675 w 5400675"/>
              <a:gd name="connsiteY2" fmla="*/ 670384 h 4022226"/>
              <a:gd name="connsiteX3" fmla="*/ 5400675 w 5400675"/>
              <a:gd name="connsiteY3" fmla="*/ 3351842 h 4022226"/>
              <a:gd name="connsiteX4" fmla="*/ 4730291 w 5400675"/>
              <a:gd name="connsiteY4" fmla="*/ 4022226 h 4022226"/>
              <a:gd name="connsiteX5" fmla="*/ 670384 w 5400675"/>
              <a:gd name="connsiteY5" fmla="*/ 4022226 h 4022226"/>
              <a:gd name="connsiteX6" fmla="*/ 0 w 5400675"/>
              <a:gd name="connsiteY6" fmla="*/ 3351842 h 4022226"/>
              <a:gd name="connsiteX7" fmla="*/ 0 w 5400675"/>
              <a:gd name="connsiteY7" fmla="*/ 670384 h 4022226"/>
              <a:gd name="connsiteX8" fmla="*/ 670384 w 5400675"/>
              <a:gd name="connsiteY8" fmla="*/ 0 h 402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00675" h="4022226">
                <a:moveTo>
                  <a:pt x="670384" y="0"/>
                </a:moveTo>
                <a:lnTo>
                  <a:pt x="4730291" y="0"/>
                </a:lnTo>
                <a:cubicBezTo>
                  <a:pt x="5100534" y="0"/>
                  <a:pt x="5400675" y="300141"/>
                  <a:pt x="5400675" y="670384"/>
                </a:cubicBezTo>
                <a:lnTo>
                  <a:pt x="5400675" y="3351842"/>
                </a:lnTo>
                <a:cubicBezTo>
                  <a:pt x="5400675" y="3722085"/>
                  <a:pt x="5100534" y="4022226"/>
                  <a:pt x="4730291" y="4022226"/>
                </a:cubicBezTo>
                <a:lnTo>
                  <a:pt x="670384" y="4022226"/>
                </a:lnTo>
                <a:cubicBezTo>
                  <a:pt x="300141" y="4022226"/>
                  <a:pt x="0" y="3722085"/>
                  <a:pt x="0" y="3351842"/>
                </a:cubicBezTo>
                <a:lnTo>
                  <a:pt x="0" y="670384"/>
                </a:lnTo>
                <a:cubicBezTo>
                  <a:pt x="0" y="300141"/>
                  <a:pt x="300141" y="0"/>
                  <a:pt x="6703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677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55" b="65239"/>
          <a:stretch/>
        </p:blipFill>
        <p:spPr>
          <a:xfrm>
            <a:off x="0" y="0"/>
            <a:ext cx="12192000" cy="69958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4643" r="25432" b="31258"/>
          <a:stretch/>
        </p:blipFill>
        <p:spPr>
          <a:xfrm>
            <a:off x="0" y="399676"/>
            <a:ext cx="8000490" cy="61965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9383" t="10669" r="30894" b="3984"/>
          <a:stretch/>
        </p:blipFill>
        <p:spPr>
          <a:xfrm>
            <a:off x="7051431" y="383536"/>
            <a:ext cx="5140569" cy="621266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971" r="19769"/>
          <a:stretch/>
        </p:blipFill>
        <p:spPr>
          <a:xfrm>
            <a:off x="623897" y="-62988"/>
            <a:ext cx="10885421" cy="91035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 t="8521" r="10088" b="54839"/>
          <a:stretch/>
        </p:blipFill>
        <p:spPr>
          <a:xfrm>
            <a:off x="623897" y="-1634"/>
            <a:ext cx="10885422" cy="27534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5630" r="28645" b="59212"/>
          <a:stretch/>
        </p:blipFill>
        <p:spPr>
          <a:xfrm>
            <a:off x="699215" y="3516356"/>
            <a:ext cx="4869279" cy="2443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9054" r="30237" b="28831"/>
          <a:stretch/>
        </p:blipFill>
        <p:spPr>
          <a:xfrm>
            <a:off x="6635393" y="2732774"/>
            <a:ext cx="4873925" cy="4793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8901" t="38260" r="34208"/>
          <a:stretch/>
        </p:blipFill>
        <p:spPr>
          <a:xfrm>
            <a:off x="4095714" y="2732774"/>
            <a:ext cx="4359368" cy="410380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20F-54D3-4685-AF6A-D377FC54735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9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2680</TotalTime>
  <Words>173</Words>
  <Application>Microsoft Office PowerPoint</Application>
  <PresentationFormat>Широкоэкранный</PresentationFormat>
  <Paragraphs>57</Paragraphs>
  <Slides>24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реализации межрегионального мемориального проекта</dc:title>
  <dc:creator>Потапенкова Ирина Николаевна</dc:creator>
  <cp:lastModifiedBy>Гаугау Мария Александровна</cp:lastModifiedBy>
  <cp:revision>324</cp:revision>
  <dcterms:created xsi:type="dcterms:W3CDTF">2024-03-06T07:04:22Z</dcterms:created>
  <dcterms:modified xsi:type="dcterms:W3CDTF">2024-06-19T10:54:30Z</dcterms:modified>
</cp:coreProperties>
</file>