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8"/>
  </p:notesMasterIdLst>
  <p:sldIdLst>
    <p:sldId id="256" r:id="rId2"/>
    <p:sldId id="266" r:id="rId3"/>
    <p:sldId id="265" r:id="rId4"/>
    <p:sldId id="276" r:id="rId5"/>
    <p:sldId id="258" r:id="rId6"/>
    <p:sldId id="259" r:id="rId7"/>
    <p:sldId id="277" r:id="rId8"/>
    <p:sldId id="269" r:id="rId9"/>
    <p:sldId id="268" r:id="rId10"/>
    <p:sldId id="271" r:id="rId11"/>
    <p:sldId id="272" r:id="rId12"/>
    <p:sldId id="273" r:id="rId13"/>
    <p:sldId id="274" r:id="rId14"/>
    <p:sldId id="275" r:id="rId15"/>
    <p:sldId id="270" r:id="rId16"/>
    <p:sldId id="278" r:id="rId17"/>
  </p:sldIdLst>
  <p:sldSz cx="9144000" cy="6858000" type="screen4x3"/>
  <p:notesSz cx="6810375"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85"/>
    <a:srgbClr val="FF9999"/>
    <a:srgbClr val="EEAA00"/>
    <a:srgbClr val="CFCFCF"/>
    <a:srgbClr val="ECECEC"/>
    <a:srgbClr val="FB8237"/>
    <a:srgbClr val="FFE593"/>
    <a:srgbClr val="F2DACA"/>
    <a:srgbClr val="E7BDA1"/>
    <a:srgbClr val="FED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4"/>
    <p:restoredTop sz="94674"/>
  </p:normalViewPr>
  <p:slideViewPr>
    <p:cSldViewPr>
      <p:cViewPr>
        <p:scale>
          <a:sx n="96" d="100"/>
          <a:sy n="96" d="100"/>
        </p:scale>
        <p:origin x="-9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7625" y="0"/>
            <a:ext cx="2951163" cy="496888"/>
          </a:xfrm>
          <a:prstGeom prst="rect">
            <a:avLst/>
          </a:prstGeom>
        </p:spPr>
        <p:txBody>
          <a:bodyPr vert="horz" lIns="91440" tIns="45720" rIns="91440" bIns="45720" rtlCol="0"/>
          <a:lstStyle>
            <a:lvl1pPr algn="r">
              <a:defRPr sz="1200"/>
            </a:lvl1pPr>
          </a:lstStyle>
          <a:p>
            <a:fld id="{1934EA6D-1450-4637-812A-DB873FCC9CD3}" type="datetimeFigureOut">
              <a:rPr lang="ru-RU" smtClean="0"/>
              <a:t>24.06.2024</a:t>
            </a:fld>
            <a:endParaRPr lang="ru-RU"/>
          </a:p>
        </p:txBody>
      </p:sp>
      <p:sp>
        <p:nvSpPr>
          <p:cNvPr id="4" name="Образ слайда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22813"/>
            <a:ext cx="5448300" cy="44735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a:defRPr sz="1200"/>
            </a:lvl1pPr>
          </a:lstStyle>
          <a:p>
            <a:fld id="{7121807F-967E-4586-BAFD-B8FD1CB546B4}" type="slidenum">
              <a:rPr lang="ru-RU" smtClean="0"/>
              <a:t>‹#›</a:t>
            </a:fld>
            <a:endParaRPr lang="ru-RU"/>
          </a:p>
        </p:txBody>
      </p:sp>
    </p:spTree>
    <p:extLst>
      <p:ext uri="{BB962C8B-B14F-4D97-AF65-F5344CB8AC3E}">
        <p14:creationId xmlns:p14="http://schemas.microsoft.com/office/powerpoint/2010/main" val="199325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121807F-967E-4586-BAFD-B8FD1CB546B4}" type="slidenum">
              <a:rPr lang="ru-RU" smtClean="0"/>
              <a:t>12</a:t>
            </a:fld>
            <a:endParaRPr lang="ru-RU"/>
          </a:p>
        </p:txBody>
      </p:sp>
    </p:spTree>
    <p:extLst>
      <p:ext uri="{BB962C8B-B14F-4D97-AF65-F5344CB8AC3E}">
        <p14:creationId xmlns:p14="http://schemas.microsoft.com/office/powerpoint/2010/main" val="404405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121807F-967E-4586-BAFD-B8FD1CB546B4}" type="slidenum">
              <a:rPr lang="ru-RU" smtClean="0"/>
              <a:t>16</a:t>
            </a:fld>
            <a:endParaRPr lang="ru-RU"/>
          </a:p>
        </p:txBody>
      </p:sp>
    </p:spTree>
    <p:extLst>
      <p:ext uri="{BB962C8B-B14F-4D97-AF65-F5344CB8AC3E}">
        <p14:creationId xmlns:p14="http://schemas.microsoft.com/office/powerpoint/2010/main" val="179917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sp>
        <p:nvSpPr>
          <p:cNvPr id="12" name="Graphic 10">
            <a:extLst>
              <a:ext uri="{FF2B5EF4-FFF2-40B4-BE49-F238E27FC236}">
                <a16:creationId xmlns="" xmlns:a16="http://schemas.microsoft.com/office/drawing/2014/main" id="{9D2AF524-D4B4-4A3A-9CE4-EDAFE1D5A37B}"/>
              </a:ext>
              <a:ext uri="{C183D7F6-B498-43B3-948B-1728B52AA6E4}">
                <adec:decorative xmlns="" xmlns:adec="http://schemas.microsoft.com/office/drawing/2017/decorative" val="1"/>
              </a:ext>
            </a:extLst>
          </p:cNvPr>
          <p:cNvSpPr/>
          <p:nvPr/>
        </p:nvSpPr>
        <p:spPr>
          <a:xfrm>
            <a:off x="1585413" y="0"/>
            <a:ext cx="7558587"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 xmlns:a16="http://schemas.microsoft.com/office/drawing/2014/main" id="{6E3987A5-99A6-4B33-BAAF-53159635382E}"/>
              </a:ext>
            </a:extLst>
          </p:cNvPr>
          <p:cNvSpPr>
            <a:spLocks noGrp="1"/>
          </p:cNvSpPr>
          <p:nvPr>
            <p:ph type="title" hasCustomPrompt="1"/>
          </p:nvPr>
        </p:nvSpPr>
        <p:spPr>
          <a:xfrm>
            <a:off x="628650" y="5509419"/>
            <a:ext cx="3061607"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 xmlns:a16="http://schemas.microsoft.com/office/drawing/2014/main" id="{3BABF6CA-407C-4BF0-8234-1321A676E756}"/>
              </a:ext>
            </a:extLst>
          </p:cNvPr>
          <p:cNvSpPr>
            <a:spLocks noGrp="1"/>
          </p:cNvSpPr>
          <p:nvPr>
            <p:ph type="body" sz="quarter" idx="13" hasCustomPrompt="1"/>
          </p:nvPr>
        </p:nvSpPr>
        <p:spPr>
          <a:xfrm>
            <a:off x="111239" y="1481138"/>
            <a:ext cx="1606323"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 xmlns:a16="http://schemas.microsoft.com/office/drawing/2014/main" id="{76D8129B-5B68-421C-968C-3663C86EFC7C}"/>
              </a:ext>
            </a:extLst>
          </p:cNvPr>
          <p:cNvSpPr>
            <a:spLocks noGrp="1"/>
          </p:cNvSpPr>
          <p:nvPr>
            <p:ph type="body" sz="quarter" idx="14" hasCustomPrompt="1"/>
          </p:nvPr>
        </p:nvSpPr>
        <p:spPr>
          <a:xfrm>
            <a:off x="535781" y="2557463"/>
            <a:ext cx="1606323"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 xmlns:a16="http://schemas.microsoft.com/office/drawing/2014/main" id="{6C741DCA-8EBD-44F5-9D38-E938A628ADCD}"/>
              </a:ext>
            </a:extLst>
          </p:cNvPr>
          <p:cNvSpPr>
            <a:spLocks noGrp="1"/>
          </p:cNvSpPr>
          <p:nvPr>
            <p:ph type="body" sz="quarter" idx="15" hasCustomPrompt="1"/>
          </p:nvPr>
        </p:nvSpPr>
        <p:spPr>
          <a:xfrm>
            <a:off x="990600" y="3633788"/>
            <a:ext cx="1606323"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 xmlns:a16="http://schemas.microsoft.com/office/drawing/2014/main" id="{5C43C6B1-A1BD-4A90-8B4B-F361C1BEDD26}"/>
              </a:ext>
            </a:extLst>
          </p:cNvPr>
          <p:cNvSpPr>
            <a:spLocks noGrp="1"/>
          </p:cNvSpPr>
          <p:nvPr>
            <p:ph type="body" sz="quarter" idx="16" hasCustomPrompt="1"/>
          </p:nvPr>
        </p:nvSpPr>
        <p:spPr>
          <a:xfrm>
            <a:off x="1428750" y="4710114"/>
            <a:ext cx="1606323"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 xmlns:a16="http://schemas.microsoft.com/office/drawing/2014/main" id="{0C66E1BD-33F0-4B94-BF94-CD4698F85C3D}"/>
              </a:ext>
            </a:extLst>
          </p:cNvPr>
          <p:cNvSpPr>
            <a:spLocks noGrp="1"/>
          </p:cNvSpPr>
          <p:nvPr>
            <p:ph type="body" sz="quarter" idx="17" hasCustomPrompt="1"/>
          </p:nvPr>
        </p:nvSpPr>
        <p:spPr>
          <a:xfrm>
            <a:off x="3301152" y="1594478"/>
            <a:ext cx="4154321"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 xmlns:a16="http://schemas.microsoft.com/office/drawing/2014/main" id="{2D4661B1-6559-407A-9AEC-A46A0570AE8F}"/>
              </a:ext>
            </a:extLst>
          </p:cNvPr>
          <p:cNvSpPr>
            <a:spLocks noGrp="1"/>
          </p:cNvSpPr>
          <p:nvPr>
            <p:ph type="body" sz="quarter" idx="18" hasCustomPrompt="1"/>
          </p:nvPr>
        </p:nvSpPr>
        <p:spPr>
          <a:xfrm>
            <a:off x="3739522" y="2682564"/>
            <a:ext cx="4154321"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 xmlns:a16="http://schemas.microsoft.com/office/drawing/2014/main" id="{DCC983F7-6A25-42C0-811C-EA32138C5B80}"/>
              </a:ext>
            </a:extLst>
          </p:cNvPr>
          <p:cNvSpPr>
            <a:spLocks noGrp="1"/>
          </p:cNvSpPr>
          <p:nvPr>
            <p:ph type="body" sz="quarter" idx="19" hasCustomPrompt="1"/>
          </p:nvPr>
        </p:nvSpPr>
        <p:spPr>
          <a:xfrm>
            <a:off x="4182703" y="3755394"/>
            <a:ext cx="4154321"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 xmlns:a16="http://schemas.microsoft.com/office/drawing/2014/main" id="{E83DA0EB-27DD-416A-8DA5-4AFDC8587E5C}"/>
              </a:ext>
            </a:extLst>
          </p:cNvPr>
          <p:cNvSpPr>
            <a:spLocks noGrp="1"/>
          </p:cNvSpPr>
          <p:nvPr>
            <p:ph type="body" sz="quarter" idx="20" hasCustomPrompt="1"/>
          </p:nvPr>
        </p:nvSpPr>
        <p:spPr>
          <a:xfrm>
            <a:off x="4631460" y="4824430"/>
            <a:ext cx="4154321"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 xmlns:a16="http://schemas.microsoft.com/office/drawing/2014/main" id="{D3795F91-C721-4363-956D-756673AE7957}"/>
              </a:ext>
              <a:ext uri="{C183D7F6-B498-43B3-948B-1728B52AA6E4}">
                <adec:decorative xmlns="" xmlns:adec="http://schemas.microsoft.com/office/drawing/2017/decorative" val="1"/>
              </a:ext>
            </a:extLst>
          </p:cNvPr>
          <p:cNvCxnSpPr>
            <a:cxnSpLocks/>
          </p:cNvCxnSpPr>
          <p:nvPr/>
        </p:nvCxnSpPr>
        <p:spPr>
          <a:xfrm>
            <a:off x="3265137" y="5023933"/>
            <a:ext cx="1134908"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 xmlns:a16="http://schemas.microsoft.com/office/drawing/2014/main" id="{8AC14461-E27D-413D-B31A-47B74646AF25}"/>
              </a:ext>
              <a:ext uri="{C183D7F6-B498-43B3-948B-1728B52AA6E4}">
                <adec:decorative xmlns="" xmlns:adec="http://schemas.microsoft.com/office/drawing/2017/decorative" val="1"/>
              </a:ext>
            </a:extLst>
          </p:cNvPr>
          <p:cNvCxnSpPr>
            <a:cxnSpLocks/>
          </p:cNvCxnSpPr>
          <p:nvPr/>
        </p:nvCxnSpPr>
        <p:spPr>
          <a:xfrm>
            <a:off x="2819938" y="3948451"/>
            <a:ext cx="1134908"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 xmlns:a16="http://schemas.microsoft.com/office/drawing/2014/main" id="{4D6AEA4C-7710-4829-BA87-8DD77F15932C}"/>
              </a:ext>
              <a:ext uri="{C183D7F6-B498-43B3-948B-1728B52AA6E4}">
                <adec:decorative xmlns="" xmlns:adec="http://schemas.microsoft.com/office/drawing/2017/decorative" val="1"/>
              </a:ext>
            </a:extLst>
          </p:cNvPr>
          <p:cNvCxnSpPr>
            <a:cxnSpLocks/>
          </p:cNvCxnSpPr>
          <p:nvPr/>
        </p:nvCxnSpPr>
        <p:spPr>
          <a:xfrm>
            <a:off x="2380090" y="2872686"/>
            <a:ext cx="1134908"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 xmlns:a16="http://schemas.microsoft.com/office/drawing/2014/main" id="{E9BD473E-6203-491C-87AC-54AC0AB23333}"/>
              </a:ext>
              <a:ext uri="{C183D7F6-B498-43B3-948B-1728B52AA6E4}">
                <adec:decorative xmlns="" xmlns:adec="http://schemas.microsoft.com/office/drawing/2017/decorative" val="1"/>
              </a:ext>
            </a:extLst>
          </p:cNvPr>
          <p:cNvCxnSpPr>
            <a:cxnSpLocks/>
          </p:cNvCxnSpPr>
          <p:nvPr/>
        </p:nvCxnSpPr>
        <p:spPr>
          <a:xfrm>
            <a:off x="1939698" y="1796083"/>
            <a:ext cx="1134908"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fld id="{807BA8DE-F5FF-4093-88BF-C4EA8F88D5C5}" type="datetime1">
              <a:rPr lang="ru-RU" smtClean="0"/>
              <a:t>24.06.2024</a:t>
            </a:fld>
            <a:endParaRPr lang="en-US" dirty="0"/>
          </a:p>
        </p:txBody>
      </p:sp>
      <p:sp>
        <p:nvSpPr>
          <p:cNvPr id="6" name="Footer Placeholder 5">
            <a:extLst>
              <a:ext uri="{FF2B5EF4-FFF2-40B4-BE49-F238E27FC236}">
                <a16:creationId xmlns="" xmlns:a16="http://schemas.microsoft.com/office/drawing/2014/main" id="{6C710A8A-CEC9-4787-A745-C28DD965F7DD}"/>
              </a:ext>
            </a:extLst>
          </p:cNvPr>
          <p:cNvSpPr>
            <a:spLocks noGrp="1"/>
          </p:cNvSpPr>
          <p:nvPr>
            <p:ph type="ftr" sz="quarter" idx="11"/>
          </p:nvPr>
        </p:nvSpPr>
        <p:spPr>
          <a:xfrm>
            <a:off x="4616867" y="6356351"/>
            <a:ext cx="1356534" cy="365125"/>
          </a:xfrm>
        </p:spPr>
        <p:txBody>
          <a:bodyPr/>
          <a:lstStyle>
            <a:lvl1pPr algn="l">
              <a:defRPr sz="900"/>
            </a:lvl1pPr>
          </a:lstStyle>
          <a:p>
            <a:endParaRPr lang="en-US" dirty="0"/>
          </a:p>
        </p:txBody>
      </p:sp>
      <p:sp>
        <p:nvSpPr>
          <p:cNvPr id="7" name="Slide Number Placeholder 6">
            <a:extLst>
              <a:ext uri="{FF2B5EF4-FFF2-40B4-BE49-F238E27FC236}">
                <a16:creationId xmlns="" xmlns:a16="http://schemas.microsoft.com/office/drawing/2014/main" id="{4162BD04-8F01-472A-9456-4702A2218BB5}"/>
              </a:ext>
            </a:extLst>
          </p:cNvPr>
          <p:cNvSpPr>
            <a:spLocks noGrp="1"/>
          </p:cNvSpPr>
          <p:nvPr>
            <p:ph type="sldNum" sz="quarter" idx="12"/>
          </p:nvPr>
        </p:nvSpPr>
        <p:spPr>
          <a:xfrm>
            <a:off x="8108156" y="6356351"/>
            <a:ext cx="407194"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ABB151B-74D5-4198-AAC8-481480DEC74D}" type="datetime1">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 xmlns:a16="http://schemas.microsoft.com/office/drawing/2014/main" id="{7E085D26-FA83-4414-959E-98936A772670}"/>
              </a:ext>
            </a:extLst>
          </p:cNvPr>
          <p:cNvSpPr>
            <a:spLocks noGrp="1"/>
          </p:cNvSpPr>
          <p:nvPr>
            <p:ph type="dt" sz="half" idx="10"/>
          </p:nvPr>
        </p:nvSpPr>
        <p:spPr/>
        <p:txBody>
          <a:bodyPr/>
          <a:lstStyle>
            <a:lvl1pPr>
              <a:defRPr sz="900"/>
            </a:lvl1pPr>
          </a:lstStyle>
          <a:p>
            <a:fld id="{44C50D06-13D5-42C5-8E8E-3B94079C0BD8}" type="datetime1">
              <a:rPr lang="ru-RU" smtClean="0"/>
              <a:t>24.06.2024</a:t>
            </a:fld>
            <a:endParaRPr lang="en-US" dirty="0"/>
          </a:p>
        </p:txBody>
      </p:sp>
      <p:sp>
        <p:nvSpPr>
          <p:cNvPr id="4" name="Footer Placeholder 3">
            <a:extLst>
              <a:ext uri="{FF2B5EF4-FFF2-40B4-BE49-F238E27FC236}">
                <a16:creationId xmlns="" xmlns:a16="http://schemas.microsoft.com/office/drawing/2014/main" id="{1FB52E93-DE4C-4341-8D83-F0230E38B1A1}"/>
              </a:ext>
            </a:extLst>
          </p:cNvPr>
          <p:cNvSpPr>
            <a:spLocks noGrp="1"/>
          </p:cNvSpPr>
          <p:nvPr>
            <p:ph type="ftr" sz="quarter" idx="11"/>
          </p:nvPr>
        </p:nvSpPr>
        <p:spPr/>
        <p:txBody>
          <a:bodyPr/>
          <a:lstStyle>
            <a:lvl1pPr>
              <a:defRPr sz="900"/>
            </a:lvl1pPr>
          </a:lstStyle>
          <a:p>
            <a:endParaRPr lang="en-US" dirty="0"/>
          </a:p>
        </p:txBody>
      </p:sp>
      <p:cxnSp>
        <p:nvCxnSpPr>
          <p:cNvPr id="10" name="Straight Connector 9">
            <a:extLst>
              <a:ext uri="{FF2B5EF4-FFF2-40B4-BE49-F238E27FC236}">
                <a16:creationId xmlns="" xmlns:a16="http://schemas.microsoft.com/office/drawing/2014/main" id="{66988B2D-0240-4256-8268-4B9FF1E72363}"/>
              </a:ext>
            </a:extLst>
          </p:cNvPr>
          <p:cNvCxnSpPr>
            <a:cxnSpLocks/>
          </p:cNvCxnSpPr>
          <p:nvPr/>
        </p:nvCxnSpPr>
        <p:spPr>
          <a:xfrm flipV="1">
            <a:off x="0" y="0"/>
            <a:ext cx="19431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D8EEAAE1-3D04-41C3-B2D2-B3BEF34C3B27}"/>
              </a:ext>
            </a:extLst>
          </p:cNvPr>
          <p:cNvCxnSpPr>
            <a:cxnSpLocks/>
          </p:cNvCxnSpPr>
          <p:nvPr/>
        </p:nvCxnSpPr>
        <p:spPr>
          <a:xfrm flipH="1">
            <a:off x="0" y="0"/>
            <a:ext cx="528638"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 xmlns:a16="http://schemas.microsoft.com/office/drawing/2014/main" id="{F5756781-A599-0594-4502-A54BC85E87FF}"/>
              </a:ext>
            </a:extLst>
          </p:cNvPr>
          <p:cNvSpPr>
            <a:spLocks noGrp="1"/>
          </p:cNvSpPr>
          <p:nvPr>
            <p:ph sz="quarter" idx="16"/>
          </p:nvPr>
        </p:nvSpPr>
        <p:spPr>
          <a:xfrm>
            <a:off x="628650" y="2136775"/>
            <a:ext cx="7886699" cy="369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3 Column">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42ACEF30-0520-40B3-A1F1-F3D2530563D6}"/>
              </a:ext>
            </a:extLst>
          </p:cNvPr>
          <p:cNvSpPr>
            <a:spLocks noGrp="1"/>
          </p:cNvSpPr>
          <p:nvPr>
            <p:ph type="title" hasCustomPrompt="1"/>
          </p:nvPr>
        </p:nvSpPr>
        <p:spPr>
          <a:xfrm>
            <a:off x="1413867" y="892178"/>
            <a:ext cx="6316266"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 xmlns:a16="http://schemas.microsoft.com/office/drawing/2014/main" id="{A1FB681F-A94D-4BF8-8290-0811E98D49D4}"/>
              </a:ext>
            </a:extLst>
          </p:cNvPr>
          <p:cNvSpPr>
            <a:spLocks noGrp="1"/>
          </p:cNvSpPr>
          <p:nvPr>
            <p:ph type="body" sz="quarter" idx="13" hasCustomPrompt="1"/>
          </p:nvPr>
        </p:nvSpPr>
        <p:spPr>
          <a:xfrm>
            <a:off x="1114425" y="2563124"/>
            <a:ext cx="3023959"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 xmlns:a16="http://schemas.microsoft.com/office/drawing/2014/main" id="{61E8C129-EF62-46A8-97F3-3CB5D014FBDD}"/>
              </a:ext>
            </a:extLst>
          </p:cNvPr>
          <p:cNvSpPr>
            <a:spLocks noGrp="1"/>
          </p:cNvSpPr>
          <p:nvPr>
            <p:ph type="body" sz="quarter" idx="15" hasCustomPrompt="1"/>
          </p:nvPr>
        </p:nvSpPr>
        <p:spPr>
          <a:xfrm>
            <a:off x="1114248" y="3070348"/>
            <a:ext cx="3023273"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 xmlns:a16="http://schemas.microsoft.com/office/drawing/2014/main" id="{87DD41A9-B6B3-48D9-A3A6-831B39C9158C}"/>
              </a:ext>
            </a:extLst>
          </p:cNvPr>
          <p:cNvSpPr>
            <a:spLocks noGrp="1"/>
          </p:cNvSpPr>
          <p:nvPr>
            <p:ph type="body" sz="quarter" idx="16" hasCustomPrompt="1"/>
          </p:nvPr>
        </p:nvSpPr>
        <p:spPr>
          <a:xfrm>
            <a:off x="5004753" y="2563124"/>
            <a:ext cx="3023959"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 xmlns:a16="http://schemas.microsoft.com/office/drawing/2014/main" id="{FB791E68-EDF5-4CC2-8774-A27AEF1D25E6}"/>
              </a:ext>
            </a:extLst>
          </p:cNvPr>
          <p:cNvSpPr>
            <a:spLocks noGrp="1"/>
          </p:cNvSpPr>
          <p:nvPr>
            <p:ph type="body" sz="quarter" idx="17" hasCustomPrompt="1"/>
          </p:nvPr>
        </p:nvSpPr>
        <p:spPr>
          <a:xfrm>
            <a:off x="5004857" y="3070348"/>
            <a:ext cx="3023273"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 xmlns:a16="http://schemas.microsoft.com/office/drawing/2014/main" id="{AA224F82-7E0C-4EBF-97D3-132481DBCDA9}"/>
              </a:ext>
            </a:extLst>
          </p:cNvPr>
          <p:cNvSpPr>
            <a:spLocks noGrp="1"/>
          </p:cNvSpPr>
          <p:nvPr>
            <p:ph type="body" sz="quarter" idx="18" hasCustomPrompt="1"/>
          </p:nvPr>
        </p:nvSpPr>
        <p:spPr>
          <a:xfrm>
            <a:off x="1114425" y="4319432"/>
            <a:ext cx="3023959"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 xmlns:a16="http://schemas.microsoft.com/office/drawing/2014/main" id="{699D24C6-4AFB-4222-8E0C-4D11CD9C0FF7}"/>
              </a:ext>
            </a:extLst>
          </p:cNvPr>
          <p:cNvSpPr>
            <a:spLocks noGrp="1"/>
          </p:cNvSpPr>
          <p:nvPr>
            <p:ph type="body" sz="quarter" idx="19" hasCustomPrompt="1"/>
          </p:nvPr>
        </p:nvSpPr>
        <p:spPr>
          <a:xfrm>
            <a:off x="1114809" y="4826656"/>
            <a:ext cx="3023273"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 xmlns:a16="http://schemas.microsoft.com/office/drawing/2014/main" id="{3B05E19C-DF33-4515-AC52-F95850810EC1}"/>
              </a:ext>
            </a:extLst>
          </p:cNvPr>
          <p:cNvSpPr>
            <a:spLocks noGrp="1"/>
          </p:cNvSpPr>
          <p:nvPr>
            <p:ph type="body" sz="quarter" idx="23" hasCustomPrompt="1"/>
          </p:nvPr>
        </p:nvSpPr>
        <p:spPr>
          <a:xfrm>
            <a:off x="5004473" y="4319432"/>
            <a:ext cx="3023959"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 xmlns:a16="http://schemas.microsoft.com/office/drawing/2014/main" id="{C0EBC62D-442C-45D3-B66B-C6578FBB3370}"/>
              </a:ext>
            </a:extLst>
          </p:cNvPr>
          <p:cNvSpPr>
            <a:spLocks noGrp="1"/>
          </p:cNvSpPr>
          <p:nvPr>
            <p:ph type="body" sz="quarter" idx="24" hasCustomPrompt="1"/>
          </p:nvPr>
        </p:nvSpPr>
        <p:spPr>
          <a:xfrm>
            <a:off x="5004857" y="4826656"/>
            <a:ext cx="3023273"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 xmlns:a16="http://schemas.microsoft.com/office/drawing/2014/main" id="{98EC90C5-A811-4E5C-ADD1-A89DB4E94DAA}"/>
              </a:ext>
            </a:extLst>
          </p:cNvPr>
          <p:cNvSpPr>
            <a:spLocks noGrp="1"/>
          </p:cNvSpPr>
          <p:nvPr>
            <p:ph type="dt" sz="half" idx="20"/>
          </p:nvPr>
        </p:nvSpPr>
        <p:spPr/>
        <p:txBody>
          <a:bodyPr/>
          <a:lstStyle/>
          <a:p>
            <a:fld id="{F232CE29-EC0D-418A-AA56-1765C2335D19}" type="datetime1">
              <a:rPr lang="ru-RU" smtClean="0"/>
              <a:t>24.06.2024</a:t>
            </a:fld>
            <a:endParaRPr lang="en-US" dirty="0"/>
          </a:p>
        </p:txBody>
      </p:sp>
      <p:sp>
        <p:nvSpPr>
          <p:cNvPr id="4" name="Footer Placeholder 3">
            <a:extLst>
              <a:ext uri="{FF2B5EF4-FFF2-40B4-BE49-F238E27FC236}">
                <a16:creationId xmlns="" xmlns:a16="http://schemas.microsoft.com/office/drawing/2014/main" id="{3356B621-AE19-45D3-B25F-23256C242DDD}"/>
              </a:ext>
            </a:extLst>
          </p:cNvPr>
          <p:cNvSpPr>
            <a:spLocks noGrp="1"/>
          </p:cNvSpPr>
          <p:nvPr>
            <p:ph type="ftr" sz="quarter" idx="21"/>
          </p:nvPr>
        </p:nvSpPr>
        <p:spPr/>
        <p:txBody>
          <a:bodyPr/>
          <a:lstStyle/>
          <a:p>
            <a:endParaRPr lang="en-US" dirty="0"/>
          </a:p>
        </p:txBody>
      </p:sp>
      <p:sp>
        <p:nvSpPr>
          <p:cNvPr id="5" name="Slide Number Placeholder 4">
            <a:extLst>
              <a:ext uri="{FF2B5EF4-FFF2-40B4-BE49-F238E27FC236}">
                <a16:creationId xmlns=""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 xmlns:a16="http://schemas.microsoft.com/office/drawing/2014/main" id="{9298DCF7-7DC1-4618-8133-F63847B0AFE2}"/>
              </a:ext>
              <a:ext uri="{C183D7F6-B498-43B3-948B-1728B52AA6E4}">
                <adec:decorative xmlns="" xmlns:adec="http://schemas.microsoft.com/office/drawing/2017/decorative" val="1"/>
              </a:ext>
            </a:extLst>
          </p:cNvPr>
          <p:cNvCxnSpPr>
            <a:cxnSpLocks/>
          </p:cNvCxnSpPr>
          <p:nvPr userDrawn="1"/>
        </p:nvCxnSpPr>
        <p:spPr>
          <a:xfrm>
            <a:off x="6516291" y="0"/>
            <a:ext cx="2627709"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653A6567-233D-4A3B-B52B-DE7E5E35A175}"/>
              </a:ext>
              <a:ext uri="{C183D7F6-B498-43B3-948B-1728B52AA6E4}">
                <adec:decorative xmlns="" xmlns:adec="http://schemas.microsoft.com/office/drawing/2017/decorative" val="1"/>
              </a:ext>
            </a:extLst>
          </p:cNvPr>
          <p:cNvCxnSpPr>
            <a:cxnSpLocks/>
          </p:cNvCxnSpPr>
          <p:nvPr userDrawn="1"/>
        </p:nvCxnSpPr>
        <p:spPr>
          <a:xfrm>
            <a:off x="7290708" y="0"/>
            <a:ext cx="1853293"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 xmlns:a16="http://schemas.microsoft.com/office/drawing/2014/main" id="{64D564EB-CA78-42C6-AD76-3C4E7B3AEA8D}"/>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473954"/>
            <a:ext cx="1543050" cy="1647825"/>
          </a:xfrm>
          <a:prstGeom prst="rect">
            <a:avLst/>
          </a:prstGeom>
        </p:spPr>
      </p:pic>
      <p:pic>
        <p:nvPicPr>
          <p:cNvPr id="8" name="Graphic 7">
            <a:extLst>
              <a:ext uri="{FF2B5EF4-FFF2-40B4-BE49-F238E27FC236}">
                <a16:creationId xmlns="" xmlns:a16="http://schemas.microsoft.com/office/drawing/2014/main" id="{1CFFBB3A-BDCF-4878-8D04-E8BB9A050E71}"/>
              </a:ext>
              <a:ext uri="{C183D7F6-B498-43B3-948B-1728B52AA6E4}">
                <adec:decorative xmlns="" xmlns:adec="http://schemas.microsoft.com/office/drawing/2017/decorative" val="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286750" y="5180889"/>
            <a:ext cx="85725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Introduc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A3821F-4537-4AE7-8829-C2E3AE60F6E1}"/>
              </a:ext>
            </a:extLst>
          </p:cNvPr>
          <p:cNvSpPr>
            <a:spLocks noGrp="1"/>
          </p:cNvSpPr>
          <p:nvPr>
            <p:ph type="title" hasCustomPrompt="1"/>
          </p:nvPr>
        </p:nvSpPr>
        <p:spPr>
          <a:xfrm>
            <a:off x="1021556" y="1671639"/>
            <a:ext cx="3833813"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 xmlns:a16="http://schemas.microsoft.com/office/drawing/2014/main" id="{92FD4279-EA62-4397-878A-73F4948DB176}"/>
              </a:ext>
            </a:extLst>
          </p:cNvPr>
          <p:cNvSpPr>
            <a:spLocks noGrp="1"/>
          </p:cNvSpPr>
          <p:nvPr>
            <p:ph type="body" idx="1"/>
          </p:nvPr>
        </p:nvSpPr>
        <p:spPr>
          <a:xfrm>
            <a:off x="1021556" y="3660774"/>
            <a:ext cx="3833813"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 xmlns:a16="http://schemas.microsoft.com/office/drawing/2014/main" id="{49FBD260-5143-4B12-B9F8-33E48D548909}"/>
              </a:ext>
            </a:extLst>
          </p:cNvPr>
          <p:cNvCxnSpPr/>
          <p:nvPr/>
        </p:nvCxnSpPr>
        <p:spPr>
          <a:xfrm>
            <a:off x="6822282" y="1497012"/>
            <a:ext cx="2321719"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D87F08D6-2CA7-4A5A-BE34-07113DCA535D}"/>
              </a:ext>
            </a:extLst>
          </p:cNvPr>
          <p:cNvCxnSpPr/>
          <p:nvPr/>
        </p:nvCxnSpPr>
        <p:spPr>
          <a:xfrm flipH="1">
            <a:off x="5214937" y="-25400"/>
            <a:ext cx="2843213"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 xmlns:a16="http://schemas.microsoft.com/office/drawing/2014/main" id="{70146B66-4F07-44BE-8AAB-48EA5170DA81}"/>
              </a:ext>
            </a:extLst>
          </p:cNvPr>
          <p:cNvSpPr>
            <a:spLocks noGrp="1"/>
          </p:cNvSpPr>
          <p:nvPr>
            <p:ph type="dt" sz="half" idx="10"/>
          </p:nvPr>
        </p:nvSpPr>
        <p:spPr>
          <a:xfrm>
            <a:off x="628650" y="6356351"/>
            <a:ext cx="2057400" cy="365125"/>
          </a:xfrm>
        </p:spPr>
        <p:txBody>
          <a:bodyPr/>
          <a:lstStyle>
            <a:lvl1pPr>
              <a:defRPr sz="900"/>
            </a:lvl1pPr>
          </a:lstStyle>
          <a:p>
            <a:fld id="{C6AC3F9F-CE7C-4A87-ABCC-6166D97634F1}" type="datetime1">
              <a:rPr lang="ru-RU" smtClean="0"/>
              <a:t>24.06.2024</a:t>
            </a:fld>
            <a:endParaRPr lang="en-US" dirty="0"/>
          </a:p>
        </p:txBody>
      </p:sp>
      <p:sp>
        <p:nvSpPr>
          <p:cNvPr id="10" name="Footer Placeholder 7">
            <a:extLst>
              <a:ext uri="{FF2B5EF4-FFF2-40B4-BE49-F238E27FC236}">
                <a16:creationId xmlns="" xmlns:a16="http://schemas.microsoft.com/office/drawing/2014/main" id="{3A927BE5-2F4C-4EBD-9093-C4ED6E3025B1}"/>
              </a:ext>
            </a:extLst>
          </p:cNvPr>
          <p:cNvSpPr>
            <a:spLocks noGrp="1"/>
          </p:cNvSpPr>
          <p:nvPr>
            <p:ph type="ftr" sz="quarter" idx="11"/>
          </p:nvPr>
        </p:nvSpPr>
        <p:spPr>
          <a:xfrm>
            <a:off x="3918348" y="6356351"/>
            <a:ext cx="1307306" cy="365125"/>
          </a:xfrm>
        </p:spPr>
        <p:txBody>
          <a:bodyPr/>
          <a:lstStyle>
            <a:lvl1pPr>
              <a:defRPr sz="900"/>
            </a:lvl1pPr>
          </a:lstStyle>
          <a:p>
            <a:endParaRPr lang="en-US" dirty="0"/>
          </a:p>
        </p:txBody>
      </p:sp>
      <p:sp>
        <p:nvSpPr>
          <p:cNvPr id="11" name="Slide Number Placeholder 8">
            <a:extLst>
              <a:ext uri="{FF2B5EF4-FFF2-40B4-BE49-F238E27FC236}">
                <a16:creationId xmlns="" xmlns:a16="http://schemas.microsoft.com/office/drawing/2014/main" id="{C4C1336B-CF5E-42FF-80E8-7D33A2D64E17}"/>
              </a:ext>
            </a:extLst>
          </p:cNvPr>
          <p:cNvSpPr>
            <a:spLocks noGrp="1"/>
          </p:cNvSpPr>
          <p:nvPr>
            <p:ph type="sldNum" sz="quarter" idx="12"/>
          </p:nvPr>
        </p:nvSpPr>
        <p:spPr>
          <a:xfrm>
            <a:off x="6457950" y="6356351"/>
            <a:ext cx="20574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4C17E5-24ED-44BC-BA50-02EF903552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a:extLst>
              <a:ext uri="{FF2B5EF4-FFF2-40B4-BE49-F238E27FC236}">
                <a16:creationId xmlns="" xmlns:a16="http://schemas.microsoft.com/office/drawing/2014/main" id="{4833D101-3AF0-4F06-90ED-B83615C36C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 xmlns:a16="http://schemas.microsoft.com/office/drawing/2014/main" id="{C2AE9FDE-AF95-49F8-A927-35A23C9E653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D61258-3A34-41B5-85C4-5BDE2A94910A}" type="datetime1">
              <a:rPr lang="ru-RU" smtClean="0"/>
              <a:t>24.06.2024</a:t>
            </a:fld>
            <a:endParaRPr lang="ru-RU"/>
          </a:p>
        </p:txBody>
      </p:sp>
      <p:sp>
        <p:nvSpPr>
          <p:cNvPr id="5" name="Footer Placeholder 4">
            <a:extLst>
              <a:ext uri="{FF2B5EF4-FFF2-40B4-BE49-F238E27FC236}">
                <a16:creationId xmlns="" xmlns:a16="http://schemas.microsoft.com/office/drawing/2014/main" id="{CC2E900D-8FF9-4E80-860D-89C2D3B4E4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a:extLst>
              <a:ext uri="{FF2B5EF4-FFF2-40B4-BE49-F238E27FC236}">
                <a16:creationId xmlns="" xmlns:a16="http://schemas.microsoft.com/office/drawing/2014/main" id="{F1A66A0C-1415-46A3-A1FF-BE18C70873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9310465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Lst>
  <p:hf hdr="0" ft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827584" y="2996952"/>
            <a:ext cx="7772400" cy="1470025"/>
          </a:xfrm>
        </p:spPr>
        <p:txBody>
          <a:bodyPr>
            <a:normAutofit fontScale="90000"/>
          </a:bodyPr>
          <a:lstStyle/>
          <a:p>
            <a:pPr algn="ctr"/>
            <a:r>
              <a:rPr lang="ru-RU" sz="2000" b="1" cap="all" spc="150" dirty="0">
                <a:solidFill>
                  <a:prstClr val="black">
                    <a:lumMod val="75000"/>
                    <a:lumOff val="25000"/>
                  </a:prstClr>
                </a:solidFill>
                <a:latin typeface="Arial Black" panose="020B0A04020102020204" pitchFamily="34" charset="0"/>
                <a:cs typeface="Times New Roman" pitchFamily="18" charset="0"/>
              </a:rPr>
              <a:t>О переходе архивных учреждений </a:t>
            </a:r>
            <a:br>
              <a:rPr lang="ru-RU" sz="2000" b="1" cap="all" spc="150" dirty="0">
                <a:solidFill>
                  <a:prstClr val="black">
                    <a:lumMod val="75000"/>
                    <a:lumOff val="25000"/>
                  </a:prstClr>
                </a:solidFill>
                <a:latin typeface="Arial Black" panose="020B0A04020102020204" pitchFamily="34" charset="0"/>
                <a:cs typeface="Times New Roman" pitchFamily="18" charset="0"/>
              </a:rPr>
            </a:br>
            <a:r>
              <a:rPr lang="ru-RU" sz="2000" b="1" cap="all" spc="150" dirty="0">
                <a:solidFill>
                  <a:prstClr val="black">
                    <a:lumMod val="75000"/>
                    <a:lumOff val="25000"/>
                  </a:prstClr>
                </a:solidFill>
                <a:latin typeface="Arial Black" panose="020B0A04020102020204" pitchFamily="34" charset="0"/>
                <a:cs typeface="Times New Roman" pitchFamily="18" charset="0"/>
              </a:rPr>
              <a:t>Северо-Западного федерального округа </a:t>
            </a:r>
            <a:br>
              <a:rPr lang="ru-RU" sz="2000" b="1" cap="all" spc="150" dirty="0">
                <a:solidFill>
                  <a:prstClr val="black">
                    <a:lumMod val="75000"/>
                    <a:lumOff val="25000"/>
                  </a:prstClr>
                </a:solidFill>
                <a:latin typeface="Arial Black" panose="020B0A04020102020204" pitchFamily="34" charset="0"/>
                <a:cs typeface="Times New Roman" pitchFamily="18" charset="0"/>
              </a:rPr>
            </a:br>
            <a:r>
              <a:rPr lang="ru-RU" sz="2000" b="1" cap="all" spc="150" dirty="0">
                <a:solidFill>
                  <a:prstClr val="black">
                    <a:lumMod val="75000"/>
                    <a:lumOff val="25000"/>
                  </a:prstClr>
                </a:solidFill>
                <a:latin typeface="Arial Black" panose="020B0A04020102020204" pitchFamily="34" charset="0"/>
                <a:cs typeface="Times New Roman" pitchFamily="18" charset="0"/>
              </a:rPr>
              <a:t>на новую модель информационного взаимодействия территориальных органов Социального фонда России и архивных учреждений по предоставлению информации, связанной с социальной защитой граждан </a:t>
            </a:r>
            <a:br>
              <a:rPr lang="ru-RU" sz="2000" b="1" cap="all" spc="150" dirty="0">
                <a:solidFill>
                  <a:prstClr val="black">
                    <a:lumMod val="75000"/>
                    <a:lumOff val="25000"/>
                  </a:prstClr>
                </a:solidFill>
                <a:latin typeface="Arial Black" panose="020B0A04020102020204" pitchFamily="34" charset="0"/>
                <a:cs typeface="Times New Roman" pitchFamily="18" charset="0"/>
              </a:rPr>
            </a:br>
            <a:r>
              <a:rPr lang="ru-RU" sz="2000" b="1" cap="all" spc="150" dirty="0">
                <a:solidFill>
                  <a:prstClr val="black">
                    <a:lumMod val="75000"/>
                    <a:lumOff val="25000"/>
                  </a:prstClr>
                </a:solidFill>
                <a:latin typeface="Arial Black" panose="020B0A04020102020204" pitchFamily="34" charset="0"/>
                <a:cs typeface="Times New Roman" pitchFamily="18" charset="0"/>
              </a:rPr>
              <a:t>и предусматривающей их пенсионное обеспечение</a:t>
            </a:r>
            <a:endParaRPr lang="ru-RU" dirty="0">
              <a:latin typeface="Arial Black" panose="020B0A04020102020204" pitchFamily="34" charset="0"/>
            </a:endParaRPr>
          </a:p>
        </p:txBody>
      </p:sp>
      <p:sp>
        <p:nvSpPr>
          <p:cNvPr id="6" name="Прямоугольник 5"/>
          <p:cNvSpPr/>
          <p:nvPr/>
        </p:nvSpPr>
        <p:spPr>
          <a:xfrm>
            <a:off x="0" y="6034980"/>
            <a:ext cx="9180512" cy="548680"/>
          </a:xfrm>
          <a:prstGeom prst="rect">
            <a:avLst/>
          </a:prstGeom>
          <a:solidFill>
            <a:srgbClr val="EE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000"/>
              </a:spcBef>
            </a:pPr>
            <a:r>
              <a:rPr lang="ru-RU" dirty="0">
                <a:solidFill>
                  <a:schemeClr val="tx1"/>
                </a:solidFill>
                <a:latin typeface="Arial" panose="020B0604020202020204" pitchFamily="34" charset="0"/>
                <a:cs typeface="Arial" panose="020B0604020202020204" pitchFamily="34" charset="0"/>
              </a:rPr>
              <a:t>25 июня 2024 года</a:t>
            </a:r>
            <a:endParaRPr lang="en-US" dirty="0">
              <a:solidFill>
                <a:schemeClr val="tx1"/>
              </a:solidFill>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a:off x="1583668" y="5301208"/>
            <a:ext cx="5976664" cy="0"/>
          </a:xfrm>
          <a:prstGeom prst="line">
            <a:avLst/>
          </a:prstGeom>
        </p:spPr>
        <p:style>
          <a:lnRef idx="1">
            <a:schemeClr val="accent2"/>
          </a:lnRef>
          <a:fillRef idx="0">
            <a:schemeClr val="accent2"/>
          </a:fillRef>
          <a:effectRef idx="0">
            <a:schemeClr val="accent2"/>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16632"/>
            <a:ext cx="2900035" cy="2153369"/>
          </a:xfrm>
          <a:prstGeom prst="rect">
            <a:avLst/>
          </a:prstGeom>
        </p:spPr>
      </p:pic>
      <p:cxnSp>
        <p:nvCxnSpPr>
          <p:cNvPr id="11" name="Прямая соединительная линия 10"/>
          <p:cNvCxnSpPr/>
          <p:nvPr/>
        </p:nvCxnSpPr>
        <p:spPr>
          <a:xfrm>
            <a:off x="395536" y="5373216"/>
            <a:ext cx="827499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fld id="{B19B0651-EE4F-4900-A07F-96A6BFA9D0F0}" type="slidenum">
              <a:rPr lang="ru-RU" smtClean="0"/>
              <a:t>1</a:t>
            </a:fld>
            <a:endParaRPr lang="ru-RU"/>
          </a:p>
        </p:txBody>
      </p:sp>
    </p:spTree>
    <p:extLst>
      <p:ext uri="{BB962C8B-B14F-4D97-AF65-F5344CB8AC3E}">
        <p14:creationId xmlns:p14="http://schemas.microsoft.com/office/powerpoint/2010/main" val="2852982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81390"/>
            <a:ext cx="9361040" cy="702078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скругленные углы 19">
            <a:extLst>
              <a:ext uri="{FF2B5EF4-FFF2-40B4-BE49-F238E27FC236}">
                <a16:creationId xmlns="" xmlns:a16="http://schemas.microsoft.com/office/drawing/2014/main" id="{1F98025D-E236-46F8-895B-722FEDFFC8A9}"/>
              </a:ext>
            </a:extLst>
          </p:cNvPr>
          <p:cNvSpPr/>
          <p:nvPr/>
        </p:nvSpPr>
        <p:spPr>
          <a:xfrm rot="16200000">
            <a:off x="6154186" y="3576377"/>
            <a:ext cx="988365" cy="4728799"/>
          </a:xfrm>
          <a:prstGeom prst="roundRect">
            <a:avLst>
              <a:gd name="adj" fmla="val 210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 name="Прямоугольник: скругленные углы 16">
            <a:extLst>
              <a:ext uri="{FF2B5EF4-FFF2-40B4-BE49-F238E27FC236}">
                <a16:creationId xmlns="" xmlns:a16="http://schemas.microsoft.com/office/drawing/2014/main" id="{71162957-0160-4B34-B8C4-84E6EE896F98}"/>
              </a:ext>
            </a:extLst>
          </p:cNvPr>
          <p:cNvSpPr/>
          <p:nvPr/>
        </p:nvSpPr>
        <p:spPr>
          <a:xfrm rot="16200000">
            <a:off x="2620974" y="-2214586"/>
            <a:ext cx="1180334" cy="5930374"/>
          </a:xfrm>
          <a:prstGeom prst="roundRect">
            <a:avLst>
              <a:gd name="adj" fmla="val 21053"/>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 name="Text Placeholder 4">
            <a:extLst>
              <a:ext uri="{FF2B5EF4-FFF2-40B4-BE49-F238E27FC236}">
                <a16:creationId xmlns="" xmlns:a16="http://schemas.microsoft.com/office/drawing/2014/main" id="{2DB6E228-0341-4668-B9A2-C197E1C7AC3D}"/>
              </a:ext>
            </a:extLst>
          </p:cNvPr>
          <p:cNvSpPr txBox="1">
            <a:spLocks/>
          </p:cNvSpPr>
          <p:nvPr/>
        </p:nvSpPr>
        <p:spPr>
          <a:xfrm>
            <a:off x="6176330" y="229501"/>
            <a:ext cx="3023959" cy="3651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i="1" dirty="0"/>
              <a:t> </a:t>
            </a:r>
            <a:endParaRPr lang="en-US" i="1" dirty="0"/>
          </a:p>
        </p:txBody>
      </p:sp>
      <p:sp>
        <p:nvSpPr>
          <p:cNvPr id="2" name="Прямоугольник 1">
            <a:extLst>
              <a:ext uri="{FF2B5EF4-FFF2-40B4-BE49-F238E27FC236}">
                <a16:creationId xmlns="" xmlns:a16="http://schemas.microsoft.com/office/drawing/2014/main" id="{DDA9A698-F6DA-4E46-9AE8-3A95C48AB7A4}"/>
              </a:ext>
            </a:extLst>
          </p:cNvPr>
          <p:cNvSpPr/>
          <p:nvPr/>
        </p:nvSpPr>
        <p:spPr>
          <a:xfrm>
            <a:off x="392962" y="253097"/>
            <a:ext cx="6218407" cy="923330"/>
          </a:xfrm>
          <a:prstGeom prst="rect">
            <a:avLst/>
          </a:prstGeom>
        </p:spPr>
        <p:txBody>
          <a:bodyPr wrap="square">
            <a:spAutoFit/>
          </a:bodyPr>
          <a:lstStyle/>
          <a:p>
            <a:r>
              <a:rPr lang="ru-RU" dirty="0">
                <a:latin typeface="Arial" panose="020B0604020202020204" pitchFamily="34" charset="0"/>
                <a:ea typeface="Calibri" panose="020F0502020204030204" pitchFamily="34" charset="0"/>
                <a:cs typeface="Arial" panose="020B0604020202020204" pitchFamily="34" charset="0"/>
              </a:rPr>
              <a:t>В личном кабинете архива невозможно: </a:t>
            </a:r>
          </a:p>
          <a:p>
            <a:pPr marL="285750" indent="-285750">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добавить  название отделов</a:t>
            </a:r>
          </a:p>
          <a:p>
            <a:pPr marL="285750" indent="-285750">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объединить исполнителей в группы</a:t>
            </a:r>
            <a:endParaRPr lang="ru-RU" dirty="0">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 xmlns:a16="http://schemas.microsoft.com/office/drawing/2014/main" id="{C2AC3FBB-31D0-4FB4-91C6-CD42A237CB1A}"/>
              </a:ext>
            </a:extLst>
          </p:cNvPr>
          <p:cNvSpPr/>
          <p:nvPr/>
        </p:nvSpPr>
        <p:spPr>
          <a:xfrm>
            <a:off x="4283969" y="5479112"/>
            <a:ext cx="4656790"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Необходимо добавить функционал,</a:t>
            </a:r>
          </a:p>
          <a:p>
            <a:r>
              <a:rPr lang="ru-RU" dirty="0">
                <a:latin typeface="Arial" panose="020B0604020202020204" pitchFamily="34" charset="0"/>
                <a:cs typeface="Arial" panose="020B0604020202020204" pitchFamily="34" charset="0"/>
              </a:rPr>
              <a:t>возможность распределять запросы по отделам,   </a:t>
            </a:r>
            <a:r>
              <a:rPr lang="ru-RU" dirty="0">
                <a:latin typeface="Arial" panose="020B0604020202020204" pitchFamily="34" charset="0"/>
                <a:cs typeface="Arial" panose="020B0604020202020204" pitchFamily="34" charset="0"/>
              </a:rPr>
              <a:t>отслеживать их исполнение</a:t>
            </a:r>
          </a:p>
        </p:txBody>
      </p:sp>
      <p:pic>
        <p:nvPicPr>
          <p:cNvPr id="16" name="Рисунок 15">
            <a:extLst>
              <a:ext uri="{FF2B5EF4-FFF2-40B4-BE49-F238E27FC236}">
                <a16:creationId xmlns="" xmlns:a16="http://schemas.microsoft.com/office/drawing/2014/main" id="{ECA12BB8-7E05-4C7D-A30B-0C1F71DCB4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053"/>
          <a:stretch/>
        </p:blipFill>
        <p:spPr>
          <a:xfrm>
            <a:off x="213552" y="1427609"/>
            <a:ext cx="7310776" cy="3945607"/>
          </a:xfrm>
          <a:prstGeom prst="rect">
            <a:avLst/>
          </a:prstGeom>
          <a:effectLst>
            <a:outerShdw blurRad="317500" dist="152400" algn="ctr" rotWithShape="0">
              <a:srgbClr val="000000">
                <a:alpha val="40000"/>
              </a:srgbClr>
            </a:outerShdw>
          </a:effectLst>
        </p:spPr>
      </p:pic>
      <p:sp>
        <p:nvSpPr>
          <p:cNvPr id="3" name="Номер слайда 2"/>
          <p:cNvSpPr>
            <a:spLocks noGrp="1"/>
          </p:cNvSpPr>
          <p:nvPr>
            <p:ph type="sldNum" sz="quarter" idx="12"/>
          </p:nvPr>
        </p:nvSpPr>
        <p:spPr/>
        <p:txBody>
          <a:bodyPr/>
          <a:lstStyle/>
          <a:p>
            <a:fld id="{B5CEABB6-07DC-46E8-9B57-56EC44A396E5}" type="slidenum">
              <a:rPr lang="en-US" smtClean="0"/>
              <a:t>10</a:t>
            </a:fld>
            <a:endParaRPr lang="en-US" dirty="0"/>
          </a:p>
        </p:txBody>
      </p:sp>
    </p:spTree>
    <p:extLst>
      <p:ext uri="{BB962C8B-B14F-4D97-AF65-F5344CB8AC3E}">
        <p14:creationId xmlns:p14="http://schemas.microsoft.com/office/powerpoint/2010/main" val="65640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9027" y="-9922"/>
            <a:ext cx="9144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скругленные углы 16">
            <a:extLst>
              <a:ext uri="{FF2B5EF4-FFF2-40B4-BE49-F238E27FC236}">
                <a16:creationId xmlns="" xmlns:a16="http://schemas.microsoft.com/office/drawing/2014/main" id="{17CA310B-41C3-4C64-91E5-C54EB301BBAC}"/>
              </a:ext>
            </a:extLst>
          </p:cNvPr>
          <p:cNvSpPr/>
          <p:nvPr/>
        </p:nvSpPr>
        <p:spPr>
          <a:xfrm rot="16200000">
            <a:off x="5984735" y="3728934"/>
            <a:ext cx="1224061" cy="4512773"/>
          </a:xfrm>
          <a:prstGeom prst="roundRect">
            <a:avLst>
              <a:gd name="adj" fmla="val 1982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 name="Прямоугольник: скругленные углы 13">
            <a:extLst>
              <a:ext uri="{FF2B5EF4-FFF2-40B4-BE49-F238E27FC236}">
                <a16:creationId xmlns="" xmlns:a16="http://schemas.microsoft.com/office/drawing/2014/main" id="{AD99317B-A1D3-4E8B-9194-561ED9A97F20}"/>
              </a:ext>
            </a:extLst>
          </p:cNvPr>
          <p:cNvSpPr/>
          <p:nvPr/>
        </p:nvSpPr>
        <p:spPr>
          <a:xfrm rot="16200000">
            <a:off x="3963495" y="-3360647"/>
            <a:ext cx="1158956" cy="8387889"/>
          </a:xfrm>
          <a:prstGeom prst="roundRect">
            <a:avLst>
              <a:gd name="adj" fmla="val 21053"/>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 name="Text Placeholder 4">
            <a:extLst>
              <a:ext uri="{FF2B5EF4-FFF2-40B4-BE49-F238E27FC236}">
                <a16:creationId xmlns="" xmlns:a16="http://schemas.microsoft.com/office/drawing/2014/main" id="{2DB6E228-0341-4668-B9A2-C197E1C7AC3D}"/>
              </a:ext>
            </a:extLst>
          </p:cNvPr>
          <p:cNvSpPr txBox="1">
            <a:spLocks/>
          </p:cNvSpPr>
          <p:nvPr/>
        </p:nvSpPr>
        <p:spPr>
          <a:xfrm>
            <a:off x="6176330" y="229501"/>
            <a:ext cx="3023959" cy="3651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i="1" dirty="0"/>
              <a:t> </a:t>
            </a:r>
            <a:endParaRPr lang="en-US" i="1" dirty="0"/>
          </a:p>
        </p:txBody>
      </p:sp>
      <p:sp>
        <p:nvSpPr>
          <p:cNvPr id="2" name="Прямоугольник 1">
            <a:extLst>
              <a:ext uri="{FF2B5EF4-FFF2-40B4-BE49-F238E27FC236}">
                <a16:creationId xmlns="" xmlns:a16="http://schemas.microsoft.com/office/drawing/2014/main" id="{DDA9A698-F6DA-4E46-9AE8-3A95C48AB7A4}"/>
              </a:ext>
            </a:extLst>
          </p:cNvPr>
          <p:cNvSpPr/>
          <p:nvPr/>
        </p:nvSpPr>
        <p:spPr>
          <a:xfrm>
            <a:off x="477218" y="412063"/>
            <a:ext cx="8478450"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В реестре запросов не хватает столбцов: </a:t>
            </a:r>
          </a:p>
          <a:p>
            <a:r>
              <a:rPr lang="ru-RU" dirty="0">
                <a:latin typeface="Arial" panose="020B0604020202020204" pitchFamily="34" charset="0"/>
                <a:cs typeface="Arial" panose="020B0604020202020204" pitchFamily="34" charset="0"/>
              </a:rPr>
              <a:t>«Организация» (место, где работал гражданин)</a:t>
            </a:r>
          </a:p>
          <a:p>
            <a:r>
              <a:rPr lang="ru-RU" dirty="0">
                <a:latin typeface="Arial" panose="020B0604020202020204" pitchFamily="34" charset="0"/>
                <a:cs typeface="Arial" panose="020B0604020202020204" pitchFamily="34" charset="0"/>
              </a:rPr>
              <a:t>«Приложения» (вложенные документы, копия трудовой книжки)</a:t>
            </a:r>
          </a:p>
        </p:txBody>
      </p:sp>
      <p:sp>
        <p:nvSpPr>
          <p:cNvPr id="6" name="Прямоугольник 5">
            <a:extLst>
              <a:ext uri="{FF2B5EF4-FFF2-40B4-BE49-F238E27FC236}">
                <a16:creationId xmlns="" xmlns:a16="http://schemas.microsoft.com/office/drawing/2014/main" id="{C2AC3FBB-31D0-4FB4-91C6-CD42A237CB1A}"/>
              </a:ext>
            </a:extLst>
          </p:cNvPr>
          <p:cNvSpPr/>
          <p:nvPr/>
        </p:nvSpPr>
        <p:spPr>
          <a:xfrm>
            <a:off x="4581937" y="5877272"/>
            <a:ext cx="4204869" cy="400110"/>
          </a:xfrm>
          <a:prstGeom prst="rect">
            <a:avLst/>
          </a:prstGeom>
        </p:spPr>
        <p:txBody>
          <a:bodyPr wrap="square">
            <a:spAutoFit/>
          </a:bodyPr>
          <a:lstStyle/>
          <a:p>
            <a:r>
              <a:rPr lang="ru-RU" sz="2000" dirty="0"/>
              <a:t>Добавить необходимый функционал</a:t>
            </a:r>
          </a:p>
        </p:txBody>
      </p:sp>
      <p:pic>
        <p:nvPicPr>
          <p:cNvPr id="7" name="Рисунок 6">
            <a:extLst>
              <a:ext uri="{FF2B5EF4-FFF2-40B4-BE49-F238E27FC236}">
                <a16:creationId xmlns="" xmlns:a16="http://schemas.microsoft.com/office/drawing/2014/main" id="{1EE0C8E2-CD8A-40D7-A187-C8E2BDD622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70" y="1879466"/>
            <a:ext cx="6907960" cy="3885727"/>
          </a:xfrm>
          <a:prstGeom prst="rect">
            <a:avLst/>
          </a:prstGeom>
          <a:effectLst>
            <a:outerShdw blurRad="317500" dist="152400" algn="ctr" rotWithShape="0">
              <a:srgbClr val="000000">
                <a:alpha val="40000"/>
              </a:srgbClr>
            </a:outerShdw>
          </a:effectLst>
        </p:spPr>
      </p:pic>
      <p:sp>
        <p:nvSpPr>
          <p:cNvPr id="3" name="Номер слайда 2"/>
          <p:cNvSpPr>
            <a:spLocks noGrp="1"/>
          </p:cNvSpPr>
          <p:nvPr>
            <p:ph type="sldNum" sz="quarter" idx="12"/>
          </p:nvPr>
        </p:nvSpPr>
        <p:spPr/>
        <p:txBody>
          <a:bodyPr/>
          <a:lstStyle/>
          <a:p>
            <a:fld id="{B5CEABB6-07DC-46E8-9B57-56EC44A396E5}" type="slidenum">
              <a:rPr lang="en-US" smtClean="0"/>
              <a:t>11</a:t>
            </a:fld>
            <a:endParaRPr lang="en-US" dirty="0"/>
          </a:p>
        </p:txBody>
      </p:sp>
    </p:spTree>
    <p:extLst>
      <p:ext uri="{BB962C8B-B14F-4D97-AF65-F5344CB8AC3E}">
        <p14:creationId xmlns:p14="http://schemas.microsoft.com/office/powerpoint/2010/main" val="267435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скругленные углы 15">
            <a:extLst>
              <a:ext uri="{FF2B5EF4-FFF2-40B4-BE49-F238E27FC236}">
                <a16:creationId xmlns="" xmlns:a16="http://schemas.microsoft.com/office/drawing/2014/main" id="{783687CF-FB2C-43E5-B690-D8AF7D928E6E}"/>
              </a:ext>
            </a:extLst>
          </p:cNvPr>
          <p:cNvSpPr/>
          <p:nvPr/>
        </p:nvSpPr>
        <p:spPr>
          <a:xfrm rot="16200000">
            <a:off x="3488939" y="-3126671"/>
            <a:ext cx="2188451" cy="8762649"/>
          </a:xfrm>
          <a:prstGeom prst="roundRect">
            <a:avLst>
              <a:gd name="adj" fmla="val 21053"/>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 name="Правая фигурная скобка 14"/>
          <p:cNvSpPr/>
          <p:nvPr/>
        </p:nvSpPr>
        <p:spPr>
          <a:xfrm>
            <a:off x="4400552" y="2255681"/>
            <a:ext cx="435769" cy="3667125"/>
          </a:xfrm>
          <a:prstGeom prst="rightBrace">
            <a:avLst>
              <a:gd name="adj1" fmla="val 8333"/>
              <a:gd name="adj2" fmla="val 512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Text Placeholder 4">
            <a:extLst>
              <a:ext uri="{FF2B5EF4-FFF2-40B4-BE49-F238E27FC236}">
                <a16:creationId xmlns="" xmlns:a16="http://schemas.microsoft.com/office/drawing/2014/main" id="{2DB6E228-0341-4668-B9A2-C197E1C7AC3D}"/>
              </a:ext>
            </a:extLst>
          </p:cNvPr>
          <p:cNvSpPr txBox="1">
            <a:spLocks/>
          </p:cNvSpPr>
          <p:nvPr/>
        </p:nvSpPr>
        <p:spPr>
          <a:xfrm>
            <a:off x="6176330" y="229501"/>
            <a:ext cx="3023959" cy="3651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i="1" dirty="0"/>
              <a:t> </a:t>
            </a:r>
            <a:endParaRPr lang="en-US" i="1" dirty="0"/>
          </a:p>
        </p:txBody>
      </p:sp>
      <p:sp>
        <p:nvSpPr>
          <p:cNvPr id="2" name="Прямоугольник 1">
            <a:extLst>
              <a:ext uri="{FF2B5EF4-FFF2-40B4-BE49-F238E27FC236}">
                <a16:creationId xmlns="" xmlns:a16="http://schemas.microsoft.com/office/drawing/2014/main" id="{DDA9A698-F6DA-4E46-9AE8-3A95C48AB7A4}"/>
              </a:ext>
            </a:extLst>
          </p:cNvPr>
          <p:cNvSpPr/>
          <p:nvPr/>
        </p:nvSpPr>
        <p:spPr>
          <a:xfrm>
            <a:off x="376194" y="210252"/>
            <a:ext cx="8376892" cy="1754326"/>
          </a:xfrm>
          <a:prstGeom prst="rect">
            <a:avLst/>
          </a:prstGeom>
        </p:spPr>
        <p:txBody>
          <a:bodyPr wrap="square">
            <a:spAutoFit/>
          </a:bodyPr>
          <a:lstStyle/>
          <a:p>
            <a:r>
              <a:rPr lang="ru-RU" b="1" dirty="0">
                <a:latin typeface="Arial" panose="020B0604020202020204" pitchFamily="34" charset="0"/>
                <a:cs typeface="Arial" panose="020B0604020202020204" pitchFamily="34" charset="0"/>
              </a:rPr>
              <a:t>Ответ на запрос по заработной плате</a:t>
            </a:r>
          </a:p>
          <a:p>
            <a:r>
              <a:rPr lang="ru-RU" dirty="0">
                <a:latin typeface="Arial" panose="020B0604020202020204" pitchFamily="34" charset="0"/>
                <a:cs typeface="Arial" panose="020B0604020202020204" pitchFamily="34" charset="0"/>
              </a:rPr>
              <a:t>Внесение  данных по одному запросу  </a:t>
            </a:r>
            <a:r>
              <a:rPr lang="ru-RU" dirty="0" err="1">
                <a:latin typeface="Arial" panose="020B0604020202020204" pitchFamily="34" charset="0"/>
                <a:cs typeface="Arial" panose="020B0604020202020204" pitchFamily="34" charset="0"/>
              </a:rPr>
              <a:t>трудозатратно</a:t>
            </a:r>
            <a:r>
              <a:rPr lang="ru-RU" dirty="0">
                <a:latin typeface="Arial" panose="020B0604020202020204" pitchFamily="34" charset="0"/>
                <a:cs typeface="Arial" panose="020B0604020202020204" pitchFamily="34" charset="0"/>
              </a:rPr>
              <a:t>. При вводе   нужно заново выбирать и вводить «за период или помесячно», «единицу измерения», «год», «месяц», «вид выплаты, дохода» и только потом сумму заработка. </a:t>
            </a:r>
            <a:r>
              <a:rPr lang="ru-RU" dirty="0" smtClean="0">
                <a:latin typeface="Arial" panose="020B0604020202020204" pitchFamily="34" charset="0"/>
                <a:cs typeface="Arial" panose="020B0604020202020204" pitchFamily="34" charset="0"/>
              </a:rPr>
              <a:t>При </a:t>
            </a:r>
            <a:r>
              <a:rPr lang="ru-RU" dirty="0">
                <a:latin typeface="Arial" panose="020B0604020202020204" pitchFamily="34" charset="0"/>
                <a:cs typeface="Arial" panose="020B0604020202020204" pitchFamily="34" charset="0"/>
              </a:rPr>
              <a:t>наборе зарплаты за </a:t>
            </a:r>
            <a:r>
              <a:rPr lang="ru-RU" b="1" dirty="0">
                <a:solidFill>
                  <a:srgbClr val="FF0000"/>
                </a:solidFill>
                <a:latin typeface="Arial" panose="020B0604020202020204" pitchFamily="34" charset="0"/>
                <a:cs typeface="Arial" panose="020B0604020202020204" pitchFamily="34" charset="0"/>
              </a:rPr>
              <a:t>60 месяцев </a:t>
            </a:r>
            <a:r>
              <a:rPr lang="ru-RU" dirty="0">
                <a:latin typeface="Arial" panose="020B0604020202020204" pitchFamily="34" charset="0"/>
                <a:cs typeface="Arial" panose="020B0604020202020204" pitchFamily="34" charset="0"/>
              </a:rPr>
              <a:t>приходится набирать </a:t>
            </a:r>
            <a:r>
              <a:rPr lang="ru-RU" dirty="0" smtClean="0">
                <a:latin typeface="Arial" panose="020B0604020202020204" pitchFamily="34" charset="0"/>
                <a:cs typeface="Arial" panose="020B0604020202020204" pitchFamily="34" charset="0"/>
              </a:rPr>
              <a:t>одну и ту же информацию  </a:t>
            </a:r>
            <a:r>
              <a:rPr lang="ru-RU" b="1" dirty="0">
                <a:solidFill>
                  <a:srgbClr val="FF0000"/>
                </a:solidFill>
                <a:latin typeface="Arial" panose="020B0604020202020204" pitchFamily="34" charset="0"/>
                <a:cs typeface="Arial" panose="020B0604020202020204" pitchFamily="34" charset="0"/>
              </a:rPr>
              <a:t>300</a:t>
            </a:r>
            <a:r>
              <a:rPr lang="ru-RU" dirty="0">
                <a:latin typeface="Arial" panose="020B0604020202020204" pitchFamily="34" charset="0"/>
                <a:cs typeface="Arial" panose="020B0604020202020204" pitchFamily="34" charset="0"/>
              </a:rPr>
              <a:t> раз. </a:t>
            </a:r>
          </a:p>
        </p:txBody>
      </p:sp>
      <p:pic>
        <p:nvPicPr>
          <p:cNvPr id="11" name="Рисунок 10">
            <a:extLst>
              <a:ext uri="{FF2B5EF4-FFF2-40B4-BE49-F238E27FC236}">
                <a16:creationId xmlns="" xmlns:a16="http://schemas.microsoft.com/office/drawing/2014/main" id="{16A2F480-848F-412D-AEB6-1D845A1798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920"/>
          <a:stretch/>
        </p:blipFill>
        <p:spPr>
          <a:xfrm>
            <a:off x="784604" y="2420888"/>
            <a:ext cx="7560071" cy="4085852"/>
          </a:xfrm>
          <a:prstGeom prst="rect">
            <a:avLst/>
          </a:prstGeom>
          <a:effectLst>
            <a:outerShdw blurRad="317500" dist="152400" algn="ctr" rotWithShape="0">
              <a:srgbClr val="000000">
                <a:alpha val="40000"/>
              </a:srgbClr>
            </a:outerShdw>
          </a:effectLst>
        </p:spPr>
      </p:pic>
      <p:sp>
        <p:nvSpPr>
          <p:cNvPr id="3" name="Номер слайда 2"/>
          <p:cNvSpPr>
            <a:spLocks noGrp="1"/>
          </p:cNvSpPr>
          <p:nvPr>
            <p:ph type="sldNum" sz="quarter" idx="12"/>
          </p:nvPr>
        </p:nvSpPr>
        <p:spPr/>
        <p:txBody>
          <a:bodyPr/>
          <a:lstStyle/>
          <a:p>
            <a:fld id="{B5CEABB6-07DC-46E8-9B57-56EC44A396E5}" type="slidenum">
              <a:rPr lang="en-US" smtClean="0"/>
              <a:t>12</a:t>
            </a:fld>
            <a:endParaRPr lang="en-US" dirty="0"/>
          </a:p>
        </p:txBody>
      </p:sp>
    </p:spTree>
    <p:extLst>
      <p:ext uri="{BB962C8B-B14F-4D97-AF65-F5344CB8AC3E}">
        <p14:creationId xmlns:p14="http://schemas.microsoft.com/office/powerpoint/2010/main" val="346751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313388"/>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скругленные углы 9">
            <a:extLst>
              <a:ext uri="{FF2B5EF4-FFF2-40B4-BE49-F238E27FC236}">
                <a16:creationId xmlns="" xmlns:a16="http://schemas.microsoft.com/office/drawing/2014/main" id="{6BAD607E-1FAC-4A39-BC47-069AAD29DBDA}"/>
              </a:ext>
            </a:extLst>
          </p:cNvPr>
          <p:cNvSpPr/>
          <p:nvPr/>
        </p:nvSpPr>
        <p:spPr>
          <a:xfrm rot="16200000">
            <a:off x="3379485" y="949107"/>
            <a:ext cx="2733961" cy="8701858"/>
          </a:xfrm>
          <a:prstGeom prst="roundRect">
            <a:avLst>
              <a:gd name="adj" fmla="val 12591"/>
            </a:avLst>
          </a:prstGeom>
          <a:solidFill>
            <a:srgbClr val="FFDC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 name="Text Placeholder 4">
            <a:extLst>
              <a:ext uri="{FF2B5EF4-FFF2-40B4-BE49-F238E27FC236}">
                <a16:creationId xmlns="" xmlns:a16="http://schemas.microsoft.com/office/drawing/2014/main" id="{2DB6E228-0341-4668-B9A2-C197E1C7AC3D}"/>
              </a:ext>
            </a:extLst>
          </p:cNvPr>
          <p:cNvSpPr txBox="1">
            <a:spLocks/>
          </p:cNvSpPr>
          <p:nvPr/>
        </p:nvSpPr>
        <p:spPr>
          <a:xfrm>
            <a:off x="6176330" y="229501"/>
            <a:ext cx="3023959" cy="3651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i="1" dirty="0"/>
              <a:t> </a:t>
            </a:r>
            <a:endParaRPr lang="en-US" i="1" dirty="0"/>
          </a:p>
        </p:txBody>
      </p:sp>
      <p:sp>
        <p:nvSpPr>
          <p:cNvPr id="6" name="Прямоугольник 5">
            <a:extLst>
              <a:ext uri="{FF2B5EF4-FFF2-40B4-BE49-F238E27FC236}">
                <a16:creationId xmlns="" xmlns:a16="http://schemas.microsoft.com/office/drawing/2014/main" id="{C2AC3FBB-31D0-4FB4-91C6-CD42A237CB1A}"/>
              </a:ext>
            </a:extLst>
          </p:cNvPr>
          <p:cNvSpPr/>
          <p:nvPr/>
        </p:nvSpPr>
        <p:spPr>
          <a:xfrm>
            <a:off x="395536" y="4005064"/>
            <a:ext cx="8498284" cy="2800767"/>
          </a:xfrm>
          <a:prstGeom prst="rect">
            <a:avLst/>
          </a:prstGeom>
        </p:spPr>
        <p:txBody>
          <a:bodyPr wrap="square">
            <a:spAutoFit/>
          </a:bodyPr>
          <a:lstStyle/>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Создать готовую таблицу для заполнения с помощью табуляции и клавиши «ENTER», не открывая каждый месяц отдельно.</a:t>
            </a:r>
          </a:p>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Сделать сохраняющимися строки: «за период или помесячно», «единицу измерения», «год», «месяц», «вид выплаты, дохода», чтобы при вводе первого месяца они сохранялись и их  можно было менять по мере необходимости, а не вводить каждый раз заново.</a:t>
            </a:r>
          </a:p>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При выборе зарплаты «за год» выводить строки за 12 месяцев, которые надо будет заполнить. </a:t>
            </a:r>
          </a:p>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Предусмотреть в одном месяце несколько граф для указаний выплат в месяце (например: выходное пособие, компенсация за неиспользованный отпуск, пенсионные взносы). </a:t>
            </a:r>
          </a:p>
        </p:txBody>
      </p:sp>
      <p:pic>
        <p:nvPicPr>
          <p:cNvPr id="8" name="Рисунок 7">
            <a:extLst>
              <a:ext uri="{FF2B5EF4-FFF2-40B4-BE49-F238E27FC236}">
                <a16:creationId xmlns="" xmlns:a16="http://schemas.microsoft.com/office/drawing/2014/main" id="{70C1C641-FC4F-4F01-A0D8-B9B8205E41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55"/>
          <a:stretch/>
        </p:blipFill>
        <p:spPr>
          <a:xfrm>
            <a:off x="468313" y="153571"/>
            <a:ext cx="6767983" cy="3656429"/>
          </a:xfrm>
          <a:prstGeom prst="rect">
            <a:avLst/>
          </a:prstGeom>
          <a:effectLst>
            <a:outerShdw blurRad="317500" dist="152400" algn="ctr" rotWithShape="0">
              <a:srgbClr val="000000">
                <a:alpha val="40000"/>
              </a:srgbClr>
            </a:outerShdw>
          </a:effectLst>
        </p:spPr>
      </p:pic>
      <p:sp>
        <p:nvSpPr>
          <p:cNvPr id="2" name="Номер слайда 1"/>
          <p:cNvSpPr>
            <a:spLocks noGrp="1"/>
          </p:cNvSpPr>
          <p:nvPr>
            <p:ph type="sldNum" sz="quarter" idx="12"/>
          </p:nvPr>
        </p:nvSpPr>
        <p:spPr/>
        <p:txBody>
          <a:bodyPr/>
          <a:lstStyle/>
          <a:p>
            <a:fld id="{B5CEABB6-07DC-46E8-9B57-56EC44A396E5}" type="slidenum">
              <a:rPr lang="en-US" smtClean="0"/>
              <a:t>13</a:t>
            </a:fld>
            <a:endParaRPr lang="en-US" dirty="0"/>
          </a:p>
        </p:txBody>
      </p:sp>
    </p:spTree>
    <p:extLst>
      <p:ext uri="{BB962C8B-B14F-4D97-AF65-F5344CB8AC3E}">
        <p14:creationId xmlns:p14="http://schemas.microsoft.com/office/powerpoint/2010/main" val="52250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4656" y="165798"/>
            <a:ext cx="9144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скругленные углы 15">
            <a:extLst>
              <a:ext uri="{FF2B5EF4-FFF2-40B4-BE49-F238E27FC236}">
                <a16:creationId xmlns="" xmlns:a16="http://schemas.microsoft.com/office/drawing/2014/main" id="{6291AED3-09FB-4F46-9DFC-9BABFFA404FF}"/>
              </a:ext>
            </a:extLst>
          </p:cNvPr>
          <p:cNvSpPr/>
          <p:nvPr/>
        </p:nvSpPr>
        <p:spPr>
          <a:xfrm rot="16200000">
            <a:off x="3715763" y="1492644"/>
            <a:ext cx="1944217" cy="8553234"/>
          </a:xfrm>
          <a:prstGeom prst="roundRect">
            <a:avLst>
              <a:gd name="adj" fmla="val 14742"/>
            </a:avLst>
          </a:prstGeom>
          <a:solidFill>
            <a:srgbClr val="FFDC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 name="Прямоугольник: скругленные углы 13">
            <a:extLst>
              <a:ext uri="{FF2B5EF4-FFF2-40B4-BE49-F238E27FC236}">
                <a16:creationId xmlns="" xmlns:a16="http://schemas.microsoft.com/office/drawing/2014/main" id="{87A56AD5-75E2-4726-BCFE-C2A43189E212}"/>
              </a:ext>
            </a:extLst>
          </p:cNvPr>
          <p:cNvSpPr/>
          <p:nvPr/>
        </p:nvSpPr>
        <p:spPr>
          <a:xfrm rot="16200000">
            <a:off x="3383521" y="-3016065"/>
            <a:ext cx="2448271" cy="8713663"/>
          </a:xfrm>
          <a:prstGeom prst="roundRect">
            <a:avLst>
              <a:gd name="adj" fmla="val 21053"/>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 name="Text Placeholder 4">
            <a:extLst>
              <a:ext uri="{FF2B5EF4-FFF2-40B4-BE49-F238E27FC236}">
                <a16:creationId xmlns="" xmlns:a16="http://schemas.microsoft.com/office/drawing/2014/main" id="{2DB6E228-0341-4668-B9A2-C197E1C7AC3D}"/>
              </a:ext>
            </a:extLst>
          </p:cNvPr>
          <p:cNvSpPr txBox="1">
            <a:spLocks/>
          </p:cNvSpPr>
          <p:nvPr/>
        </p:nvSpPr>
        <p:spPr>
          <a:xfrm>
            <a:off x="6176330" y="229501"/>
            <a:ext cx="3023959" cy="3651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i="1" dirty="0"/>
              <a:t> </a:t>
            </a:r>
            <a:endParaRPr lang="en-US" i="1" dirty="0"/>
          </a:p>
        </p:txBody>
      </p:sp>
      <p:sp>
        <p:nvSpPr>
          <p:cNvPr id="2" name="Прямоугольник 1">
            <a:extLst>
              <a:ext uri="{FF2B5EF4-FFF2-40B4-BE49-F238E27FC236}">
                <a16:creationId xmlns="" xmlns:a16="http://schemas.microsoft.com/office/drawing/2014/main" id="{DDA9A698-F6DA-4E46-9AE8-3A95C48AB7A4}"/>
              </a:ext>
            </a:extLst>
          </p:cNvPr>
          <p:cNvSpPr/>
          <p:nvPr/>
        </p:nvSpPr>
        <p:spPr>
          <a:xfrm>
            <a:off x="363488" y="188640"/>
            <a:ext cx="8286242" cy="1631216"/>
          </a:xfrm>
          <a:prstGeom prst="rect">
            <a:avLst/>
          </a:prstGeom>
        </p:spPr>
        <p:txBody>
          <a:bodyPr wrap="square">
            <a:spAutoFit/>
          </a:bodyPr>
          <a:lstStyle/>
          <a:p>
            <a:r>
              <a:rPr lang="ru-RU" sz="2000" b="1" dirty="0"/>
              <a:t>Ответ на запрос по стажу</a:t>
            </a:r>
          </a:p>
          <a:p>
            <a:r>
              <a:rPr lang="ru-RU" sz="2000" dirty="0"/>
              <a:t>Графы «Начало периода», «Конец периода» - обязательные для заполнения при приеме, переводе,  увольнении (нужно ввести две даты при приеме, две даты при переводе, две при увольнении) Но это всегда одна дата (не период). Две обязательные даты не нужны.</a:t>
            </a:r>
          </a:p>
        </p:txBody>
      </p:sp>
      <p:sp>
        <p:nvSpPr>
          <p:cNvPr id="6" name="Прямоугольник 5">
            <a:extLst>
              <a:ext uri="{FF2B5EF4-FFF2-40B4-BE49-F238E27FC236}">
                <a16:creationId xmlns="" xmlns:a16="http://schemas.microsoft.com/office/drawing/2014/main" id="{C2AC3FBB-31D0-4FB4-91C6-CD42A237CB1A}"/>
              </a:ext>
            </a:extLst>
          </p:cNvPr>
          <p:cNvSpPr/>
          <p:nvPr/>
        </p:nvSpPr>
        <p:spPr>
          <a:xfrm>
            <a:off x="395536" y="4941168"/>
            <a:ext cx="7873070" cy="1477328"/>
          </a:xfrm>
          <a:prstGeom prst="rect">
            <a:avLst/>
          </a:prstGeom>
        </p:spPr>
        <p:txBody>
          <a:bodyPr wrap="square">
            <a:spAutoFit/>
          </a:bodyPr>
          <a:lstStyle/>
          <a:p>
            <a:r>
              <a:rPr lang="ru-RU" dirty="0">
                <a:latin typeface="Arial" panose="020B0604020202020204" pitchFamily="34" charset="0"/>
                <a:cs typeface="Arial" panose="020B0604020202020204" pitchFamily="34" charset="0"/>
              </a:rPr>
              <a:t>Изменить, оставить одну дату, сделать  поле необязательным для заполнения. При утере трудовой, например, когда невозможно точно указать какую то дату-дать возможность заполнить часть даты-месяц и год, только год. Добавить примечания, где будет возможность дать по этому поводу комментарии.</a:t>
            </a:r>
          </a:p>
        </p:txBody>
      </p:sp>
      <p:pic>
        <p:nvPicPr>
          <p:cNvPr id="7" name="Рисунок 6">
            <a:extLst>
              <a:ext uri="{FF2B5EF4-FFF2-40B4-BE49-F238E27FC236}">
                <a16:creationId xmlns="" xmlns:a16="http://schemas.microsoft.com/office/drawing/2014/main" id="{CA249C9F-D163-4CE8-B793-A35BE80254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007"/>
          <a:stretch/>
        </p:blipFill>
        <p:spPr>
          <a:xfrm>
            <a:off x="845597" y="2137503"/>
            <a:ext cx="5192337" cy="2803665"/>
          </a:xfrm>
          <a:prstGeom prst="rect">
            <a:avLst/>
          </a:prstGeom>
          <a:effectLst>
            <a:outerShdw blurRad="317500" dist="152400" algn="ctr" rotWithShape="0">
              <a:srgbClr val="000000">
                <a:alpha val="40000"/>
              </a:srgbClr>
            </a:outerShdw>
          </a:effectLst>
        </p:spPr>
      </p:pic>
      <p:sp>
        <p:nvSpPr>
          <p:cNvPr id="3" name="Номер слайда 2"/>
          <p:cNvSpPr>
            <a:spLocks noGrp="1"/>
          </p:cNvSpPr>
          <p:nvPr>
            <p:ph type="sldNum" sz="quarter" idx="12"/>
          </p:nvPr>
        </p:nvSpPr>
        <p:spPr/>
        <p:txBody>
          <a:bodyPr/>
          <a:lstStyle/>
          <a:p>
            <a:fld id="{B5CEABB6-07DC-46E8-9B57-56EC44A396E5}" type="slidenum">
              <a:rPr lang="en-US" smtClean="0"/>
              <a:t>14</a:t>
            </a:fld>
            <a:endParaRPr lang="en-US" dirty="0"/>
          </a:p>
        </p:txBody>
      </p:sp>
    </p:spTree>
    <p:extLst>
      <p:ext uri="{BB962C8B-B14F-4D97-AF65-F5344CB8AC3E}">
        <p14:creationId xmlns:p14="http://schemas.microsoft.com/office/powerpoint/2010/main" val="2311747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031FE9-9059-4FE8-B4AC-9771F23A1B89}"/>
              </a:ext>
            </a:extLst>
          </p:cNvPr>
          <p:cNvSpPr>
            <a:spLocks noGrp="1"/>
          </p:cNvSpPr>
          <p:nvPr>
            <p:ph type="title"/>
          </p:nvPr>
        </p:nvSpPr>
        <p:spPr>
          <a:xfrm>
            <a:off x="647564" y="44624"/>
            <a:ext cx="7848872" cy="1325563"/>
          </a:xfrm>
        </p:spPr>
        <p:txBody>
          <a:bodyPr>
            <a:normAutofit/>
          </a:bodyPr>
          <a:lstStyle/>
          <a:p>
            <a:r>
              <a:rPr lang="ru-RU" sz="1800" dirty="0" smtClean="0">
                <a:latin typeface="Arial Black" panose="020B0A04020102020204" pitchFamily="34" charset="0"/>
              </a:rPr>
              <a:t>Проблемы оформления запросов/ответов в </a:t>
            </a:r>
            <a:r>
              <a:rPr lang="ru-RU" sz="1800" dirty="0" err="1" smtClean="0">
                <a:latin typeface="Arial Black" panose="020B0A04020102020204" pitchFamily="34" charset="0"/>
              </a:rPr>
              <a:t>гис</a:t>
            </a:r>
            <a:r>
              <a:rPr lang="ru-RU" sz="1800" dirty="0" smtClean="0">
                <a:latin typeface="Arial Black" panose="020B0A04020102020204" pitchFamily="34" charset="0"/>
              </a:rPr>
              <a:t> </a:t>
            </a:r>
            <a:r>
              <a:rPr lang="ru-RU" sz="1800" dirty="0" err="1" smtClean="0">
                <a:latin typeface="Arial Black" panose="020B0A04020102020204" pitchFamily="34" charset="0"/>
              </a:rPr>
              <a:t>ецп</a:t>
            </a:r>
            <a:r>
              <a:rPr lang="ru-RU" sz="1800" dirty="0" smtClean="0">
                <a:latin typeface="Arial Black" panose="020B0A04020102020204" pitchFamily="34" charset="0"/>
              </a:rPr>
              <a:t> </a:t>
            </a:r>
            <a:endParaRPr lang="en-US" sz="1800" dirty="0">
              <a:latin typeface="Arial Black" panose="020B0A04020102020204" pitchFamily="34" charset="0"/>
            </a:endParaRPr>
          </a:p>
        </p:txBody>
      </p:sp>
      <p:cxnSp>
        <p:nvCxnSpPr>
          <p:cNvPr id="13" name="Прямая соединительная линия 12"/>
          <p:cNvCxnSpPr/>
          <p:nvPr/>
        </p:nvCxnSpPr>
        <p:spPr>
          <a:xfrm>
            <a:off x="0" y="6381328"/>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Таблица 17"/>
          <p:cNvGraphicFramePr>
            <a:graphicFrameLocks noGrp="1"/>
          </p:cNvGraphicFramePr>
          <p:nvPr>
            <p:extLst>
              <p:ext uri="{D42A27DB-BD31-4B8C-83A1-F6EECF244321}">
                <p14:modId xmlns:p14="http://schemas.microsoft.com/office/powerpoint/2010/main" val="1917051598"/>
              </p:ext>
            </p:extLst>
          </p:nvPr>
        </p:nvGraphicFramePr>
        <p:xfrm>
          <a:off x="287524" y="1124744"/>
          <a:ext cx="8568952" cy="4529077"/>
        </p:xfrm>
        <a:graphic>
          <a:graphicData uri="http://schemas.openxmlformats.org/drawingml/2006/table">
            <a:tbl>
              <a:tblPr firstRow="1" bandRow="1">
                <a:tableStyleId>{91EBBBCC-DAD2-459C-BE2E-F6DE35CF9A28}</a:tableStyleId>
              </a:tblPr>
              <a:tblGrid>
                <a:gridCol w="3780420">
                  <a:extLst>
                    <a:ext uri="{9D8B030D-6E8A-4147-A177-3AD203B41FA5}">
                      <a16:colId xmlns="" xmlns:a16="http://schemas.microsoft.com/office/drawing/2014/main" val="20000"/>
                    </a:ext>
                  </a:extLst>
                </a:gridCol>
                <a:gridCol w="4788532">
                  <a:extLst>
                    <a:ext uri="{9D8B030D-6E8A-4147-A177-3AD203B41FA5}">
                      <a16:colId xmlns="" xmlns:a16="http://schemas.microsoft.com/office/drawing/2014/main" val="20001"/>
                    </a:ext>
                  </a:extLst>
                </a:gridCol>
              </a:tblGrid>
              <a:tr h="432048">
                <a:tc>
                  <a:txBody>
                    <a:bodyPr/>
                    <a:lstStyle/>
                    <a:p>
                      <a:pPr algn="ctr"/>
                      <a:r>
                        <a:rPr lang="ru-RU" sz="1800" dirty="0">
                          <a:effectLst>
                            <a:outerShdw blurRad="38100" dist="38100" dir="2700000" algn="tl">
                              <a:srgbClr val="000000">
                                <a:alpha val="43137"/>
                              </a:srgbClr>
                            </a:outerShdw>
                          </a:effectLst>
                        </a:rPr>
                        <a:t>Проблема</a:t>
                      </a:r>
                      <a:r>
                        <a:rPr lang="ru-RU" sz="1800" dirty="0"/>
                        <a:t> </a:t>
                      </a:r>
                      <a:endParaRPr lang="ru-RU" dirty="0">
                        <a:latin typeface="Arial" panose="020B0604020202020204" pitchFamily="34" charset="0"/>
                        <a:cs typeface="Arial" panose="020B0604020202020204" pitchFamily="34" charset="0"/>
                      </a:endParaRPr>
                    </a:p>
                  </a:txBody>
                  <a:tcPr/>
                </a:tc>
                <a:tc>
                  <a:txBody>
                    <a:bodyPr/>
                    <a:lstStyle/>
                    <a:p>
                      <a:pPr algn="ctr"/>
                      <a:r>
                        <a:rPr lang="ru-RU" dirty="0">
                          <a:effectLst>
                            <a:outerShdw blurRad="38100" dist="38100" dir="2700000" algn="tl">
                              <a:srgbClr val="000000">
                                <a:alpha val="43137"/>
                              </a:srgbClr>
                            </a:outerShdw>
                          </a:effectLst>
                        </a:rPr>
                        <a:t>Предложение</a:t>
                      </a:r>
                      <a:endPar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1. Дублирование запросов по одному и тому же человеку и одной и той же теме</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1. Предусмотреть всплывающее окно «запрос отправлен», чтобы избежать дублирования запросов</a:t>
                      </a:r>
                      <a:endParaRPr lang="en-US" sz="1200" dirty="0"/>
                    </a:p>
                  </a:txBody>
                  <a:tcPr/>
                </a:tc>
                <a:extLst>
                  <a:ext uri="{0D108BD9-81ED-4DB2-BD59-A6C34878D82A}">
                    <a16:rowId xmlns="" xmlns:a16="http://schemas.microsoft.com/office/drawing/2014/main" val="10001"/>
                  </a:ext>
                </a:extLst>
              </a:tr>
              <a:tr h="77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2. При возврате проекта ответа  на запрос специалисту-исполнителю  на доработку отсутствует поле для указания замечаний по проекту ответа</a:t>
                      </a:r>
                      <a:endParaRPr lang="en-US" sz="1200" dirty="0"/>
                    </a:p>
                    <a:p>
                      <a:endParaRPr lang="ru-RU" sz="1200" dirty="0">
                        <a:latin typeface="Arial" panose="020B0604020202020204" pitchFamily="34" charset="0"/>
                        <a:cs typeface="Arial" panose="020B0604020202020204" pitchFamily="34" charset="0"/>
                      </a:endParaRPr>
                    </a:p>
                  </a:txBody>
                  <a:tcPr/>
                </a:tc>
                <a:tc>
                  <a:txBody>
                    <a:bodyPr/>
                    <a:lstStyle/>
                    <a:p>
                      <a:r>
                        <a:rPr lang="ru-RU" sz="1200" dirty="0"/>
                        <a:t>2.1. Предусмотреть текстовое поле для указания замечаний на проект ответа, чтобы специалист-исполнитель видел, что ему нужно исправить;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2.2. В статусе запроса предусмотреть новое поле «запрос на доработке».</a:t>
                      </a:r>
                    </a:p>
                  </a:txBody>
                  <a:tcPr/>
                </a:tc>
                <a:extLst>
                  <a:ext uri="{0D108BD9-81ED-4DB2-BD59-A6C34878D82A}">
                    <a16:rowId xmlns="" xmlns:a16="http://schemas.microsoft.com/office/drawing/2014/main" val="10002"/>
                  </a:ext>
                </a:extLst>
              </a:tr>
              <a:tr h="585252">
                <a:tc>
                  <a:txBody>
                    <a:bodyPr/>
                    <a:lstStyle/>
                    <a:p>
                      <a:r>
                        <a:rPr lang="ru-RU" sz="1200" kern="1200" dirty="0" smtClean="0">
                          <a:solidFill>
                            <a:schemeClr val="dk1"/>
                          </a:solidFill>
                          <a:latin typeface="+mn-lt"/>
                          <a:ea typeface="+mn-ea"/>
                          <a:cs typeface="+mn-cs"/>
                        </a:rPr>
                        <a:t>3. Во </a:t>
                      </a:r>
                      <a:r>
                        <a:rPr lang="ru-RU" sz="1200" kern="1200" dirty="0">
                          <a:solidFill>
                            <a:schemeClr val="dk1"/>
                          </a:solidFill>
                          <a:latin typeface="+mn-lt"/>
                          <a:ea typeface="+mn-ea"/>
                          <a:cs typeface="+mn-cs"/>
                        </a:rPr>
                        <a:t>всех запросах поля «Исполнитель СФР» «Телефон исполнителя» часто остаются не заполненными. </a:t>
                      </a:r>
                    </a:p>
                  </a:txBody>
                  <a:tcPr/>
                </a:tc>
                <a:tc>
                  <a:txBody>
                    <a:bodyPr/>
                    <a:lstStyle/>
                    <a:p>
                      <a:pPr marL="0" indent="0" algn="l">
                        <a:buFont typeface="Arial" pitchFamily="34" charset="0"/>
                        <a:buNone/>
                      </a:pPr>
                      <a:r>
                        <a:rPr lang="ru-RU" sz="1200" kern="1200" dirty="0" smtClean="0">
                          <a:solidFill>
                            <a:schemeClr val="dk1"/>
                          </a:solidFill>
                          <a:latin typeface="+mn-lt"/>
                          <a:ea typeface="+mn-ea"/>
                          <a:cs typeface="+mn-cs"/>
                        </a:rPr>
                        <a:t>3. </a:t>
                      </a:r>
                      <a:r>
                        <a:rPr lang="ru-RU" sz="1200" kern="1200" dirty="0">
                          <a:solidFill>
                            <a:schemeClr val="dk1"/>
                          </a:solidFill>
                          <a:latin typeface="+mn-lt"/>
                          <a:ea typeface="+mn-ea"/>
                          <a:cs typeface="+mn-cs"/>
                        </a:rPr>
                        <a:t>Сделать поля «Исполнитель СФР» «Телефон исполнителя» полями, обязательными для заполнения. Вывести указанные поля в печатную форму запроса. </a:t>
                      </a:r>
                    </a:p>
                  </a:txBody>
                  <a:tcPr/>
                </a:tc>
                <a:extLst>
                  <a:ext uri="{0D108BD9-81ED-4DB2-BD59-A6C34878D82A}">
                    <a16:rowId xmlns="" xmlns:a16="http://schemas.microsoft.com/office/drawing/2014/main" val="10003"/>
                  </a:ext>
                </a:extLst>
              </a:tr>
              <a:tr h="585252">
                <a:tc>
                  <a:txBody>
                    <a:bodyPr/>
                    <a:lstStyle/>
                    <a:p>
                      <a:pPr marL="0" algn="l" defTabSz="914400" rtl="0" eaLnBrk="1" latinLnBrk="0" hangingPunct="1">
                        <a:lnSpc>
                          <a:spcPct val="115000"/>
                        </a:lnSpc>
                        <a:spcAft>
                          <a:spcPts val="1000"/>
                        </a:spcAft>
                      </a:pPr>
                      <a:r>
                        <a:rPr lang="ru-RU" sz="1200" kern="1200" dirty="0" smtClean="0">
                          <a:solidFill>
                            <a:schemeClr val="dk1"/>
                          </a:solidFill>
                          <a:latin typeface="+mn-lt"/>
                          <a:ea typeface="+mn-ea"/>
                          <a:cs typeface="+mn-cs"/>
                        </a:rPr>
                        <a:t>4. </a:t>
                      </a:r>
                      <a:r>
                        <a:rPr lang="ru-RU" sz="1200" kern="1200" dirty="0">
                          <a:solidFill>
                            <a:schemeClr val="dk1"/>
                          </a:solidFill>
                          <a:latin typeface="+mn-lt"/>
                          <a:ea typeface="+mn-ea"/>
                          <a:cs typeface="+mn-cs"/>
                        </a:rPr>
                        <a:t>При распечатывании нового запроса, поступившего 2-3 дня назад, на распечатанном бланке указывается дата печати, а не дата поступления.</a:t>
                      </a:r>
                    </a:p>
                  </a:txBody>
                  <a:tcPr marL="68580" marR="68580" marT="0" marB="0"/>
                </a:tc>
                <a:tc>
                  <a:txBody>
                    <a:bodyPr/>
                    <a:lstStyle/>
                    <a:p>
                      <a:pPr marL="0" algn="l" defTabSz="914400" rtl="0" eaLnBrk="1" latinLnBrk="0" hangingPunct="1">
                        <a:lnSpc>
                          <a:spcPct val="115000"/>
                        </a:lnSpc>
                        <a:spcAft>
                          <a:spcPts val="1000"/>
                        </a:spcAft>
                      </a:pPr>
                      <a:r>
                        <a:rPr lang="ru-RU" sz="1200" kern="1200" dirty="0">
                          <a:solidFill>
                            <a:schemeClr val="dk1"/>
                          </a:solidFill>
                          <a:latin typeface="+mn-lt"/>
                          <a:ea typeface="+mn-ea"/>
                          <a:cs typeface="+mn-cs"/>
                        </a:rPr>
                        <a:t>4</a:t>
                      </a:r>
                      <a:r>
                        <a:rPr lang="ru-RU" sz="1200" kern="1200" dirty="0" smtClean="0">
                          <a:solidFill>
                            <a:schemeClr val="dk1"/>
                          </a:solidFill>
                          <a:latin typeface="+mn-lt"/>
                          <a:ea typeface="+mn-ea"/>
                          <a:cs typeface="+mn-cs"/>
                        </a:rPr>
                        <a:t>. </a:t>
                      </a:r>
                      <a:r>
                        <a:rPr lang="ru-RU" sz="1200" kern="1200" dirty="0">
                          <a:solidFill>
                            <a:schemeClr val="dk1"/>
                          </a:solidFill>
                          <a:latin typeface="+mn-lt"/>
                          <a:ea typeface="+mn-ea"/>
                          <a:cs typeface="+mn-cs"/>
                        </a:rPr>
                        <a:t>При распечатывании запроса в любой день должна указываться дата поступления запроса.</a:t>
                      </a:r>
                    </a:p>
                  </a:txBody>
                  <a:tcPr marL="68580" marR="68580" marT="0" marB="0"/>
                </a:tc>
                <a:extLst>
                  <a:ext uri="{0D108BD9-81ED-4DB2-BD59-A6C34878D82A}">
                    <a16:rowId xmlns="" xmlns:a16="http://schemas.microsoft.com/office/drawing/2014/main" val="431269131"/>
                  </a:ext>
                </a:extLst>
              </a:tr>
              <a:tr h="585252">
                <a:tc>
                  <a:txBody>
                    <a:bodyPr/>
                    <a:lstStyle/>
                    <a:p>
                      <a:endParaRPr lang="ru-RU"/>
                    </a:p>
                  </a:txBody>
                  <a:tcPr marL="68580" marR="68580" marT="0" marB="0"/>
                </a:tc>
                <a:tc>
                  <a:txBody>
                    <a:bodyPr/>
                    <a:lstStyle/>
                    <a:p>
                      <a:endParaRPr lang="ru-RU" dirty="0"/>
                    </a:p>
                  </a:txBody>
                  <a:tcPr marL="68580" marR="68580" marT="0" marB="0"/>
                </a:tc>
                <a:extLst>
                  <a:ext uri="{0D108BD9-81ED-4DB2-BD59-A6C34878D82A}">
                    <a16:rowId xmlns="" xmlns:a16="http://schemas.microsoft.com/office/drawing/2014/main" val="744585547"/>
                  </a:ext>
                </a:extLst>
              </a:tr>
              <a:tr h="585252">
                <a:tc>
                  <a:txBody>
                    <a:bodyPr/>
                    <a:lstStyle/>
                    <a:p>
                      <a:endParaRPr lang="ru-RU" sz="1200" kern="1200" dirty="0">
                        <a:solidFill>
                          <a:schemeClr val="dk1"/>
                        </a:solidFill>
                        <a:latin typeface="+mn-lt"/>
                        <a:ea typeface="+mn-ea"/>
                        <a:cs typeface="+mn-cs"/>
                      </a:endParaRPr>
                    </a:p>
                  </a:txBody>
                  <a:tcPr/>
                </a:tc>
                <a:tc>
                  <a:txBody>
                    <a:bodyPr/>
                    <a:lstStyle/>
                    <a:p>
                      <a:pPr marL="0" indent="0" algn="l">
                        <a:buFont typeface="Arial" pitchFamily="34" charset="0"/>
                        <a:buNone/>
                      </a:pPr>
                      <a:endParaRPr lang="ru-RU" sz="1200" kern="1200" dirty="0">
                        <a:solidFill>
                          <a:schemeClr val="dk1"/>
                        </a:solidFill>
                        <a:latin typeface="+mn-lt"/>
                        <a:ea typeface="+mn-ea"/>
                        <a:cs typeface="+mn-cs"/>
                      </a:endParaRPr>
                    </a:p>
                  </a:txBody>
                  <a:tcPr/>
                </a:tc>
                <a:extLst>
                  <a:ext uri="{0D108BD9-81ED-4DB2-BD59-A6C34878D82A}">
                    <a16:rowId xmlns="" xmlns:a16="http://schemas.microsoft.com/office/drawing/2014/main" val="196647800"/>
                  </a:ext>
                </a:extLst>
              </a:tr>
            </a:tbl>
          </a:graphicData>
        </a:graphic>
      </p:graphicFrame>
      <p:sp>
        <p:nvSpPr>
          <p:cNvPr id="3" name="Номер слайда 2"/>
          <p:cNvSpPr>
            <a:spLocks noGrp="1"/>
          </p:cNvSpPr>
          <p:nvPr>
            <p:ph type="sldNum" sz="quarter" idx="22"/>
          </p:nvPr>
        </p:nvSpPr>
        <p:spPr/>
        <p:txBody>
          <a:bodyPr/>
          <a:lstStyle/>
          <a:p>
            <a:fld id="{B5CEABB6-07DC-46E8-9B57-56EC44A396E5}" type="slidenum">
              <a:rPr lang="en-US" smtClean="0"/>
              <a:t>15</a:t>
            </a:fld>
            <a:endParaRPr lang="en-US" dirty="0"/>
          </a:p>
        </p:txBody>
      </p:sp>
    </p:spTree>
    <p:extLst>
      <p:ext uri="{BB962C8B-B14F-4D97-AF65-F5344CB8AC3E}">
        <p14:creationId xmlns:p14="http://schemas.microsoft.com/office/powerpoint/2010/main" val="198424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819" y="0"/>
            <a:ext cx="1977083" cy="7647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0" y="0"/>
            <a:ext cx="539552" cy="1016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0">
            <a:extLst>
              <a:ext uri="{FF2B5EF4-FFF2-40B4-BE49-F238E27FC236}">
                <a16:creationId xmlns="" xmlns:a16="http://schemas.microsoft.com/office/drawing/2014/main" id="{B1B29E87-9C2C-400B-834D-4E4BD6E944D0}"/>
              </a:ext>
            </a:extLst>
          </p:cNvPr>
          <p:cNvSpPr txBox="1">
            <a:spLocks/>
          </p:cNvSpPr>
          <p:nvPr/>
        </p:nvSpPr>
        <p:spPr>
          <a:xfrm>
            <a:off x="677119" y="-154683"/>
            <a:ext cx="78867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pPr algn="ctr">
              <a:lnSpc>
                <a:spcPct val="115000"/>
              </a:lnSpc>
              <a:spcAft>
                <a:spcPts val="1000"/>
              </a:spcAft>
            </a:pP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ru-RU" sz="12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ru-RU" sz="1800" b="1" dirty="0">
                <a:latin typeface="Times New Roman" panose="02020603050405020304" pitchFamily="18" charset="0"/>
                <a:ea typeface="Times New Roman" panose="02020603050405020304" pitchFamily="18" charset="0"/>
                <a:cs typeface="Times New Roman" panose="02020603050405020304" pitchFamily="18" charset="0"/>
              </a:rPr>
              <a:t>ПРОЕКТ </a:t>
            </a:r>
            <a:r>
              <a:rPr lang="ru-RU" sz="1800" b="1" dirty="0" err="1">
                <a:latin typeface="Times New Roman" panose="02020603050405020304" pitchFamily="18" charset="0"/>
                <a:ea typeface="Times New Roman" panose="02020603050405020304" pitchFamily="18" charset="0"/>
                <a:cs typeface="Times New Roman" panose="02020603050405020304" pitchFamily="18" charset="0"/>
              </a:rPr>
              <a:t>РезолюциИ</a:t>
            </a:r>
            <a:r>
              <a:rPr lang="ru-RU" sz="1800" b="1"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0000"/>
              </a:lnSpc>
            </a:pPr>
            <a:r>
              <a:rPr lang="ru-RU" sz="1800" b="1" dirty="0">
                <a:latin typeface="Times New Roman" panose="02020603050405020304" pitchFamily="18" charset="0"/>
                <a:ea typeface="Times New Roman" panose="02020603050405020304" pitchFamily="18" charset="0"/>
                <a:cs typeface="Times New Roman" panose="02020603050405020304" pitchFamily="18" charset="0"/>
              </a:rPr>
              <a:t>Научно-методического совета</a:t>
            </a:r>
          </a:p>
          <a:p>
            <a:pPr>
              <a:lnSpc>
                <a:spcPct val="100000"/>
              </a:lnSpc>
            </a:pPr>
            <a:r>
              <a:rPr lang="ru-RU" sz="1800" b="1" dirty="0">
                <a:latin typeface="Times New Roman" panose="02020603050405020304" pitchFamily="18" charset="0"/>
                <a:ea typeface="Times New Roman" panose="02020603050405020304" pitchFamily="18" charset="0"/>
                <a:cs typeface="Times New Roman" panose="02020603050405020304" pitchFamily="18" charset="0"/>
              </a:rPr>
              <a:t>архивных учреждений Северо-Западного федерального округа</a:t>
            </a:r>
          </a:p>
          <a:p>
            <a:pPr algn="ctr">
              <a:lnSpc>
                <a:spcPct val="115000"/>
              </a:lnSpc>
              <a:spcAft>
                <a:spcPts val="1000"/>
              </a:spcAft>
            </a:pP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ru-RU" sz="1200" b="1" dirty="0">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flipH="1">
            <a:off x="395536" y="5874866"/>
            <a:ext cx="8604448"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p:txBody>
          <a:bodyPr/>
          <a:lstStyle/>
          <a:p>
            <a:fld id="{B5CEABB6-07DC-46E8-9B57-56EC44A396E5}" type="slidenum">
              <a:rPr lang="en-US" smtClean="0"/>
              <a:t>16</a:t>
            </a:fld>
            <a:endParaRPr lang="en-US" dirty="0"/>
          </a:p>
        </p:txBody>
      </p:sp>
      <p:sp>
        <p:nvSpPr>
          <p:cNvPr id="4" name="TextBox 3">
            <a:extLst>
              <a:ext uri="{FF2B5EF4-FFF2-40B4-BE49-F238E27FC236}">
                <a16:creationId xmlns="" xmlns:a16="http://schemas.microsoft.com/office/drawing/2014/main" id="{DF3AB6AC-542C-0CD6-07F0-644558332C7A}"/>
              </a:ext>
            </a:extLst>
          </p:cNvPr>
          <p:cNvSpPr txBox="1"/>
          <p:nvPr/>
        </p:nvSpPr>
        <p:spPr>
          <a:xfrm>
            <a:off x="276672" y="1268760"/>
            <a:ext cx="8570777" cy="4247317"/>
          </a:xfrm>
          <a:prstGeom prst="rect">
            <a:avLst/>
          </a:prstGeom>
          <a:noFill/>
        </p:spPr>
        <p:txBody>
          <a:bodyPr wrap="square" rtlCol="0">
            <a:spAutoFit/>
          </a:bodyPr>
          <a:lstStyle/>
          <a:p>
            <a:pPr marL="342900" indent="-342900" algn="just">
              <a:buAutoNum type="arabicPeriod"/>
            </a:pPr>
            <a:r>
              <a:rPr lang="ru-RU" dirty="0" err="1" smtClean="0">
                <a:effectLst/>
                <a:latin typeface="Times New Roman" panose="02020603050405020304" pitchFamily="18" charset="0"/>
                <a:ea typeface="Times New Roman" panose="02020603050405020304" pitchFamily="18" charset="0"/>
                <a:cs typeface="Times New Roman" panose="02020603050405020304" pitchFamily="18" charset="0"/>
              </a:rPr>
              <a:t>Росархиву</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и СФР </a:t>
            </a:r>
            <a:r>
              <a:rPr lang="ru-RU" dirty="0">
                <a:latin typeface="Times New Roman" panose="02020603050405020304" pitchFamily="18" charset="0"/>
                <a:ea typeface="Times New Roman" panose="02020603050405020304" pitchFamily="18" charset="0"/>
                <a:cs typeface="Times New Roman" panose="02020603050405020304" pitchFamily="18" charset="0"/>
              </a:rPr>
              <a:t>рассмотреть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возможность  </a:t>
            </a:r>
            <a:r>
              <a:rPr lang="ru-RU" dirty="0">
                <a:latin typeface="Times New Roman" panose="02020603050405020304" pitchFamily="18" charset="0"/>
                <a:ea typeface="Times New Roman" panose="02020603050405020304" pitchFamily="18" charset="0"/>
                <a:cs typeface="Times New Roman" panose="02020603050405020304" pitchFamily="18" charset="0"/>
              </a:rPr>
              <a:t>доработки </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функционала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ГИС ЕЦП </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с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учетом </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замечаний и предложений,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поступивших от государственных и муниципальных архивов Северо-Западного федерального округа (далее – СЗФО</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buAutoNum type="arabicPeriod"/>
            </a:pPr>
            <a:endPar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AutoNum type="arabicPeriod"/>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Предложить </a:t>
            </a:r>
            <a:r>
              <a:rPr lang="ru-RU" dirty="0">
                <a:latin typeface="Times New Roman" panose="02020603050405020304" pitchFamily="18" charset="0"/>
                <a:ea typeface="Times New Roman" panose="02020603050405020304" pitchFamily="18" charset="0"/>
                <a:cs typeface="Times New Roman" panose="02020603050405020304" pitchFamily="18" charset="0"/>
              </a:rPr>
              <a:t>разработчикам ГИС ЕЦП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и </a:t>
            </a:r>
            <a:r>
              <a:rPr lang="ru-RU" dirty="0">
                <a:latin typeface="Times New Roman" panose="02020603050405020304" pitchFamily="18" charset="0"/>
                <a:ea typeface="Times New Roman" panose="02020603050405020304" pitchFamily="18" charset="0"/>
                <a:cs typeface="Times New Roman" panose="02020603050405020304" pitchFamily="18" charset="0"/>
              </a:rPr>
              <a:t>совместно с СФР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подготовить </a:t>
            </a:r>
            <a:r>
              <a:rPr lang="ru-RU" dirty="0">
                <a:latin typeface="Times New Roman" panose="02020603050405020304" pitchFamily="18" charset="0"/>
                <a:ea typeface="Times New Roman" panose="02020603050405020304" pitchFamily="18" charset="0"/>
                <a:cs typeface="Times New Roman" panose="02020603050405020304" pitchFamily="18" charset="0"/>
              </a:rPr>
              <a:t>инструкцию по заполнению полей ГИС ЕЦП, согласовав ее с Федеральным архивным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агентством.</a:t>
            </a:r>
          </a:p>
          <a:p>
            <a:pPr marL="342900" indent="-342900" algn="just">
              <a:buAutoNum type="arabicPeriod"/>
            </a:pP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AutoNum type="arabicPeriod"/>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Предложить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Росархиву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запланировать внесение изменений, касающихся </a:t>
            </a:r>
            <a:r>
              <a:rPr lang="ru-RU" dirty="0">
                <a:latin typeface="Times New Roman" panose="02020603050405020304" pitchFamily="18" charset="0"/>
                <a:ea typeface="Times New Roman" panose="02020603050405020304" pitchFamily="18" charset="0"/>
                <a:cs typeface="Times New Roman" panose="02020603050405020304" pitchFamily="18" charset="0"/>
              </a:rPr>
              <a:t>работы ГИС ЕЦП в Правила организации хранения, комплектования, учета и использования документов Архивного фонда Российской Федерации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и </a:t>
            </a:r>
            <a:r>
              <a:rPr lang="ru-RU" dirty="0">
                <a:latin typeface="Times New Roman" panose="02020603050405020304" pitchFamily="18" charset="0"/>
                <a:ea typeface="Times New Roman" panose="02020603050405020304" pitchFamily="18" charset="0"/>
                <a:cs typeface="Times New Roman" panose="02020603050405020304" pitchFamily="18" charset="0"/>
              </a:rPr>
              <a:t>других архивных документов в государственных и муниципальных архивах, утвержденных приказом Федерального архивного агентства 02.03.2020 № 24, а также запланировать корректировку действующих Методических рекомендаций по исполнению запросов социально-правового характера.</a:t>
            </a:r>
          </a:p>
        </p:txBody>
      </p:sp>
    </p:spTree>
    <p:extLst>
      <p:ext uri="{BB962C8B-B14F-4D97-AF65-F5344CB8AC3E}">
        <p14:creationId xmlns:p14="http://schemas.microsoft.com/office/powerpoint/2010/main" val="187976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395536" y="6453336"/>
            <a:ext cx="827499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97285"/>
            <a:ext cx="4676775"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497285"/>
            <a:ext cx="3956223" cy="6124754"/>
          </a:xfrm>
          <a:prstGeom prst="rect">
            <a:avLst/>
          </a:prstGeom>
        </p:spPr>
        <p:txBody>
          <a:bodyPr wrap="square">
            <a:spAutoFit/>
          </a:bodyPr>
          <a:lstStyle/>
          <a:p>
            <a:pPr algn="ctr"/>
            <a:r>
              <a:rPr lang="ru-RU" sz="1400" b="1" dirty="0">
                <a:latin typeface="Times New Roman" pitchFamily="18" charset="0"/>
                <a:cs typeface="Times New Roman" pitchFamily="18" charset="0"/>
              </a:rPr>
              <a:t>Федеральный закон </a:t>
            </a:r>
          </a:p>
          <a:p>
            <a:pPr algn="ctr"/>
            <a:r>
              <a:rPr lang="ru-RU" sz="1400" b="1" dirty="0">
                <a:latin typeface="Times New Roman" pitchFamily="18" charset="0"/>
                <a:cs typeface="Times New Roman" pitchFamily="18" charset="0"/>
              </a:rPr>
              <a:t>от 11.06.2022 № 182-ФЗ </a:t>
            </a:r>
          </a:p>
          <a:p>
            <a:pPr algn="ctr"/>
            <a:r>
              <a:rPr lang="ru-RU" sz="1400" b="1" dirty="0">
                <a:latin typeface="Times New Roman" pitchFamily="18" charset="0"/>
                <a:cs typeface="Times New Roman" pitchFamily="18" charset="0"/>
              </a:rPr>
              <a:t> "О внесении изменений в отдельные законодательные акты Российской Федерации"</a:t>
            </a: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Статья 4</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Статью 26 Федерального закона от 22 октября 2004 года № 125-ФЗ "Об архивном деле                     в Российской Федерации" (Собрание законодательства Российской Федерации, 2004, N 43, ст. 4169; 2010, N 31, ст. 4196; 2016, N 22, ст. 3097; 2017, N 25, ст. 3596) дополнить частью 3.1 следующего содержания:</a:t>
            </a:r>
          </a:p>
          <a:p>
            <a:pPr algn="just"/>
            <a:r>
              <a:rPr lang="ru-RU" sz="1400" dirty="0">
                <a:latin typeface="Times New Roman" pitchFamily="18" charset="0"/>
                <a:cs typeface="Times New Roman" pitchFamily="18" charset="0"/>
              </a:rPr>
              <a:t>"3.1. Государственные и муниципальные архивы при наличии у них соответствующих архивных документов предоставляют по запросу Пенсионного фонда Российской Федерации сведения о гражданине, необходимые для его пенсионного обеспечения, с использованием Единой государственной информационной системы социального обеспечения                            в соответствии с положениями Федерального закона от 17 июля 1999 года № 178-ФЗ "О государственной социальной помощи".".</a:t>
            </a:r>
          </a:p>
          <a:p>
            <a:pPr algn="just"/>
            <a:endParaRPr lang="ru-RU" sz="1400" dirty="0"/>
          </a:p>
          <a:p>
            <a:pPr algn="just"/>
            <a:endParaRPr lang="ru-RU" sz="1400" dirty="0"/>
          </a:p>
        </p:txBody>
      </p:sp>
      <p:sp>
        <p:nvSpPr>
          <p:cNvPr id="3" name="Номер слайда 2"/>
          <p:cNvSpPr>
            <a:spLocks noGrp="1"/>
          </p:cNvSpPr>
          <p:nvPr>
            <p:ph type="sldNum" sz="quarter" idx="12"/>
          </p:nvPr>
        </p:nvSpPr>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201049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 xmlns:a16="http://schemas.microsoft.com/office/drawing/2014/main" id="{67708C79-A4AC-4B5D-92DF-600737E4D11A}"/>
              </a:ext>
            </a:extLst>
          </p:cNvPr>
          <p:cNvSpPr>
            <a:spLocks noGrp="1"/>
          </p:cNvSpPr>
          <p:nvPr>
            <p:ph type="title"/>
          </p:nvPr>
        </p:nvSpPr>
        <p:spPr>
          <a:xfrm>
            <a:off x="1018282" y="116632"/>
            <a:ext cx="7652246" cy="1028700"/>
          </a:xfrm>
          <a:ln>
            <a:noFill/>
          </a:ln>
        </p:spPr>
        <p:txBody>
          <a:bodyPr>
            <a:noAutofit/>
          </a:bodyPr>
          <a:lstStyle/>
          <a:p>
            <a:r>
              <a:rPr lang="ru-RU" sz="1800" dirty="0">
                <a:latin typeface="Arial Black" panose="020B0A04020102020204" pitchFamily="34" charset="0"/>
                <a:cs typeface="Times New Roman" pitchFamily="18" charset="0"/>
              </a:rPr>
              <a:t>Процесс подключения регионов к ГИС ЕЦП</a:t>
            </a:r>
            <a:endParaRPr lang="en-US" sz="1800" dirty="0">
              <a:latin typeface="Arial Black" panose="020B0A04020102020204" pitchFamily="34" charset="0"/>
              <a:cs typeface="Times New Roman" pitchFamily="18" charset="0"/>
            </a:endParaRPr>
          </a:p>
        </p:txBody>
      </p:sp>
      <p:sp>
        <p:nvSpPr>
          <p:cNvPr id="3" name="Content Placeholder 2">
            <a:extLst>
              <a:ext uri="{FF2B5EF4-FFF2-40B4-BE49-F238E27FC236}">
                <a16:creationId xmlns="" xmlns:a16="http://schemas.microsoft.com/office/drawing/2014/main" id="{7D779DE4-CAEA-4617-897E-FEC9A2AC2D6A}"/>
              </a:ext>
            </a:extLst>
          </p:cNvPr>
          <p:cNvSpPr>
            <a:spLocks noGrp="1"/>
          </p:cNvSpPr>
          <p:nvPr>
            <p:ph type="body" sz="quarter" idx="13"/>
          </p:nvPr>
        </p:nvSpPr>
        <p:spPr>
          <a:xfrm>
            <a:off x="3203848" y="1295402"/>
            <a:ext cx="4040784" cy="514350"/>
          </a:xfrm>
        </p:spPr>
        <p:txBody>
          <a:bodyPr vert="horz" lIns="91440" tIns="45720" rIns="91440" bIns="45720" rtlCol="0" anchor="ctr">
            <a:noAutofit/>
          </a:bodyPr>
          <a:lstStyle/>
          <a:p>
            <a:pPr algn="l"/>
            <a:r>
              <a:rPr lang="ru-RU" sz="1200" b="1" dirty="0">
                <a:latin typeface="Arial Black" panose="020B0A04020102020204" pitchFamily="34" charset="0"/>
                <a:cs typeface="Times New Roman" pitchFamily="18" charset="0"/>
              </a:rPr>
              <a:t>Санкт-Петербург – </a:t>
            </a:r>
            <a:r>
              <a:rPr lang="ru-RU" sz="1200" dirty="0">
                <a:latin typeface="Arial Black" panose="020B0A04020102020204" pitchFamily="34" charset="0"/>
                <a:cs typeface="Times New Roman" pitchFamily="18" charset="0"/>
              </a:rPr>
              <a:t>5 архивов</a:t>
            </a:r>
            <a:br>
              <a:rPr lang="ru-RU" sz="1200" dirty="0">
                <a:latin typeface="Arial Black" panose="020B0A04020102020204" pitchFamily="34" charset="0"/>
                <a:cs typeface="Times New Roman" pitchFamily="18" charset="0"/>
              </a:rPr>
            </a:br>
            <a:r>
              <a:rPr lang="ru-RU" sz="1200" b="1" dirty="0">
                <a:latin typeface="Arial Black" panose="020B0A04020102020204" pitchFamily="34" charset="0"/>
                <a:cs typeface="Times New Roman" pitchFamily="18" charset="0"/>
              </a:rPr>
              <a:t>  </a:t>
            </a:r>
            <a:br>
              <a:rPr lang="ru-RU" sz="1200" b="1" dirty="0">
                <a:latin typeface="Arial Black" panose="020B0A04020102020204" pitchFamily="34" charset="0"/>
                <a:cs typeface="Times New Roman" pitchFamily="18" charset="0"/>
              </a:rPr>
            </a:br>
            <a:r>
              <a:rPr lang="ru-RU" sz="1200" b="1" dirty="0">
                <a:latin typeface="Arial Black" panose="020B0A04020102020204" pitchFamily="34" charset="0"/>
                <a:cs typeface="Times New Roman" pitchFamily="18" charset="0"/>
              </a:rPr>
              <a:t>Ленинградская обл. - 19 АРХИВОВ </a:t>
            </a:r>
          </a:p>
        </p:txBody>
      </p:sp>
      <p:sp>
        <p:nvSpPr>
          <p:cNvPr id="4" name="Text Placeholder 3">
            <a:extLst>
              <a:ext uri="{FF2B5EF4-FFF2-40B4-BE49-F238E27FC236}">
                <a16:creationId xmlns="" xmlns:a16="http://schemas.microsoft.com/office/drawing/2014/main" id="{F5FF1291-56EB-4A7B-A198-1D91F9ECC5D3}"/>
              </a:ext>
            </a:extLst>
          </p:cNvPr>
          <p:cNvSpPr>
            <a:spLocks noGrp="1"/>
          </p:cNvSpPr>
          <p:nvPr>
            <p:ph type="body" sz="quarter" idx="14"/>
          </p:nvPr>
        </p:nvSpPr>
        <p:spPr>
          <a:xfrm>
            <a:off x="3943348" y="1988840"/>
            <a:ext cx="4085811" cy="514350"/>
          </a:xfrm>
        </p:spPr>
        <p:txBody>
          <a:bodyPr/>
          <a:lstStyle/>
          <a:p>
            <a:pPr algn="l"/>
            <a:r>
              <a:rPr lang="ru-RU" sz="1200" b="1" dirty="0">
                <a:latin typeface="Arial Black" panose="020B0A04020102020204" pitchFamily="34" charset="0"/>
                <a:cs typeface="Times New Roman" pitchFamily="18" charset="0"/>
              </a:rPr>
              <a:t>Архангельская обл. - 24 АРХИВА  </a:t>
            </a:r>
          </a:p>
          <a:p>
            <a:pPr algn="l"/>
            <a:r>
              <a:rPr lang="ru-RU" sz="1200" b="1" dirty="0">
                <a:latin typeface="Arial Black" panose="020B0A04020102020204" pitchFamily="34" charset="0"/>
                <a:cs typeface="Times New Roman" pitchFamily="18" charset="0"/>
              </a:rPr>
              <a:t>Ненецкий АО - 3 АРХИВА</a:t>
            </a:r>
            <a:endParaRPr lang="en-US" sz="1200" b="1" dirty="0">
              <a:latin typeface="Arial Black" panose="020B0A04020102020204" pitchFamily="34" charset="0"/>
              <a:cs typeface="Times New Roman" pitchFamily="18" charset="0"/>
            </a:endParaRPr>
          </a:p>
        </p:txBody>
      </p:sp>
      <p:sp>
        <p:nvSpPr>
          <p:cNvPr id="5" name="Text Placeholder 4">
            <a:extLst>
              <a:ext uri="{FF2B5EF4-FFF2-40B4-BE49-F238E27FC236}">
                <a16:creationId xmlns="" xmlns:a16="http://schemas.microsoft.com/office/drawing/2014/main" id="{6184E21C-7534-4FB5-9709-F7D1A11034F3}"/>
              </a:ext>
            </a:extLst>
          </p:cNvPr>
          <p:cNvSpPr>
            <a:spLocks noGrp="1"/>
          </p:cNvSpPr>
          <p:nvPr>
            <p:ph type="body" sz="quarter" idx="15"/>
          </p:nvPr>
        </p:nvSpPr>
        <p:spPr>
          <a:xfrm>
            <a:off x="4355976" y="2780928"/>
            <a:ext cx="4314552" cy="681037"/>
          </a:xfrm>
        </p:spPr>
        <p:txBody>
          <a:bodyPr/>
          <a:lstStyle/>
          <a:p>
            <a:pPr algn="l"/>
            <a:r>
              <a:rPr lang="ru-RU" sz="1200" b="1" dirty="0">
                <a:latin typeface="Arial Black" panose="020B0A04020102020204" pitchFamily="34" charset="0"/>
                <a:cs typeface="Times New Roman" pitchFamily="18" charset="0"/>
              </a:rPr>
              <a:t>Вологодская обл. - 29 АРХИВОВ</a:t>
            </a:r>
          </a:p>
          <a:p>
            <a:pPr algn="l"/>
            <a:r>
              <a:rPr lang="ru-RU" sz="1200" b="1" dirty="0">
                <a:latin typeface="Arial Black" panose="020B0A04020102020204" pitchFamily="34" charset="0"/>
                <a:cs typeface="Times New Roman" pitchFamily="18" charset="0"/>
              </a:rPr>
              <a:t>Республика Коми - 22 АРХИВА</a:t>
            </a:r>
          </a:p>
          <a:p>
            <a:pPr algn="l"/>
            <a:r>
              <a:rPr lang="ru-RU" sz="1200" b="1" dirty="0">
                <a:latin typeface="Arial Black" panose="020B0A04020102020204" pitchFamily="34" charset="0"/>
                <a:cs typeface="Times New Roman" pitchFamily="18" charset="0"/>
              </a:rPr>
              <a:t>Республика Карелия – 19 архивов</a:t>
            </a:r>
          </a:p>
        </p:txBody>
      </p:sp>
      <p:sp>
        <p:nvSpPr>
          <p:cNvPr id="6" name="Text Placeholder 5">
            <a:extLst>
              <a:ext uri="{FF2B5EF4-FFF2-40B4-BE49-F238E27FC236}">
                <a16:creationId xmlns="" xmlns:a16="http://schemas.microsoft.com/office/drawing/2014/main" id="{5C594564-4FC6-401A-8586-44735EE819EC}"/>
              </a:ext>
            </a:extLst>
          </p:cNvPr>
          <p:cNvSpPr>
            <a:spLocks noGrp="1"/>
          </p:cNvSpPr>
          <p:nvPr>
            <p:ph type="body" sz="quarter" idx="16"/>
          </p:nvPr>
        </p:nvSpPr>
        <p:spPr>
          <a:xfrm>
            <a:off x="4758282" y="3933056"/>
            <a:ext cx="4350222" cy="514350"/>
          </a:xfrm>
        </p:spPr>
        <p:txBody>
          <a:bodyPr/>
          <a:lstStyle/>
          <a:p>
            <a:pPr algn="l"/>
            <a:r>
              <a:rPr lang="ru-RU" sz="1200" b="1" dirty="0">
                <a:latin typeface="Arial Black" panose="020B0A04020102020204" pitchFamily="34" charset="0"/>
                <a:cs typeface="Times New Roman" pitchFamily="18" charset="0"/>
              </a:rPr>
              <a:t>Псковская обл. - 26 АРХИВОВ</a:t>
            </a:r>
          </a:p>
          <a:p>
            <a:pPr algn="l"/>
            <a:r>
              <a:rPr lang="ru-RU" sz="1200" b="1" dirty="0">
                <a:latin typeface="Arial Black" panose="020B0A04020102020204" pitchFamily="34" charset="0"/>
                <a:cs typeface="Times New Roman" pitchFamily="18" charset="0"/>
              </a:rPr>
              <a:t>Новгородская обл. - 24 АРХИВА</a:t>
            </a:r>
            <a:br>
              <a:rPr lang="ru-RU" sz="1200" b="1" dirty="0">
                <a:latin typeface="Arial Black" panose="020B0A04020102020204" pitchFamily="34" charset="0"/>
                <a:cs typeface="Times New Roman" pitchFamily="18" charset="0"/>
              </a:rPr>
            </a:br>
            <a:r>
              <a:rPr lang="ru-RU" sz="1200" b="1" dirty="0">
                <a:latin typeface="Arial Black" panose="020B0A04020102020204" pitchFamily="34" charset="0"/>
                <a:cs typeface="Times New Roman" pitchFamily="18" charset="0"/>
              </a:rPr>
              <a:t/>
            </a:r>
            <a:br>
              <a:rPr lang="ru-RU" sz="1200" b="1" dirty="0">
                <a:latin typeface="Arial Black" panose="020B0A04020102020204" pitchFamily="34" charset="0"/>
                <a:cs typeface="Times New Roman" pitchFamily="18" charset="0"/>
              </a:rPr>
            </a:br>
            <a:r>
              <a:rPr lang="ru-RU" sz="1200" b="1" dirty="0">
                <a:latin typeface="Arial Black" panose="020B0A04020102020204" pitchFamily="34" charset="0"/>
                <a:cs typeface="Times New Roman" pitchFamily="18" charset="0"/>
              </a:rPr>
              <a:t>Калининградская обл. - 22 АРХИВА</a:t>
            </a:r>
            <a:endParaRPr lang="en-US" sz="1200" b="1" dirty="0">
              <a:latin typeface="Arial Black" panose="020B0A04020102020204" pitchFamily="34" charset="0"/>
              <a:cs typeface="Times New Roman" pitchFamily="18" charset="0"/>
            </a:endParaRPr>
          </a:p>
        </p:txBody>
      </p:sp>
      <p:sp>
        <p:nvSpPr>
          <p:cNvPr id="7" name="Text Placeholder 6">
            <a:extLst>
              <a:ext uri="{FF2B5EF4-FFF2-40B4-BE49-F238E27FC236}">
                <a16:creationId xmlns="" xmlns:a16="http://schemas.microsoft.com/office/drawing/2014/main" id="{D7EB25CA-DA83-483D-AF83-0001BDF2DE2B}"/>
              </a:ext>
            </a:extLst>
          </p:cNvPr>
          <p:cNvSpPr>
            <a:spLocks noGrp="1"/>
          </p:cNvSpPr>
          <p:nvPr>
            <p:ph type="body" sz="quarter" idx="17"/>
          </p:nvPr>
        </p:nvSpPr>
        <p:spPr>
          <a:xfrm>
            <a:off x="443773" y="1304331"/>
            <a:ext cx="4154321" cy="1010842"/>
          </a:xfrm>
        </p:spPr>
        <p:txBody>
          <a:bodyPr/>
          <a:lstStyle/>
          <a:p>
            <a:r>
              <a:rPr lang="ru-RU" b="1" dirty="0">
                <a:solidFill>
                  <a:srgbClr val="FF0000"/>
                </a:solidFill>
                <a:effectLst>
                  <a:outerShdw blurRad="38100" dist="38100" dir="2700000" algn="tl">
                    <a:srgbClr val="000000">
                      <a:alpha val="43137"/>
                    </a:srgbClr>
                  </a:outerShdw>
                </a:effectLst>
                <a:latin typeface="Arial Black" panose="020B0A04020102020204" pitchFamily="34" charset="0"/>
              </a:rPr>
              <a:t>24.01.2024</a:t>
            </a:r>
            <a:endParaRPr lang="en-US" b="1" dirty="0">
              <a:solidFill>
                <a:srgbClr val="FF0000"/>
              </a:solidFill>
              <a:effectLst>
                <a:outerShdw blurRad="38100" dist="38100" dir="2700000" algn="tl">
                  <a:srgbClr val="000000">
                    <a:alpha val="43137"/>
                  </a:srgbClr>
                </a:outerShdw>
              </a:effectLst>
              <a:latin typeface="Arial Black" panose="020B0A04020102020204" pitchFamily="34" charset="0"/>
            </a:endParaRPr>
          </a:p>
          <a:p>
            <a:endParaRPr lang="en-US" dirty="0"/>
          </a:p>
        </p:txBody>
      </p:sp>
      <p:sp>
        <p:nvSpPr>
          <p:cNvPr id="8" name="Text Placeholder 7">
            <a:extLst>
              <a:ext uri="{FF2B5EF4-FFF2-40B4-BE49-F238E27FC236}">
                <a16:creationId xmlns="" xmlns:a16="http://schemas.microsoft.com/office/drawing/2014/main" id="{B46CE8C6-E12D-4A0D-8553-7FFA31941D56}"/>
              </a:ext>
            </a:extLst>
          </p:cNvPr>
          <p:cNvSpPr>
            <a:spLocks noGrp="1"/>
          </p:cNvSpPr>
          <p:nvPr>
            <p:ph type="body" sz="quarter" idx="18"/>
          </p:nvPr>
        </p:nvSpPr>
        <p:spPr>
          <a:xfrm>
            <a:off x="908928" y="2060848"/>
            <a:ext cx="4154321" cy="1010842"/>
          </a:xfrm>
        </p:spPr>
        <p:txBody>
          <a:bodyPr/>
          <a:lstStyle/>
          <a:p>
            <a:r>
              <a:rPr lang="ru-RU" b="1" dirty="0">
                <a:solidFill>
                  <a:srgbClr val="FF0000"/>
                </a:solidFill>
                <a:effectLst>
                  <a:outerShdw blurRad="38100" dist="38100" dir="2700000" algn="tl">
                    <a:srgbClr val="000000">
                      <a:alpha val="43137"/>
                    </a:srgbClr>
                  </a:outerShdw>
                </a:effectLst>
                <a:latin typeface="Arial Black" panose="020B0A04020102020204" pitchFamily="34" charset="0"/>
              </a:rPr>
              <a:t>02.04.2024</a:t>
            </a:r>
            <a:endParaRPr lang="en-US" b="1" dirty="0">
              <a:solidFill>
                <a:srgbClr val="FF0000"/>
              </a:solidFill>
              <a:effectLst>
                <a:outerShdw blurRad="38100" dist="38100" dir="2700000" algn="tl">
                  <a:srgbClr val="000000">
                    <a:alpha val="43137"/>
                  </a:srgbClr>
                </a:outerShdw>
              </a:effectLst>
              <a:latin typeface="Arial Black" panose="020B0A04020102020204" pitchFamily="34" charset="0"/>
            </a:endParaRPr>
          </a:p>
          <a:p>
            <a:endParaRPr lang="en-US" dirty="0"/>
          </a:p>
        </p:txBody>
      </p:sp>
      <p:sp>
        <p:nvSpPr>
          <p:cNvPr id="9" name="Text Placeholder 8">
            <a:extLst>
              <a:ext uri="{FF2B5EF4-FFF2-40B4-BE49-F238E27FC236}">
                <a16:creationId xmlns="" xmlns:a16="http://schemas.microsoft.com/office/drawing/2014/main" id="{1C7D5285-85DF-4331-A6FA-1AE847CA47AE}"/>
              </a:ext>
            </a:extLst>
          </p:cNvPr>
          <p:cNvSpPr>
            <a:spLocks noGrp="1"/>
          </p:cNvSpPr>
          <p:nvPr>
            <p:ph type="body" sz="quarter" idx="19"/>
          </p:nvPr>
        </p:nvSpPr>
        <p:spPr>
          <a:xfrm>
            <a:off x="1115616" y="2799606"/>
            <a:ext cx="4154321" cy="1010842"/>
          </a:xfrm>
        </p:spPr>
        <p:txBody>
          <a:bodyPr/>
          <a:lstStyle/>
          <a:p>
            <a:r>
              <a:rPr lang="ru-RU" b="1" dirty="0">
                <a:solidFill>
                  <a:srgbClr val="FF0000"/>
                </a:solidFill>
                <a:effectLst>
                  <a:outerShdw blurRad="38100" dist="38100" dir="2700000" algn="tl">
                    <a:srgbClr val="000000">
                      <a:alpha val="43137"/>
                    </a:srgbClr>
                  </a:outerShdw>
                </a:effectLst>
                <a:latin typeface="Arial Black" panose="020B0A04020102020204" pitchFamily="34" charset="0"/>
              </a:rPr>
              <a:t>16.04.2024</a:t>
            </a:r>
            <a:endParaRPr lang="en-US" b="1" dirty="0">
              <a:solidFill>
                <a:srgbClr val="FF0000"/>
              </a:solidFill>
              <a:effectLst>
                <a:outerShdw blurRad="38100" dist="38100" dir="2700000" algn="tl">
                  <a:srgbClr val="000000">
                    <a:alpha val="43137"/>
                  </a:srgbClr>
                </a:outerShdw>
              </a:effectLst>
              <a:latin typeface="Arial Black" panose="020B0A04020102020204" pitchFamily="34" charset="0"/>
            </a:endParaRPr>
          </a:p>
          <a:p>
            <a:endParaRPr lang="en-US" dirty="0"/>
          </a:p>
        </p:txBody>
      </p:sp>
      <p:sp>
        <p:nvSpPr>
          <p:cNvPr id="10" name="Text Placeholder 9">
            <a:extLst>
              <a:ext uri="{FF2B5EF4-FFF2-40B4-BE49-F238E27FC236}">
                <a16:creationId xmlns="" xmlns:a16="http://schemas.microsoft.com/office/drawing/2014/main" id="{02D305EF-9A88-496B-BFC1-D589A01EE381}"/>
              </a:ext>
            </a:extLst>
          </p:cNvPr>
          <p:cNvSpPr>
            <a:spLocks noGrp="1"/>
          </p:cNvSpPr>
          <p:nvPr>
            <p:ph type="body" sz="quarter" idx="20"/>
          </p:nvPr>
        </p:nvSpPr>
        <p:spPr>
          <a:xfrm>
            <a:off x="1943578" y="3860799"/>
            <a:ext cx="4154321" cy="1010842"/>
          </a:xfrm>
        </p:spPr>
        <p:txBody>
          <a:bodyPr/>
          <a:lstStyle/>
          <a:p>
            <a:r>
              <a:rPr lang="ru-RU" b="1" dirty="0">
                <a:solidFill>
                  <a:srgbClr val="FF0000"/>
                </a:solidFill>
                <a:effectLst>
                  <a:outerShdw blurRad="38100" dist="38100" dir="2700000" algn="tl">
                    <a:srgbClr val="000000">
                      <a:alpha val="43137"/>
                    </a:srgbClr>
                  </a:outerShdw>
                </a:effectLst>
                <a:latin typeface="Arial Black" panose="020B0A04020102020204" pitchFamily="34" charset="0"/>
              </a:rPr>
              <a:t>23.04.2024</a:t>
            </a:r>
            <a:endParaRPr lang="en-US" b="1" dirty="0">
              <a:solidFill>
                <a:srgbClr val="FF0000"/>
              </a:solidFill>
              <a:effectLst>
                <a:outerShdw blurRad="38100" dist="38100" dir="2700000" algn="tl">
                  <a:srgbClr val="000000">
                    <a:alpha val="43137"/>
                  </a:srgbClr>
                </a:outerShdw>
              </a:effectLst>
              <a:latin typeface="Arial Black" panose="020B0A04020102020204" pitchFamily="34" charset="0"/>
            </a:endParaRPr>
          </a:p>
          <a:p>
            <a:endParaRPr lang="en-US" dirty="0"/>
          </a:p>
        </p:txBody>
      </p:sp>
      <p:sp>
        <p:nvSpPr>
          <p:cNvPr id="11" name="Прямоугольник 10"/>
          <p:cNvSpPr/>
          <p:nvPr/>
        </p:nvSpPr>
        <p:spPr>
          <a:xfrm>
            <a:off x="2244923" y="4848921"/>
            <a:ext cx="6863581" cy="307777"/>
          </a:xfrm>
          <a:prstGeom prst="rect">
            <a:avLst/>
          </a:prstGeom>
        </p:spPr>
        <p:txBody>
          <a:bodyPr wrap="square">
            <a:spAutoFit/>
          </a:bodyPr>
          <a:lstStyle/>
          <a:p>
            <a:pPr lvl="0">
              <a:spcBef>
                <a:spcPts val="1000"/>
              </a:spcBef>
            </a:pPr>
            <a:r>
              <a:rPr lang="ru-RU" sz="1400" b="1" spc="50" dirty="0">
                <a:solidFill>
                  <a:srgbClr val="FF0000"/>
                </a:solidFill>
                <a:effectLst>
                  <a:outerShdw blurRad="38100" dist="38100" dir="2700000" algn="tl">
                    <a:srgbClr val="000000">
                      <a:alpha val="43137"/>
                    </a:srgbClr>
                  </a:outerShdw>
                </a:effectLst>
                <a:latin typeface="Arial Black" panose="020B0A04020102020204" pitchFamily="34" charset="0"/>
              </a:rPr>
              <a:t>04.06.2024</a:t>
            </a:r>
            <a:r>
              <a:rPr lang="ru-RU" sz="1400" spc="50" dirty="0">
                <a:solidFill>
                  <a:prstClr val="black">
                    <a:lumMod val="75000"/>
                    <a:lumOff val="25000"/>
                  </a:prstClr>
                </a:solidFill>
              </a:rPr>
              <a:t>                                   </a:t>
            </a:r>
            <a:r>
              <a:rPr lang="ru-RU" sz="1200" b="1" spc="100" dirty="0">
                <a:solidFill>
                  <a:schemeClr val="bg2">
                    <a:lumMod val="25000"/>
                  </a:schemeClr>
                </a:solidFill>
                <a:latin typeface="Arial Black" panose="020B0A04020102020204" pitchFamily="34" charset="0"/>
                <a:cs typeface="Times New Roman" pitchFamily="18" charset="0"/>
              </a:rPr>
              <a:t>МУРМАНСКАЯ ОБЛ. – 18 АРХИВОВ  </a:t>
            </a:r>
            <a:endParaRPr lang="ru-RU" sz="1200" spc="100" dirty="0">
              <a:solidFill>
                <a:schemeClr val="bg2">
                  <a:lumMod val="25000"/>
                </a:schemeClr>
              </a:solidFill>
              <a:latin typeface="Arial Black" panose="020B0A04020102020204" pitchFamily="34" charset="0"/>
            </a:endParaRPr>
          </a:p>
        </p:txBody>
      </p:sp>
      <p:cxnSp>
        <p:nvCxnSpPr>
          <p:cNvPr id="14" name="Прямая соединительная линия 13"/>
          <p:cNvCxnSpPr/>
          <p:nvPr/>
        </p:nvCxnSpPr>
        <p:spPr>
          <a:xfrm>
            <a:off x="1959769" y="1495427"/>
            <a:ext cx="11287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2579191" y="2228503"/>
            <a:ext cx="11287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2986089" y="2996952"/>
            <a:ext cx="11287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443286" y="4077072"/>
            <a:ext cx="11287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007643" y="5002809"/>
            <a:ext cx="11287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5877272"/>
            <a:ext cx="9144000" cy="923330"/>
          </a:xfrm>
          <a:prstGeom prst="rect">
            <a:avLst/>
          </a:prstGeom>
          <a:solidFill>
            <a:srgbClr val="EEAA00"/>
          </a:solidFill>
        </p:spPr>
        <p:txBody>
          <a:bodyPr wrap="square" rtlCol="0">
            <a:spAutoFit/>
          </a:bodyPr>
          <a:lstStyle/>
          <a:p>
            <a:pPr algn="ctr"/>
            <a:r>
              <a:rPr lang="ru-RU" dirty="0">
                <a:latin typeface="Arial" panose="020B0604020202020204" pitchFamily="34" charset="0"/>
                <a:cs typeface="Arial" panose="020B0604020202020204" pitchFamily="34" charset="0"/>
              </a:rPr>
              <a:t>Подключено </a:t>
            </a:r>
            <a:r>
              <a:rPr lang="ru-RU" b="1" dirty="0">
                <a:latin typeface="Arial" panose="020B0604020202020204" pitchFamily="34" charset="0"/>
                <a:cs typeface="Arial" panose="020B0604020202020204" pitchFamily="34" charset="0"/>
              </a:rPr>
              <a:t>211</a:t>
            </a:r>
            <a:r>
              <a:rPr lang="ru-RU" dirty="0">
                <a:latin typeface="Arial" panose="020B0604020202020204" pitchFamily="34" charset="0"/>
                <a:cs typeface="Arial" panose="020B0604020202020204" pitchFamily="34" charset="0"/>
              </a:rPr>
              <a:t> архивов, в том числе </a:t>
            </a:r>
            <a:r>
              <a:rPr lang="ru-RU" b="1" dirty="0">
                <a:latin typeface="Arial" panose="020B0604020202020204" pitchFamily="34" charset="0"/>
                <a:cs typeface="Arial" panose="020B0604020202020204" pitchFamily="34" charset="0"/>
              </a:rPr>
              <a:t>17</a:t>
            </a:r>
            <a:r>
              <a:rPr lang="ru-RU" dirty="0">
                <a:latin typeface="Arial" panose="020B0604020202020204" pitchFamily="34" charset="0"/>
                <a:cs typeface="Arial" panose="020B0604020202020204" pitchFamily="34" charset="0"/>
              </a:rPr>
              <a:t> государственных и </a:t>
            </a:r>
            <a:r>
              <a:rPr lang="ru-RU" b="1" dirty="0">
                <a:latin typeface="Arial" panose="020B0604020202020204" pitchFamily="34" charset="0"/>
                <a:cs typeface="Arial" panose="020B0604020202020204" pitchFamily="34" charset="0"/>
              </a:rPr>
              <a:t>194</a:t>
            </a:r>
            <a:r>
              <a:rPr lang="ru-RU" dirty="0">
                <a:latin typeface="Arial" panose="020B0604020202020204" pitchFamily="34" charset="0"/>
                <a:cs typeface="Arial" panose="020B0604020202020204" pitchFamily="34" charset="0"/>
              </a:rPr>
              <a:t> муниципальных.</a:t>
            </a:r>
          </a:p>
          <a:p>
            <a:pPr algn="ctr"/>
            <a:r>
              <a:rPr lang="ru-RU" b="1" dirty="0">
                <a:latin typeface="Arial" panose="020B0604020202020204" pitchFamily="34" charset="0"/>
                <a:cs typeface="Arial" panose="020B0604020202020204" pitchFamily="34" charset="0"/>
              </a:rPr>
              <a:t>795 </a:t>
            </a:r>
            <a:r>
              <a:rPr lang="ru-RU" dirty="0">
                <a:latin typeface="Arial" panose="020B0604020202020204" pitchFamily="34" charset="0"/>
                <a:cs typeface="Arial" panose="020B0604020202020204" pitchFamily="34" charset="0"/>
              </a:rPr>
              <a:t>сотрудников государственных и муниципальных архивов </a:t>
            </a:r>
          </a:p>
          <a:p>
            <a:pPr algn="ctr"/>
            <a:r>
              <a:rPr lang="ru-RU" dirty="0">
                <a:latin typeface="Arial" panose="020B0604020202020204" pitchFamily="34" charset="0"/>
                <a:cs typeface="Arial" panose="020B0604020202020204" pitchFamily="34" charset="0"/>
              </a:rPr>
              <a:t>задействованы в исполнении запросов</a:t>
            </a:r>
          </a:p>
        </p:txBody>
      </p:sp>
      <p:cxnSp>
        <p:nvCxnSpPr>
          <p:cNvPr id="29" name="Прямая соединительная линия 28"/>
          <p:cNvCxnSpPr/>
          <p:nvPr/>
        </p:nvCxnSpPr>
        <p:spPr>
          <a:xfrm>
            <a:off x="395536" y="5402907"/>
            <a:ext cx="8274992"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2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3611"/>
          <a:stretch/>
        </p:blipFill>
        <p:spPr>
          <a:xfrm>
            <a:off x="0" y="0"/>
            <a:ext cx="5050028" cy="6858000"/>
          </a:xfrm>
          <a:prstGeom prst="rect">
            <a:avLst/>
          </a:prstGeom>
        </p:spPr>
      </p:pic>
      <p:sp>
        <p:nvSpPr>
          <p:cNvPr id="5" name="Прямоугольник 4"/>
          <p:cNvSpPr/>
          <p:nvPr/>
        </p:nvSpPr>
        <p:spPr>
          <a:xfrm>
            <a:off x="5328616" y="404664"/>
            <a:ext cx="3341912" cy="4154984"/>
          </a:xfrm>
          <a:prstGeom prst="rect">
            <a:avLst/>
          </a:prstGeom>
        </p:spPr>
        <p:txBody>
          <a:bodyPr wrap="square">
            <a:spAutoFit/>
          </a:bodyPr>
          <a:lstStyle/>
          <a:p>
            <a:pPr algn="just">
              <a:lnSpc>
                <a:spcPct val="150000"/>
              </a:lnSpc>
            </a:pPr>
            <a:r>
              <a:rPr lang="ru-RU" sz="1600" i="1" dirty="0">
                <a:latin typeface="Arial" panose="020B0604020202020204" pitchFamily="34" charset="0"/>
                <a:cs typeface="Arial" panose="020B0604020202020204" pitchFamily="34" charset="0"/>
              </a:rPr>
              <a:t>В целях технического оснащения рабочих мест для работы в ГИС ЕЦП  были заложены необходимые средства из расчета 50% </a:t>
            </a:r>
            <a:r>
              <a:rPr lang="ru-RU" sz="1600" i="1" dirty="0" err="1">
                <a:latin typeface="Arial" panose="020B0604020202020204" pitchFamily="34" charset="0"/>
                <a:cs typeface="Arial" panose="020B0604020202020204" pitchFamily="34" charset="0"/>
              </a:rPr>
              <a:t>софинансирования</a:t>
            </a:r>
            <a:r>
              <a:rPr lang="ru-RU" sz="1600" i="1" dirty="0">
                <a:latin typeface="Arial" panose="020B0604020202020204" pitchFamily="34" charset="0"/>
                <a:cs typeface="Arial" panose="020B0604020202020204" pitchFamily="34" charset="0"/>
              </a:rPr>
              <a:t> органов местного самоуправления из бюджета Республики Карелия   и из резервного фонда Правительства Республики Карелия</a:t>
            </a:r>
          </a:p>
        </p:txBody>
      </p:sp>
      <p:cxnSp>
        <p:nvCxnSpPr>
          <p:cNvPr id="9" name="Прямая соединительная линия 8"/>
          <p:cNvCxnSpPr/>
          <p:nvPr/>
        </p:nvCxnSpPr>
        <p:spPr>
          <a:xfrm>
            <a:off x="395536" y="6453336"/>
            <a:ext cx="827499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405742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B1B29E87-9C2C-400B-834D-4E4BD6E944D0}"/>
              </a:ext>
            </a:extLst>
          </p:cNvPr>
          <p:cNvSpPr>
            <a:spLocks noGrp="1"/>
          </p:cNvSpPr>
          <p:nvPr>
            <p:ph type="title"/>
          </p:nvPr>
        </p:nvSpPr>
        <p:spPr>
          <a:xfrm>
            <a:off x="323528" y="0"/>
            <a:ext cx="8712968" cy="1325563"/>
          </a:xfrm>
        </p:spPr>
        <p:txBody>
          <a:bodyPr anchor="ctr">
            <a:normAutofit/>
          </a:bodyPr>
          <a:lstStyle/>
          <a:p>
            <a:r>
              <a:rPr lang="ru-RU" sz="1600" dirty="0">
                <a:latin typeface="Arial Black" panose="020B0A04020102020204" pitchFamily="34" charset="0"/>
              </a:rPr>
              <a:t>Количество запросов, поступивших </a:t>
            </a:r>
            <a:br>
              <a:rPr lang="ru-RU" sz="1600" dirty="0">
                <a:latin typeface="Arial Black" panose="020B0A04020102020204" pitchFamily="34" charset="0"/>
              </a:rPr>
            </a:br>
            <a:r>
              <a:rPr lang="ru-RU" sz="1600" dirty="0">
                <a:latin typeface="Arial Black" panose="020B0A04020102020204" pitchFamily="34" charset="0"/>
              </a:rPr>
              <a:t>в архивные учреждения СЗФО </a:t>
            </a:r>
            <a:br>
              <a:rPr lang="ru-RU" sz="1600" dirty="0">
                <a:latin typeface="Arial Black" panose="020B0A04020102020204" pitchFamily="34" charset="0"/>
              </a:rPr>
            </a:br>
            <a:r>
              <a:rPr lang="ru-RU" sz="1600" dirty="0">
                <a:latin typeface="Arial Black" panose="020B0A04020102020204" pitchFamily="34" charset="0"/>
              </a:rPr>
              <a:t>по данным статистики ГИС ЕЦП </a:t>
            </a:r>
            <a:br>
              <a:rPr lang="ru-RU" sz="1600" dirty="0">
                <a:latin typeface="Arial Black" panose="020B0A04020102020204" pitchFamily="34" charset="0"/>
              </a:rPr>
            </a:br>
            <a:r>
              <a:rPr lang="ru-RU" sz="1600" dirty="0">
                <a:latin typeface="Arial Black" panose="020B0A04020102020204" pitchFamily="34" charset="0"/>
              </a:rPr>
              <a:t>на 30.05.2024</a:t>
            </a:r>
            <a:endParaRPr lang="en-US" sz="1600" dirty="0">
              <a:latin typeface="Arial Black" panose="020B0A04020102020204" pitchFamily="34" charset="0"/>
            </a:endParaRPr>
          </a:p>
        </p:txBody>
      </p:sp>
      <p:graphicFrame>
        <p:nvGraphicFramePr>
          <p:cNvPr id="17" name="Table 9">
            <a:extLst>
              <a:ext uri="{FF2B5EF4-FFF2-40B4-BE49-F238E27FC236}">
                <a16:creationId xmlns="" xmlns:a16="http://schemas.microsoft.com/office/drawing/2014/main" id="{D6E90A56-AF21-45DC-A08C-27875260C7CB}"/>
              </a:ext>
            </a:extLst>
          </p:cNvPr>
          <p:cNvGraphicFramePr>
            <a:graphicFrameLocks noGrp="1"/>
          </p:cNvGraphicFramePr>
          <p:nvPr>
            <p:ph sz="quarter" idx="16"/>
            <p:extLst>
              <p:ext uri="{D42A27DB-BD31-4B8C-83A1-F6EECF244321}">
                <p14:modId xmlns:p14="http://schemas.microsoft.com/office/powerpoint/2010/main" val="1681449788"/>
              </p:ext>
            </p:extLst>
          </p:nvPr>
        </p:nvGraphicFramePr>
        <p:xfrm>
          <a:off x="302915" y="1218684"/>
          <a:ext cx="8229525" cy="4926410"/>
        </p:xfrm>
        <a:graphic>
          <a:graphicData uri="http://schemas.openxmlformats.org/drawingml/2006/table">
            <a:tbl>
              <a:tblPr firstRow="1" bandRow="1">
                <a:tableStyleId>{91EBBBCC-DAD2-459C-BE2E-F6DE35CF9A28}</a:tableStyleId>
              </a:tblPr>
              <a:tblGrid>
                <a:gridCol w="1460773">
                  <a:extLst>
                    <a:ext uri="{9D8B030D-6E8A-4147-A177-3AD203B41FA5}">
                      <a16:colId xmlns="" xmlns:a16="http://schemas.microsoft.com/office/drawing/2014/main" val="20000"/>
                    </a:ext>
                  </a:extLst>
                </a:gridCol>
                <a:gridCol w="2304256">
                  <a:extLst>
                    <a:ext uri="{9D8B030D-6E8A-4147-A177-3AD203B41FA5}">
                      <a16:colId xmlns="" xmlns:a16="http://schemas.microsoft.com/office/drawing/2014/main" val="3446012419"/>
                    </a:ext>
                  </a:extLst>
                </a:gridCol>
                <a:gridCol w="1562812">
                  <a:extLst>
                    <a:ext uri="{9D8B030D-6E8A-4147-A177-3AD203B41FA5}">
                      <a16:colId xmlns="" xmlns:a16="http://schemas.microsoft.com/office/drawing/2014/main" val="20002"/>
                    </a:ext>
                  </a:extLst>
                </a:gridCol>
                <a:gridCol w="1317508">
                  <a:extLst>
                    <a:ext uri="{9D8B030D-6E8A-4147-A177-3AD203B41FA5}">
                      <a16:colId xmlns="" xmlns:a16="http://schemas.microsoft.com/office/drawing/2014/main" val="4052646397"/>
                    </a:ext>
                  </a:extLst>
                </a:gridCol>
                <a:gridCol w="1584176">
                  <a:extLst>
                    <a:ext uri="{9D8B030D-6E8A-4147-A177-3AD203B41FA5}">
                      <a16:colId xmlns="" xmlns:a16="http://schemas.microsoft.com/office/drawing/2014/main" val="1935352797"/>
                    </a:ext>
                  </a:extLst>
                </a:gridCol>
              </a:tblGrid>
              <a:tr h="46986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u="none" strike="noStrike"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Очередь  подключения</a:t>
                      </a:r>
                      <a:endParaRPr lang="en-US" sz="1400" b="1" u="none" strike="noStrike"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Регион</a:t>
                      </a:r>
                      <a:endParaRPr lang="en-US" sz="1400" b="1" i="0" u="none" strike="noStrike"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0143" marR="57196" marT="38130" marB="3813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4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ru-RU" sz="14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Получено запросов </a:t>
                      </a:r>
                      <a:br>
                        <a:rPr lang="ru-RU" sz="14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400" b="1" i="0" u="none" strike="noStrike"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0143" marR="57196" marT="38130" marB="38130" anchor="ctr"/>
                </a:tc>
                <a:tc>
                  <a:txBody>
                    <a:bodyPr/>
                    <a:lstStyle/>
                    <a:p>
                      <a:pPr algn="ctr" fontAlgn="b"/>
                      <a:r>
                        <a:rPr lang="ru-RU" sz="14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Исполнено запросов</a:t>
                      </a:r>
                      <a:endParaRPr lang="en-US" sz="14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57196" marR="57196" marT="38130" marB="38130" anchor="ctr"/>
                </a:tc>
                <a:tc>
                  <a:txBody>
                    <a:bodyPr/>
                    <a:lstStyle/>
                    <a:p>
                      <a:pPr marL="0" algn="ctr" defTabSz="914400" rtl="0" eaLnBrk="1" fontAlgn="b" latinLnBrk="0" hangingPunct="1"/>
                      <a:r>
                        <a:rPr lang="ru-RU" sz="14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исполнения</a:t>
                      </a:r>
                      <a:endParaRPr lang="en-US" sz="14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57196" marR="57196" marT="38130" marB="38130" anchor="ctr"/>
                </a:tc>
                <a:extLst>
                  <a:ext uri="{0D108BD9-81ED-4DB2-BD59-A6C34878D82A}">
                    <a16:rowId xmlns="" xmlns:a16="http://schemas.microsoft.com/office/drawing/2014/main" val="4140773105"/>
                  </a:ext>
                </a:extLst>
              </a:tr>
              <a:tr h="345588">
                <a:tc>
                  <a:txBody>
                    <a:bodyPr/>
                    <a:lstStyle/>
                    <a:p>
                      <a:pPr algn="ctr" fontAlgn="b"/>
                      <a:r>
                        <a:rPr lang="ru-RU" sz="1400" b="0" i="0" u="none" strike="noStrike" dirty="0">
                          <a:solidFill>
                            <a:schemeClr val="tx1"/>
                          </a:solidFill>
                          <a:effectLst/>
                          <a:latin typeface="Arial" panose="020B0604020202020204" pitchFamily="34" charset="0"/>
                          <a:cs typeface="Arial" panose="020B0604020202020204" pitchFamily="34" charset="0"/>
                        </a:rPr>
                        <a:t>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tc>
                <a:tc>
                  <a:txBody>
                    <a:bodyPr/>
                    <a:lstStyle/>
                    <a:p>
                      <a:pPr algn="ctr" fontAlgn="b"/>
                      <a:r>
                        <a:rPr lang="ru-RU" sz="1400" b="0" u="none" strike="noStrike" dirty="0">
                          <a:effectLst/>
                          <a:latin typeface="Arial" panose="020B0604020202020204" pitchFamily="34" charset="0"/>
                          <a:cs typeface="Arial" panose="020B0604020202020204" pitchFamily="34" charset="0"/>
                        </a:rPr>
                        <a:t>Санкт-Петербург</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tc>
                <a:tc>
                  <a:txBody>
                    <a:bodyPr/>
                    <a:lstStyle/>
                    <a:p>
                      <a:pPr algn="ctr" fontAlgn="b"/>
                      <a:r>
                        <a:rPr lang="ru-RU" sz="1400" b="0" u="none" strike="noStrike" dirty="0">
                          <a:effectLst/>
                        </a:rPr>
                        <a:t>12628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tc>
                <a:tc>
                  <a:txBody>
                    <a:bodyPr/>
                    <a:lstStyle/>
                    <a:p>
                      <a:pPr algn="ctr" fontAlgn="b"/>
                      <a:r>
                        <a:rPr lang="ru-RU" sz="1400" b="0" u="none" strike="noStrike" dirty="0">
                          <a:effectLst/>
                        </a:rPr>
                        <a:t>10857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tc>
                <a:tc>
                  <a:txBody>
                    <a:bodyPr/>
                    <a:lstStyle/>
                    <a:p>
                      <a:pPr algn="ctr" fontAlgn="b"/>
                      <a:r>
                        <a:rPr lang="ru-RU" sz="1400" b="0" i="0" u="none" strike="noStrike" dirty="0">
                          <a:solidFill>
                            <a:schemeClr val="tx1"/>
                          </a:solidFill>
                          <a:effectLst/>
                          <a:latin typeface="Arial" panose="020B0604020202020204" pitchFamily="34" charset="0"/>
                          <a:cs typeface="Arial" panose="020B0604020202020204" pitchFamily="34" charset="0"/>
                        </a:rPr>
                        <a:t>86%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4142911372"/>
                  </a:ext>
                </a:extLst>
              </a:tr>
              <a:tr h="327985">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Ленинградская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3902</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3477</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89%</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543393929"/>
                  </a:ext>
                </a:extLst>
              </a:tr>
              <a:tr h="327985">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3</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Ненецкий АО</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41</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26</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63%</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extLst>
                  <a:ext uri="{0D108BD9-81ED-4DB2-BD59-A6C34878D82A}">
                    <a16:rowId xmlns="" xmlns:a16="http://schemas.microsoft.com/office/drawing/2014/main" val="255711469"/>
                  </a:ext>
                </a:extLst>
              </a:tr>
              <a:tr h="280134">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3</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Архангельская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1654</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1036</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63%</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498944196"/>
                  </a:ext>
                </a:extLst>
              </a:tr>
              <a:tr h="288032">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Республика Карелия</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1146</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622</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54</a:t>
                      </a: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extLst>
                  <a:ext uri="{0D108BD9-81ED-4DB2-BD59-A6C34878D82A}">
                    <a16:rowId xmlns="" xmlns:a16="http://schemas.microsoft.com/office/drawing/2014/main" val="4241422160"/>
                  </a:ext>
                </a:extLst>
              </a:tr>
              <a:tr h="327985">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Вологодская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2890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1981</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tc>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69%</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 xmlns:a16="http://schemas.microsoft.com/office/drawing/2014/main" val="2662407092"/>
                  </a:ext>
                </a:extLst>
              </a:tr>
              <a:tr h="320087">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Республика Коми</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1243</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889</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72%</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806368409"/>
                  </a:ext>
                </a:extLst>
              </a:tr>
              <a:tr h="288032">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5</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Псковская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1551</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996</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64%</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lnT w="12700" cap="flat" cmpd="sng" algn="ctr">
                      <a:solidFill>
                        <a:srgbClr val="FF0000"/>
                      </a:solidFill>
                      <a:prstDash val="solid"/>
                      <a:round/>
                      <a:headEnd type="none" w="med" len="med"/>
                      <a:tailEnd type="none" w="med" len="med"/>
                    </a:lnT>
                  </a:tcPr>
                </a:tc>
                <a:extLst>
                  <a:ext uri="{0D108BD9-81ED-4DB2-BD59-A6C34878D82A}">
                    <a16:rowId xmlns="" xmlns:a16="http://schemas.microsoft.com/office/drawing/2014/main" val="879688327"/>
                  </a:ext>
                </a:extLst>
              </a:tr>
              <a:tr h="288032">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5</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Калининградская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445</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288</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65%</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 xmlns:a16="http://schemas.microsoft.com/office/drawing/2014/main" val="1613433075"/>
                  </a:ext>
                </a:extLst>
              </a:tr>
              <a:tr h="288032">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5</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Новгородская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1288</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766</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59%</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301145645"/>
                  </a:ext>
                </a:extLst>
              </a:tr>
              <a:tr h="288032">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9</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Мурманская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0</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extLst>
                  <a:ext uri="{0D108BD9-81ED-4DB2-BD59-A6C34878D82A}">
                    <a16:rowId xmlns="" xmlns:a16="http://schemas.microsoft.com/office/drawing/2014/main" val="10011"/>
                  </a:ext>
                </a:extLst>
              </a:tr>
              <a:tr h="239544">
                <a:tc>
                  <a:txBody>
                    <a:bodyPr/>
                    <a:lstStyle/>
                    <a:p>
                      <a:pPr marL="0" algn="l" defTabSz="914400" rtl="0" eaLnBrk="1" fontAlgn="b" latinLnBrk="0" hangingPunct="1"/>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algn="l" defTabSz="914400" rtl="0" eaLnBrk="1" fontAlgn="b" latinLnBrk="0" hangingPunct="1"/>
                      <a:r>
                        <a:rPr lang="ru-RU" sz="1600" b="1" i="0" u="none" strike="noStrike" kern="1200" dirty="0">
                          <a:solidFill>
                            <a:srgbClr val="FF0000"/>
                          </a:solidFill>
                          <a:effectLst/>
                          <a:latin typeface="Arial" panose="020B0604020202020204" pitchFamily="34" charset="0"/>
                          <a:ea typeface="+mn-ea"/>
                          <a:cs typeface="Arial" panose="020B0604020202020204" pitchFamily="34" charset="0"/>
                        </a:rPr>
                        <a:t>Всего:</a:t>
                      </a:r>
                      <a:endParaRPr lang="en-US" sz="1600" b="1"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algn="ctr" defTabSz="914400" rtl="0" eaLnBrk="1" fontAlgn="b" latinLnBrk="0" hangingPunct="1"/>
                      <a:r>
                        <a:rPr lang="ru-RU" sz="1600" b="1" i="0" u="none" strike="noStrike" kern="1200" dirty="0">
                          <a:solidFill>
                            <a:srgbClr val="FF0000"/>
                          </a:solidFill>
                          <a:effectLst/>
                          <a:latin typeface="Arial" panose="020B0604020202020204" pitchFamily="34" charset="0"/>
                          <a:ea typeface="+mn-ea"/>
                          <a:cs typeface="Arial" panose="020B0604020202020204" pitchFamily="34" charset="0"/>
                        </a:rPr>
                        <a:t>26788</a:t>
                      </a:r>
                      <a:endParaRPr lang="en-US" sz="1600" b="1"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algn="ctr" defTabSz="914400" rtl="0" eaLnBrk="1" fontAlgn="b" latinLnBrk="0" hangingPunct="1"/>
                      <a:r>
                        <a:rPr lang="ru-RU" sz="1600" b="1" i="0" u="none" strike="noStrike" kern="1200" dirty="0">
                          <a:solidFill>
                            <a:srgbClr val="FF0000"/>
                          </a:solidFill>
                          <a:effectLst/>
                          <a:latin typeface="Arial" panose="020B0604020202020204" pitchFamily="34" charset="0"/>
                          <a:ea typeface="+mn-ea"/>
                          <a:cs typeface="Arial" panose="020B0604020202020204" pitchFamily="34" charset="0"/>
                        </a:rPr>
                        <a:t>20938</a:t>
                      </a:r>
                      <a:endParaRPr lang="en-US" sz="1600" b="1"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57196" marR="57196" marT="38130" marB="38130" anchor="ctr"/>
                </a:tc>
                <a:tc>
                  <a:txBody>
                    <a:bodyPr/>
                    <a:lstStyle/>
                    <a:p>
                      <a:pPr marL="0" algn="ctr" defTabSz="914400" rtl="0" eaLnBrk="1" fontAlgn="b" latinLnBrk="0" hangingPunct="1"/>
                      <a:r>
                        <a:rPr lang="ru-RU" sz="1600" b="1" i="0" u="none" strike="noStrike" kern="1200" dirty="0">
                          <a:solidFill>
                            <a:srgbClr val="FF0000"/>
                          </a:solidFill>
                          <a:effectLst/>
                          <a:latin typeface="Arial" panose="020B0604020202020204" pitchFamily="34" charset="0"/>
                          <a:ea typeface="+mn-ea"/>
                          <a:cs typeface="Arial" panose="020B0604020202020204" pitchFamily="34" charset="0"/>
                        </a:rPr>
                        <a:t>78%</a:t>
                      </a:r>
                      <a:endParaRPr lang="en-US" sz="1600" b="1" i="0" u="none" strike="noStrike" kern="1200" dirty="0">
                        <a:solidFill>
                          <a:srgbClr val="FF0000"/>
                        </a:solidFill>
                        <a:effectLst/>
                        <a:latin typeface="Arial" panose="020B0604020202020204" pitchFamily="34" charset="0"/>
                        <a:ea typeface="+mn-ea"/>
                        <a:cs typeface="Arial" panose="020B0604020202020204" pitchFamily="34" charset="0"/>
                      </a:endParaRPr>
                    </a:p>
                  </a:txBody>
                  <a:tcPr marL="57196" marR="57196" marT="38130" marB="38130" anchor="ctr"/>
                </a:tc>
                <a:extLst>
                  <a:ext uri="{0D108BD9-81ED-4DB2-BD59-A6C34878D82A}">
                    <a16:rowId xmlns="" xmlns:a16="http://schemas.microsoft.com/office/drawing/2014/main" val="10012"/>
                  </a:ext>
                </a:extLst>
              </a:tr>
            </a:tbl>
          </a:graphicData>
        </a:graphic>
      </p:graphicFrame>
      <p:cxnSp>
        <p:nvCxnSpPr>
          <p:cNvPr id="5" name="Прямая соединительная линия 4"/>
          <p:cNvCxnSpPr/>
          <p:nvPr/>
        </p:nvCxnSpPr>
        <p:spPr>
          <a:xfrm flipV="1">
            <a:off x="0" y="0"/>
            <a:ext cx="539552" cy="1016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819" y="0"/>
            <a:ext cx="1977083" cy="7647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2402" y="6280108"/>
            <a:ext cx="8580834" cy="369332"/>
          </a:xfrm>
          <a:prstGeom prst="rect">
            <a:avLst/>
          </a:prstGeom>
          <a:noFill/>
        </p:spPr>
        <p:txBody>
          <a:bodyPr wrap="square" rtlCol="0">
            <a:spAutoFit/>
          </a:bodyPr>
          <a:lstStyle/>
          <a:p>
            <a:pPr algn="ctr"/>
            <a:r>
              <a:rPr lang="ru-RU" sz="1400" b="1" i="1" dirty="0">
                <a:solidFill>
                  <a:schemeClr val="bg2">
                    <a:lumMod val="25000"/>
                  </a:schemeClr>
                </a:solidFill>
                <a:latin typeface="Arial" panose="020B0604020202020204" pitchFamily="34" charset="0"/>
                <a:cs typeface="Arial" panose="020B0604020202020204" pitchFamily="34" charset="0"/>
              </a:rPr>
              <a:t>Архивы СЗФО исполнили  </a:t>
            </a:r>
            <a:r>
              <a:rPr lang="ru-RU" b="1" i="1" dirty="0">
                <a:solidFill>
                  <a:srgbClr val="FF0000"/>
                </a:solidFill>
                <a:latin typeface="Arial" panose="020B0604020202020204" pitchFamily="34" charset="0"/>
                <a:cs typeface="Arial" panose="020B0604020202020204" pitchFamily="34" charset="0"/>
              </a:rPr>
              <a:t>17  %</a:t>
            </a:r>
            <a:r>
              <a:rPr lang="ru-RU" sz="1400" b="1" i="1" dirty="0">
                <a:solidFill>
                  <a:srgbClr val="FF0000"/>
                </a:solidFill>
                <a:latin typeface="Arial" panose="020B0604020202020204" pitchFamily="34" charset="0"/>
                <a:cs typeface="Arial" panose="020B0604020202020204" pitchFamily="34" charset="0"/>
              </a:rPr>
              <a:t> </a:t>
            </a:r>
            <a:r>
              <a:rPr lang="ru-RU" sz="1400" b="1" i="1" dirty="0">
                <a:solidFill>
                  <a:schemeClr val="bg2">
                    <a:lumMod val="25000"/>
                  </a:schemeClr>
                </a:solidFill>
                <a:latin typeface="Arial" panose="020B0604020202020204" pitchFamily="34" charset="0"/>
                <a:cs typeface="Arial" panose="020B0604020202020204" pitchFamily="34" charset="0"/>
              </a:rPr>
              <a:t>общего количества запросов в ГИС ЕЦП (</a:t>
            </a:r>
            <a:r>
              <a:rPr lang="ru-RU" sz="1400" b="1" i="1" dirty="0">
                <a:solidFill>
                  <a:srgbClr val="FF0000"/>
                </a:solidFill>
                <a:latin typeface="Arial" panose="020B0604020202020204" pitchFamily="34" charset="0"/>
                <a:cs typeface="Arial" panose="020B0604020202020204" pitchFamily="34" charset="0"/>
              </a:rPr>
              <a:t>122 989 запросов</a:t>
            </a:r>
            <a:r>
              <a:rPr lang="ru-RU" sz="1400" b="1" i="1" dirty="0">
                <a:solidFill>
                  <a:schemeClr val="bg2">
                    <a:lumMod val="25000"/>
                  </a:schemeClr>
                </a:solidFill>
                <a:latin typeface="Arial" panose="020B0604020202020204" pitchFamily="34" charset="0"/>
                <a:cs typeface="Arial" panose="020B0604020202020204" pitchFamily="34" charset="0"/>
              </a:rPr>
              <a:t>)</a:t>
            </a:r>
          </a:p>
        </p:txBody>
      </p:sp>
      <p:cxnSp>
        <p:nvCxnSpPr>
          <p:cNvPr id="21" name="Прямая соединительная линия 20"/>
          <p:cNvCxnSpPr/>
          <p:nvPr/>
        </p:nvCxnSpPr>
        <p:spPr>
          <a:xfrm>
            <a:off x="819" y="6126222"/>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a:xfrm>
            <a:off x="6588224" y="6356351"/>
            <a:ext cx="1927126" cy="745057"/>
          </a:xfrm>
        </p:spPr>
        <p:txBody>
          <a:bodyPr/>
          <a:lstStyle/>
          <a:p>
            <a:r>
              <a:rPr lang="ru-RU" dirty="0"/>
              <a:t> </a:t>
            </a:r>
            <a:fld id="{B5CEABB6-07DC-46E8-9B57-56EC44A396E5}" type="slidenum">
              <a:rPr lang="en-US" smtClean="0"/>
              <a:t>5</a:t>
            </a:fld>
            <a:endParaRPr lang="en-US" dirty="0"/>
          </a:p>
        </p:txBody>
      </p:sp>
    </p:spTree>
    <p:extLst>
      <p:ext uri="{BB962C8B-B14F-4D97-AF65-F5344CB8AC3E}">
        <p14:creationId xmlns:p14="http://schemas.microsoft.com/office/powerpoint/2010/main" val="289694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B1B29E87-9C2C-400B-834D-4E4BD6E944D0}"/>
              </a:ext>
            </a:extLst>
          </p:cNvPr>
          <p:cNvSpPr>
            <a:spLocks noGrp="1"/>
          </p:cNvSpPr>
          <p:nvPr>
            <p:ph type="title"/>
          </p:nvPr>
        </p:nvSpPr>
        <p:spPr>
          <a:xfrm>
            <a:off x="645740" y="87213"/>
            <a:ext cx="7886700" cy="1325563"/>
          </a:xfrm>
        </p:spPr>
        <p:txBody>
          <a:bodyPr anchor="ctr">
            <a:noAutofit/>
          </a:bodyPr>
          <a:lstStyle/>
          <a:p>
            <a:r>
              <a:rPr lang="ru-RU" sz="1600" dirty="0">
                <a:latin typeface="Arial Black" panose="020B0A04020102020204" pitchFamily="34" charset="0"/>
              </a:rPr>
              <a:t>Статистика  поступления социально-правовых запросов в архивные учреждения СЗФО </a:t>
            </a:r>
            <a:br>
              <a:rPr lang="ru-RU" sz="1600" dirty="0">
                <a:latin typeface="Arial Black" panose="020B0A04020102020204" pitchFamily="34" charset="0"/>
              </a:rPr>
            </a:br>
            <a:r>
              <a:rPr lang="ru-RU" sz="1600" dirty="0">
                <a:latin typeface="Arial Black" panose="020B0A04020102020204" pitchFamily="34" charset="0"/>
              </a:rPr>
              <a:t>по различным каналам связи</a:t>
            </a:r>
            <a:br>
              <a:rPr lang="ru-RU" sz="1600" dirty="0">
                <a:latin typeface="Arial Black" panose="020B0A04020102020204" pitchFamily="34" charset="0"/>
              </a:rPr>
            </a:br>
            <a:r>
              <a:rPr lang="ru-RU" sz="1600" dirty="0">
                <a:latin typeface="Arial Black" panose="020B0A04020102020204" pitchFamily="34" charset="0"/>
              </a:rPr>
              <a:t>на 30.05.2024</a:t>
            </a:r>
            <a:endParaRPr lang="en-US" sz="1600" dirty="0">
              <a:latin typeface="Arial Black" panose="020B0A04020102020204" pitchFamily="34" charset="0"/>
            </a:endParaRPr>
          </a:p>
        </p:txBody>
      </p:sp>
      <p:graphicFrame>
        <p:nvGraphicFramePr>
          <p:cNvPr id="17" name="Table 9">
            <a:extLst>
              <a:ext uri="{FF2B5EF4-FFF2-40B4-BE49-F238E27FC236}">
                <a16:creationId xmlns="" xmlns:a16="http://schemas.microsoft.com/office/drawing/2014/main" id="{D6E90A56-AF21-45DC-A08C-27875260C7CB}"/>
              </a:ext>
            </a:extLst>
          </p:cNvPr>
          <p:cNvGraphicFramePr>
            <a:graphicFrameLocks noGrp="1"/>
          </p:cNvGraphicFramePr>
          <p:nvPr>
            <p:ph sz="quarter" idx="16"/>
            <p:extLst>
              <p:ext uri="{D42A27DB-BD31-4B8C-83A1-F6EECF244321}">
                <p14:modId xmlns:p14="http://schemas.microsoft.com/office/powerpoint/2010/main" val="3019096629"/>
              </p:ext>
            </p:extLst>
          </p:nvPr>
        </p:nvGraphicFramePr>
        <p:xfrm>
          <a:off x="572369" y="1412776"/>
          <a:ext cx="7960071" cy="4771584"/>
        </p:xfrm>
        <a:graphic>
          <a:graphicData uri="http://schemas.openxmlformats.org/drawingml/2006/table">
            <a:tbl>
              <a:tblPr firstRow="1" bandRow="1">
                <a:tableStyleId>{91EBBBCC-DAD2-459C-BE2E-F6DE35CF9A28}</a:tableStyleId>
              </a:tblPr>
              <a:tblGrid>
                <a:gridCol w="1479351">
                  <a:extLst>
                    <a:ext uri="{9D8B030D-6E8A-4147-A177-3AD203B41FA5}">
                      <a16:colId xmlns="" xmlns:a16="http://schemas.microsoft.com/office/drawing/2014/main" val="20000"/>
                    </a:ext>
                  </a:extLst>
                </a:gridCol>
                <a:gridCol w="2448272">
                  <a:extLst>
                    <a:ext uri="{9D8B030D-6E8A-4147-A177-3AD203B41FA5}">
                      <a16:colId xmlns="" xmlns:a16="http://schemas.microsoft.com/office/drawing/2014/main" val="3446012419"/>
                    </a:ext>
                  </a:extLst>
                </a:gridCol>
                <a:gridCol w="1872208">
                  <a:extLst>
                    <a:ext uri="{9D8B030D-6E8A-4147-A177-3AD203B41FA5}">
                      <a16:colId xmlns="" xmlns:a16="http://schemas.microsoft.com/office/drawing/2014/main" val="20002"/>
                    </a:ext>
                  </a:extLst>
                </a:gridCol>
                <a:gridCol w="2160240">
                  <a:extLst>
                    <a:ext uri="{9D8B030D-6E8A-4147-A177-3AD203B41FA5}">
                      <a16:colId xmlns="" xmlns:a16="http://schemas.microsoft.com/office/drawing/2014/main" val="1218263486"/>
                    </a:ext>
                  </a:extLst>
                </a:gridCol>
              </a:tblGrid>
              <a:tr h="1296144">
                <a:tc>
                  <a:txBody>
                    <a:bodyPr/>
                    <a:lstStyle/>
                    <a:p>
                      <a:pPr algn="ctr" fontAlgn="b"/>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Очередь  подключения</a:t>
                      </a:r>
                    </a:p>
                    <a:p>
                      <a:pPr algn="ctr" fontAlgn="b"/>
                      <a:endParaRPr lang="en-US" sz="1400" b="0" i="0" u="none" strike="noStrike" dirty="0">
                        <a:solidFill>
                          <a:schemeClr val="bg1"/>
                        </a:solidFill>
                        <a:effectLst>
                          <a:outerShdw blurRad="38100" dist="38100" dir="2700000" algn="tl">
                            <a:srgbClr val="000000">
                              <a:alpha val="43137"/>
                            </a:srgbClr>
                          </a:outerShdw>
                        </a:effectLst>
                        <a:latin typeface="+mn-lt"/>
                      </a:endParaRPr>
                    </a:p>
                  </a:txBody>
                  <a:tcPr marL="180143" marR="57196" marT="38130" marB="3813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400" u="none" strike="noStrike" dirty="0">
                        <a:effectLst>
                          <a:outerShdw blurRad="38100" dist="38100" dir="2700000" algn="tl">
                            <a:srgbClr val="000000">
                              <a:alpha val="43137"/>
                            </a:srgbClr>
                          </a:outerShdw>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ru-RU" sz="1400" u="none" strike="noStrike" dirty="0">
                          <a:effectLst>
                            <a:outerShdw blurRad="38100" dist="38100" dir="2700000" algn="tl">
                              <a:srgbClr val="000000">
                                <a:alpha val="43137"/>
                              </a:srgbClr>
                            </a:outerShdw>
                          </a:effectLst>
                        </a:rPr>
                        <a:t>Регион</a:t>
                      </a:r>
                      <a:endParaRPr lang="en-US" sz="1400" u="none" strike="noStrike" dirty="0">
                        <a:effectLst>
                          <a:outerShdw blurRad="38100" dist="38100" dir="2700000" algn="tl">
                            <a:srgbClr val="000000">
                              <a:alpha val="43137"/>
                            </a:srgbClr>
                          </a:outerShdw>
                        </a:effectLst>
                      </a:endParaRPr>
                    </a:p>
                    <a:p>
                      <a:pPr algn="ctr" fontAlgn="b"/>
                      <a:endParaRPr lang="en-US" sz="1400" b="0" i="0" u="none" strike="noStrike" dirty="0">
                        <a:solidFill>
                          <a:schemeClr val="bg1"/>
                        </a:solidFill>
                        <a:effectLst>
                          <a:outerShdw blurRad="38100" dist="38100" dir="2700000" algn="tl">
                            <a:srgbClr val="000000">
                              <a:alpha val="43137"/>
                            </a:srgbClr>
                          </a:outerShdw>
                        </a:effectLst>
                        <a:latin typeface="+mn-lt"/>
                      </a:endParaRPr>
                    </a:p>
                  </a:txBody>
                  <a:tcPr marL="0" marR="57196" marT="38130" marB="38130" anchor="ctr"/>
                </a:tc>
                <a:tc>
                  <a:txBody>
                    <a:bodyPr/>
                    <a:lstStyle/>
                    <a:p>
                      <a:pPr marL="0" algn="ctr" defTabSz="914400" rtl="0" eaLnBrk="1" fontAlgn="b"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Количество запросов, полученных по ГИС ЕЦП </a:t>
                      </a:r>
                    </a:p>
                    <a:p>
                      <a:pPr algn="ctr" fontAlgn="b"/>
                      <a:endParaRPr lang="en-US" sz="1400" b="1" i="0" u="none" strike="noStrike" dirty="0">
                        <a:solidFill>
                          <a:schemeClr val="tx1">
                            <a:lumMod val="75000"/>
                            <a:lumOff val="25000"/>
                          </a:schemeClr>
                        </a:solidFill>
                        <a:effectLst>
                          <a:outerShdw blurRad="38100" dist="38100" dir="2700000" algn="tl">
                            <a:srgbClr val="000000">
                              <a:alpha val="43137"/>
                            </a:srgbClr>
                          </a:outerShdw>
                        </a:effectLst>
                        <a:latin typeface="+mn-lt"/>
                      </a:endParaRPr>
                    </a:p>
                  </a:txBody>
                  <a:tcPr marL="57196" marR="57196" marT="38130" marB="38130" anchor="ctr"/>
                </a:tc>
                <a:tc>
                  <a:txBody>
                    <a:bodyPr/>
                    <a:lstStyle/>
                    <a:p>
                      <a:pPr algn="ctr" fontAlgn="b"/>
                      <a:r>
                        <a:rPr lang="ru-RU" sz="1400" u="none" strike="noStrike" dirty="0">
                          <a:effectLst>
                            <a:outerShdw blurRad="38100" dist="38100" dir="2700000" algn="tl">
                              <a:srgbClr val="000000">
                                <a:alpha val="43137"/>
                              </a:srgbClr>
                            </a:outerShdw>
                          </a:effectLst>
                        </a:rPr>
                        <a:t>Количество запросов, поступивших </a:t>
                      </a:r>
                    </a:p>
                    <a:p>
                      <a:pPr algn="ctr" fontAlgn="b"/>
                      <a:r>
                        <a:rPr lang="ru-RU" sz="1400" u="none" strike="noStrike" dirty="0">
                          <a:effectLst>
                            <a:outerShdw blurRad="38100" dist="38100" dir="2700000" algn="tl">
                              <a:srgbClr val="000000">
                                <a:alpha val="43137"/>
                              </a:srgbClr>
                            </a:outerShdw>
                          </a:effectLst>
                        </a:rPr>
                        <a:t>по иным каналам связи</a:t>
                      </a:r>
                      <a:endParaRPr lang="en-US" sz="1400" b="1" i="0" u="none" strike="noStrike" dirty="0">
                        <a:solidFill>
                          <a:schemeClr val="tx1">
                            <a:lumMod val="75000"/>
                            <a:lumOff val="25000"/>
                          </a:schemeClr>
                        </a:solidFill>
                        <a:effectLst>
                          <a:outerShdw blurRad="38100" dist="38100" dir="2700000" algn="tl">
                            <a:srgbClr val="000000">
                              <a:alpha val="43137"/>
                            </a:srgbClr>
                          </a:outerShdw>
                        </a:effectLst>
                        <a:latin typeface="+mn-lt"/>
                      </a:endParaRPr>
                    </a:p>
                  </a:txBody>
                  <a:tcPr marL="57196" marR="57196" marT="38130" marB="38130"/>
                </a:tc>
                <a:extLst>
                  <a:ext uri="{0D108BD9-81ED-4DB2-BD59-A6C34878D82A}">
                    <a16:rowId xmlns="" xmlns:a16="http://schemas.microsoft.com/office/drawing/2014/main" val="4140773105"/>
                  </a:ext>
                </a:extLst>
              </a:tr>
              <a:tr h="0">
                <a:tc>
                  <a:txBody>
                    <a:bodyPr/>
                    <a:lstStyle/>
                    <a:p>
                      <a:pPr algn="ctr" fontAlgn="b"/>
                      <a:r>
                        <a:rPr lang="ru-RU" sz="1400" b="0" i="0" u="none" strike="noStrike" dirty="0">
                          <a:solidFill>
                            <a:schemeClr val="tx1"/>
                          </a:solidFill>
                          <a:effectLst/>
                          <a:latin typeface="Arial" panose="020B0604020202020204" pitchFamily="34" charset="0"/>
                          <a:cs typeface="Arial" panose="020B0604020202020204" pitchFamily="34" charset="0"/>
                        </a:rPr>
                        <a:t>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tc>
                <a:tc>
                  <a:txBody>
                    <a:bodyPr/>
                    <a:lstStyle/>
                    <a:p>
                      <a:pPr algn="ctr" fontAlgn="b"/>
                      <a:r>
                        <a:rPr lang="ru-RU" sz="1400" b="0" u="none" strike="noStrike" dirty="0">
                          <a:effectLst/>
                          <a:latin typeface="Arial" panose="020B0604020202020204" pitchFamily="34" charset="0"/>
                          <a:cs typeface="Arial" panose="020B0604020202020204" pitchFamily="34" charset="0"/>
                        </a:rPr>
                        <a:t>Санкт-Петербург</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0" marR="57196" marT="38130" marB="38130" anchor="ctr"/>
                </a:tc>
                <a:tc>
                  <a:txBody>
                    <a:bodyPr/>
                    <a:lstStyle/>
                    <a:p>
                      <a:pPr algn="ctr"/>
                      <a:r>
                        <a:rPr lang="ru-RU" sz="1400" b="0" dirty="0">
                          <a:latin typeface="Arial" panose="020B0604020202020204" pitchFamily="34" charset="0"/>
                          <a:cs typeface="Arial" panose="020B0604020202020204" pitchFamily="34" charset="0"/>
                        </a:rPr>
                        <a:t>12628</a:t>
                      </a:r>
                    </a:p>
                  </a:txBody>
                  <a:tcPr marL="57196" marR="57196" marT="38130" marB="38130" anchor="ctr"/>
                </a:tc>
                <a:tc>
                  <a:txBody>
                    <a:bodyPr/>
                    <a:lstStyle/>
                    <a:p>
                      <a:pPr algn="ctr"/>
                      <a:r>
                        <a:rPr lang="ru-RU" sz="1400" b="0" dirty="0">
                          <a:latin typeface="Arial" panose="020B0604020202020204" pitchFamily="34" charset="0"/>
                          <a:cs typeface="Arial" panose="020B0604020202020204" pitchFamily="34" charset="0"/>
                        </a:rPr>
                        <a:t>16676</a:t>
                      </a:r>
                    </a:p>
                  </a:txBody>
                  <a:tcPr marL="57196" marR="57196" marT="38130" marB="38130" anchor="ctr"/>
                </a:tc>
                <a:extLst>
                  <a:ext uri="{0D108BD9-81ED-4DB2-BD59-A6C34878D82A}">
                    <a16:rowId xmlns="" xmlns:a16="http://schemas.microsoft.com/office/drawing/2014/main" val="4142911372"/>
                  </a:ext>
                </a:extLst>
              </a:tr>
              <a:tr h="0">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marR="0" lvl="1"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Ленинградская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3902</a:t>
                      </a: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1370</a:t>
                      </a:r>
                    </a:p>
                  </a:txBody>
                  <a:tcPr marL="57196" marR="57196" marT="38130" marB="38130" anchor="ctr">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543393929"/>
                  </a:ext>
                </a:extLst>
              </a:tr>
              <a:tr h="0">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3</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Ненецкий АО.</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41</a:t>
                      </a: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305</a:t>
                      </a:r>
                    </a:p>
                  </a:txBody>
                  <a:tcPr marL="57196" marR="57196" marT="38130" marB="38130" anchor="ctr">
                    <a:lnT w="12700" cap="flat" cmpd="sng" algn="ctr">
                      <a:solidFill>
                        <a:srgbClr val="FF0000"/>
                      </a:solidFill>
                      <a:prstDash val="solid"/>
                      <a:round/>
                      <a:headEnd type="none" w="med" len="med"/>
                      <a:tailEnd type="none" w="med" len="med"/>
                    </a:lnT>
                  </a:tcPr>
                </a:tc>
                <a:extLst>
                  <a:ext uri="{0D108BD9-81ED-4DB2-BD59-A6C34878D82A}">
                    <a16:rowId xmlns="" xmlns:a16="http://schemas.microsoft.com/office/drawing/2014/main" val="255711469"/>
                  </a:ext>
                </a:extLst>
              </a:tr>
              <a:tr h="283268">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3</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Архангельская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1654</a:t>
                      </a: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13269</a:t>
                      </a:r>
                    </a:p>
                  </a:txBody>
                  <a:tcPr marL="57196" marR="57196" marT="38130" marB="38130" anchor="ctr">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498944196"/>
                  </a:ext>
                </a:extLst>
              </a:tr>
              <a:tr h="0">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Республика Карелия</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1146</a:t>
                      </a: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4720</a:t>
                      </a:r>
                    </a:p>
                  </a:txBody>
                  <a:tcPr marL="57196" marR="57196" marT="38130" marB="38130" anchor="ctr">
                    <a:lnT w="12700" cap="flat" cmpd="sng" algn="ctr">
                      <a:solidFill>
                        <a:srgbClr val="FF0000"/>
                      </a:solidFill>
                      <a:prstDash val="solid"/>
                      <a:round/>
                      <a:headEnd type="none" w="med" len="med"/>
                      <a:tailEnd type="none" w="med" len="med"/>
                    </a:lnT>
                  </a:tcPr>
                </a:tc>
                <a:extLst>
                  <a:ext uri="{0D108BD9-81ED-4DB2-BD59-A6C34878D82A}">
                    <a16:rowId xmlns="" xmlns:a16="http://schemas.microsoft.com/office/drawing/2014/main" val="2561606819"/>
                  </a:ext>
                </a:extLst>
              </a:tr>
              <a:tr h="0">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Вологодская обл.</a:t>
                      </a:r>
                    </a:p>
                  </a:txBody>
                  <a:tcPr marL="0" marR="57196" marT="38130" marB="38130" anchor="ct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2890</a:t>
                      </a:r>
                    </a:p>
                  </a:txBody>
                  <a:tcPr marL="57196" marR="57196" marT="38130" marB="38130" anchor="ct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9293</a:t>
                      </a:r>
                    </a:p>
                  </a:txBody>
                  <a:tcPr marL="57196" marR="57196" marT="38130" marB="38130" anchor="ctr"/>
                </a:tc>
                <a:extLst>
                  <a:ext uri="{0D108BD9-81ED-4DB2-BD59-A6C34878D82A}">
                    <a16:rowId xmlns="" xmlns:a16="http://schemas.microsoft.com/office/drawing/2014/main" val="4241422160"/>
                  </a:ext>
                </a:extLst>
              </a:tr>
              <a:tr h="0">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Республика Коми</a:t>
                      </a:r>
                    </a:p>
                  </a:txBody>
                  <a:tcPr marL="0"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1243</a:t>
                      </a: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11232</a:t>
                      </a:r>
                    </a:p>
                  </a:txBody>
                  <a:tcPr marL="57196" marR="57196" marT="38130" marB="38130" anchor="ctr">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662407092"/>
                  </a:ext>
                </a:extLst>
              </a:tr>
              <a:tr h="0">
                <a:tc>
                  <a:txBody>
                    <a:bodyPr/>
                    <a:lstStyle/>
                    <a:p>
                      <a:pPr marL="0" lvl="1" indent="0" algn="ctr" defTabSz="914400" rtl="0" eaLnBrk="1" fontAlgn="b" latinLnBrk="0" hangingPunct="1">
                        <a:buFont typeface="Arial" panose="020B0604020202020204" pitchFamily="34" charset="0"/>
                        <a:buNone/>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5</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marR="0" lvl="1"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Новгородская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1288</a:t>
                      </a: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4451</a:t>
                      </a:r>
                    </a:p>
                  </a:txBody>
                  <a:tcPr marL="57196" marR="57196" marT="38130" marB="38130" anchor="ctr">
                    <a:lnT w="12700" cap="flat" cmpd="sng" algn="ctr">
                      <a:solidFill>
                        <a:srgbClr val="FF0000"/>
                      </a:solidFill>
                      <a:prstDash val="solid"/>
                      <a:round/>
                      <a:headEnd type="none" w="med" len="med"/>
                      <a:tailEnd type="none" w="med" len="med"/>
                    </a:lnT>
                  </a:tcPr>
                </a:tc>
                <a:extLst>
                  <a:ext uri="{0D108BD9-81ED-4DB2-BD59-A6C34878D82A}">
                    <a16:rowId xmlns="" xmlns:a16="http://schemas.microsoft.com/office/drawing/2014/main" val="1806368409"/>
                  </a:ext>
                </a:extLst>
              </a:tr>
              <a:tr h="0">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5</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tc>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Калининградская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57196" marT="38130" marB="38130" anchor="ct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445</a:t>
                      </a:r>
                    </a:p>
                  </a:txBody>
                  <a:tcPr marL="57196" marR="57196" marT="38130" marB="38130" anchor="ct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4332</a:t>
                      </a:r>
                    </a:p>
                  </a:txBody>
                  <a:tcPr marL="57196" marR="57196" marT="38130" marB="38130" anchor="ctr"/>
                </a:tc>
                <a:extLst>
                  <a:ext uri="{0D108BD9-81ED-4DB2-BD59-A6C34878D82A}">
                    <a16:rowId xmlns="" xmlns:a16="http://schemas.microsoft.com/office/drawing/2014/main" val="879688327"/>
                  </a:ext>
                </a:extLst>
              </a:tr>
              <a:tr h="0">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5</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B w="12700" cap="flat" cmpd="sng" algn="ctr">
                      <a:solidFill>
                        <a:srgbClr val="FF0000"/>
                      </a:solidFill>
                      <a:prstDash val="solid"/>
                      <a:round/>
                      <a:headEnd type="none" w="med" len="med"/>
                      <a:tailEnd type="none" w="med" len="med"/>
                    </a:lnB>
                  </a:tcPr>
                </a:tc>
                <a:tc>
                  <a:txBody>
                    <a:bodyPr/>
                    <a:lstStyle/>
                    <a:p>
                      <a:pPr marL="0" marR="0" lvl="1"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Псковская обл.</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1551</a:t>
                      </a:r>
                    </a:p>
                  </a:txBody>
                  <a:tcPr marL="57196" marR="57196" marT="38130" marB="38130" anchor="ctr">
                    <a:lnB w="12700" cap="flat" cmpd="sng" algn="ctr">
                      <a:solidFill>
                        <a:srgbClr val="FF0000"/>
                      </a:solidFill>
                      <a:prstDash val="solid"/>
                      <a:round/>
                      <a:headEnd type="none" w="med" len="med"/>
                      <a:tailEnd type="none" w="med" len="med"/>
                    </a:lnB>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7285</a:t>
                      </a:r>
                    </a:p>
                  </a:txBody>
                  <a:tcPr marL="57196" marR="57196" marT="38130" marB="38130" anchor="ctr">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613433075"/>
                  </a:ext>
                </a:extLst>
              </a:tr>
              <a:tr h="0">
                <a:tc>
                  <a:txBody>
                    <a:bodyPr/>
                    <a:lstStyle/>
                    <a:p>
                      <a:pPr marL="0" lvl="1"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9</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180143"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Мурманская область</a:t>
                      </a:r>
                    </a:p>
                  </a:txBody>
                  <a:tcPr marL="0"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0</a:t>
                      </a:r>
                    </a:p>
                  </a:txBody>
                  <a:tcPr marL="57196" marR="57196" marT="38130" marB="38130" anchor="ctr">
                    <a:lnT w="12700" cap="flat" cmpd="sng" algn="ctr">
                      <a:solidFill>
                        <a:srgbClr val="FF0000"/>
                      </a:solidFill>
                      <a:prstDash val="solid"/>
                      <a:round/>
                      <a:headEnd type="none" w="med" len="med"/>
                      <a:tailEnd type="none" w="med" len="med"/>
                    </a:lnT>
                  </a:tcPr>
                </a:tc>
                <a:tc>
                  <a:txBody>
                    <a:bodyPr/>
                    <a:lstStyle/>
                    <a:p>
                      <a:pPr marL="0" algn="ctr" defTabSz="914400" rtl="0" eaLnBrk="1" fontAlgn="b" latinLnBrk="0" hangingPunct="1"/>
                      <a:r>
                        <a:rPr lang="ru-RU" sz="1400" b="0" i="0" u="none" strike="noStrike" kern="1200" dirty="0">
                          <a:solidFill>
                            <a:schemeClr val="tx1"/>
                          </a:solidFill>
                          <a:effectLst/>
                          <a:latin typeface="Arial" panose="020B0604020202020204" pitchFamily="34" charset="0"/>
                          <a:ea typeface="+mn-ea"/>
                          <a:cs typeface="Arial" panose="020B0604020202020204" pitchFamily="34" charset="0"/>
                        </a:rPr>
                        <a:t>11094</a:t>
                      </a:r>
                    </a:p>
                  </a:txBody>
                  <a:tcPr marL="57196" marR="57196" marT="38130" marB="38130" anchor="ctr">
                    <a:lnT w="12700" cap="flat" cmpd="sng" algn="ctr">
                      <a:solidFill>
                        <a:srgbClr val="FF0000"/>
                      </a:solidFill>
                      <a:prstDash val="solid"/>
                      <a:round/>
                      <a:headEnd type="none" w="med" len="med"/>
                      <a:tailEnd type="none" w="med" len="med"/>
                    </a:lnT>
                  </a:tcPr>
                </a:tc>
                <a:extLst>
                  <a:ext uri="{0D108BD9-81ED-4DB2-BD59-A6C34878D82A}">
                    <a16:rowId xmlns="" xmlns:a16="http://schemas.microsoft.com/office/drawing/2014/main" val="2301145645"/>
                  </a:ext>
                </a:extLst>
              </a:tr>
              <a:tr h="0">
                <a:tc>
                  <a:txBody>
                    <a:bodyPr/>
                    <a:lstStyle/>
                    <a:p>
                      <a:pPr algn="r" fontAlgn="b"/>
                      <a:endParaRPr lang="en-US" sz="1200" b="1" i="0" u="none" strike="noStrike" dirty="0">
                        <a:solidFill>
                          <a:schemeClr val="tx1"/>
                        </a:solidFill>
                        <a:effectLst/>
                        <a:latin typeface="Arial Black" panose="020B0A04020102020204" pitchFamily="34" charset="0"/>
                      </a:endParaRPr>
                    </a:p>
                  </a:txBody>
                  <a:tcPr marL="180143" marR="57196" marT="38130" marB="38130" anchor="ctr"/>
                </a:tc>
                <a:tc>
                  <a:txBody>
                    <a:bodyPr/>
                    <a:lstStyle/>
                    <a:p>
                      <a:pPr algn="r" fontAlgn="b"/>
                      <a:r>
                        <a:rPr lang="ru-RU" sz="1400" u="none" strike="noStrike" dirty="0">
                          <a:solidFill>
                            <a:srgbClr val="FF0000"/>
                          </a:solidFill>
                          <a:effectLst/>
                          <a:latin typeface="Arial Black" panose="020B0A04020102020204" pitchFamily="34" charset="0"/>
                        </a:rPr>
                        <a:t>Всего:</a:t>
                      </a:r>
                      <a:endParaRPr lang="en-US" sz="1400" b="1" i="0" u="none" strike="noStrike" dirty="0">
                        <a:solidFill>
                          <a:srgbClr val="FF0000"/>
                        </a:solidFill>
                        <a:effectLst/>
                        <a:latin typeface="Arial Black" panose="020B0A04020102020204" pitchFamily="34" charset="0"/>
                      </a:endParaRPr>
                    </a:p>
                  </a:txBody>
                  <a:tcPr marL="180143" marR="57196" marT="38130" marB="38130" anchor="ctr"/>
                </a:tc>
                <a:tc>
                  <a:txBody>
                    <a:bodyPr/>
                    <a:lstStyle/>
                    <a:p>
                      <a:pPr algn="ctr" fontAlgn="b"/>
                      <a:r>
                        <a:rPr lang="ru-RU" sz="1400" b="1" i="0" u="none" strike="noStrike" dirty="0">
                          <a:solidFill>
                            <a:srgbClr val="FF0000"/>
                          </a:solidFill>
                          <a:effectLst/>
                          <a:latin typeface="Arial Black" panose="020B0A04020102020204" pitchFamily="34" charset="0"/>
                        </a:rPr>
                        <a:t>26788</a:t>
                      </a:r>
                      <a:endParaRPr lang="en-US" sz="1400" b="1" i="0" u="none" strike="noStrike" dirty="0">
                        <a:solidFill>
                          <a:srgbClr val="FF0000"/>
                        </a:solidFill>
                        <a:effectLst/>
                        <a:latin typeface="Arial Black" panose="020B0A04020102020204" pitchFamily="34" charset="0"/>
                      </a:endParaRPr>
                    </a:p>
                  </a:txBody>
                  <a:tcPr marL="57196" marR="57196" marT="38130" marB="38130" anchor="ctr"/>
                </a:tc>
                <a:tc>
                  <a:txBody>
                    <a:bodyPr/>
                    <a:lstStyle/>
                    <a:p>
                      <a:pPr algn="ctr" fontAlgn="b"/>
                      <a:r>
                        <a:rPr lang="ru-RU" sz="1400" u="none" strike="noStrike" dirty="0">
                          <a:solidFill>
                            <a:srgbClr val="FF0000"/>
                          </a:solidFill>
                          <a:effectLst/>
                          <a:latin typeface="Arial Black" panose="020B0A04020102020204" pitchFamily="34" charset="0"/>
                        </a:rPr>
                        <a:t>84027</a:t>
                      </a:r>
                      <a:endParaRPr lang="en-US" sz="1400" b="1" i="0" u="none" strike="noStrike" dirty="0">
                        <a:solidFill>
                          <a:srgbClr val="FF0000"/>
                        </a:solidFill>
                        <a:effectLst/>
                        <a:latin typeface="Arial Black" panose="020B0A04020102020204" pitchFamily="34" charset="0"/>
                      </a:endParaRPr>
                    </a:p>
                  </a:txBody>
                  <a:tcPr marL="57196" marR="57196" marT="38130" marB="38130" anchor="ctr"/>
                </a:tc>
                <a:extLst>
                  <a:ext uri="{0D108BD9-81ED-4DB2-BD59-A6C34878D82A}">
                    <a16:rowId xmlns="" xmlns:a16="http://schemas.microsoft.com/office/drawing/2014/main" val="10012"/>
                  </a:ext>
                </a:extLst>
              </a:tr>
            </a:tbl>
          </a:graphicData>
        </a:graphic>
      </p:graphicFrame>
      <p:cxnSp>
        <p:nvCxnSpPr>
          <p:cNvPr id="6" name="Прямая соединительная линия 5"/>
          <p:cNvCxnSpPr/>
          <p:nvPr/>
        </p:nvCxnSpPr>
        <p:spPr>
          <a:xfrm flipV="1">
            <a:off x="819" y="0"/>
            <a:ext cx="1977083" cy="7647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0" y="0"/>
            <a:ext cx="539552" cy="1016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p:txBody>
          <a:bodyPr/>
          <a:lstStyle/>
          <a:p>
            <a:fld id="{B5CEABB6-07DC-46E8-9B57-56EC44A396E5}" type="slidenum">
              <a:rPr lang="en-US" smtClean="0"/>
              <a:pPr/>
              <a:t>6</a:t>
            </a:fld>
            <a:r>
              <a:rPr lang="ru-RU" dirty="0">
                <a:latin typeface="Arial" panose="020B0604020202020204" pitchFamily="34" charset="0"/>
                <a:cs typeface="Arial" panose="020B0604020202020204" pitchFamily="34" charset="0"/>
              </a:rPr>
              <a:t>13269</a:t>
            </a:r>
          </a:p>
          <a:p>
            <a:endParaRPr lang="en-US" dirty="0"/>
          </a:p>
        </p:txBody>
      </p:sp>
    </p:spTree>
    <p:extLst>
      <p:ext uri="{BB962C8B-B14F-4D97-AF65-F5344CB8AC3E}">
        <p14:creationId xmlns:p14="http://schemas.microsoft.com/office/powerpoint/2010/main" val="98788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B1B29E87-9C2C-400B-834D-4E4BD6E944D0}"/>
              </a:ext>
            </a:extLst>
          </p:cNvPr>
          <p:cNvSpPr>
            <a:spLocks noGrp="1"/>
          </p:cNvSpPr>
          <p:nvPr>
            <p:ph type="title"/>
          </p:nvPr>
        </p:nvSpPr>
        <p:spPr>
          <a:xfrm>
            <a:off x="323528" y="0"/>
            <a:ext cx="8712968" cy="1325563"/>
          </a:xfrm>
        </p:spPr>
        <p:txBody>
          <a:bodyPr anchor="ctr">
            <a:normAutofit/>
          </a:bodyPr>
          <a:lstStyle/>
          <a:p>
            <a:r>
              <a:rPr lang="ru-RU" sz="1600" dirty="0">
                <a:latin typeface="Arial Black" panose="020B0A04020102020204" pitchFamily="34" charset="0"/>
              </a:rPr>
              <a:t>Справочно-информационная система «База данных </a:t>
            </a:r>
            <a:br>
              <a:rPr lang="ru-RU" sz="1600" dirty="0">
                <a:latin typeface="Arial Black" panose="020B0A04020102020204" pitchFamily="34" charset="0"/>
              </a:rPr>
            </a:br>
            <a:r>
              <a:rPr lang="ru-RU" sz="1600" dirty="0">
                <a:latin typeface="Arial Black" panose="020B0A04020102020204" pitchFamily="34" charset="0"/>
              </a:rPr>
              <a:t>о местах хранения документов по личному составу»</a:t>
            </a:r>
            <a:endParaRPr lang="en-US" sz="1600" dirty="0">
              <a:latin typeface="Arial Black" panose="020B0A04020102020204" pitchFamily="34" charset="0"/>
            </a:endParaRPr>
          </a:p>
        </p:txBody>
      </p:sp>
      <p:cxnSp>
        <p:nvCxnSpPr>
          <p:cNvPr id="5" name="Прямая соединительная линия 4"/>
          <p:cNvCxnSpPr/>
          <p:nvPr/>
        </p:nvCxnSpPr>
        <p:spPr>
          <a:xfrm flipV="1">
            <a:off x="0" y="0"/>
            <a:ext cx="539552" cy="1016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819" y="0"/>
            <a:ext cx="1977083" cy="7647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19" y="6126222"/>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a:xfrm>
            <a:off x="6588224" y="6356351"/>
            <a:ext cx="1927126" cy="745057"/>
          </a:xfrm>
        </p:spPr>
        <p:txBody>
          <a:bodyPr/>
          <a:lstStyle/>
          <a:p>
            <a:r>
              <a:rPr lang="ru-RU" dirty="0"/>
              <a:t> </a:t>
            </a:r>
            <a:fld id="{B5CEABB6-07DC-46E8-9B57-56EC44A396E5}" type="slidenum">
              <a:rPr lang="en-US" smtClean="0"/>
              <a:t>7</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3698"/>
            <a:ext cx="5492319" cy="44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Table 9">
            <a:extLst>
              <a:ext uri="{FF2B5EF4-FFF2-40B4-BE49-F238E27FC236}">
                <a16:creationId xmlns="" xmlns:a16="http://schemas.microsoft.com/office/drawing/2014/main" id="{D6E90A56-AF21-45DC-A08C-27875260C7CB}"/>
              </a:ext>
            </a:extLst>
          </p:cNvPr>
          <p:cNvGraphicFramePr>
            <a:graphicFrameLocks noGrp="1"/>
          </p:cNvGraphicFramePr>
          <p:nvPr>
            <p:ph sz="quarter" idx="16"/>
            <p:extLst>
              <p:ext uri="{D42A27DB-BD31-4B8C-83A1-F6EECF244321}">
                <p14:modId xmlns:p14="http://schemas.microsoft.com/office/powerpoint/2010/main" val="2793087990"/>
              </p:ext>
            </p:extLst>
          </p:nvPr>
        </p:nvGraphicFramePr>
        <p:xfrm>
          <a:off x="4283968" y="3212976"/>
          <a:ext cx="4680520" cy="3398315"/>
        </p:xfrm>
        <a:graphic>
          <a:graphicData uri="http://schemas.openxmlformats.org/drawingml/2006/table">
            <a:tbl>
              <a:tblPr firstRow="1" bandRow="1">
                <a:tableStyleId>{91EBBBCC-DAD2-459C-BE2E-F6DE35CF9A28}</a:tableStyleId>
              </a:tblPr>
              <a:tblGrid>
                <a:gridCol w="2386148">
                  <a:extLst>
                    <a:ext uri="{9D8B030D-6E8A-4147-A177-3AD203B41FA5}">
                      <a16:colId xmlns="" xmlns:a16="http://schemas.microsoft.com/office/drawing/2014/main" val="3446012419"/>
                    </a:ext>
                  </a:extLst>
                </a:gridCol>
                <a:gridCol w="2294372">
                  <a:extLst>
                    <a:ext uri="{9D8B030D-6E8A-4147-A177-3AD203B41FA5}">
                      <a16:colId xmlns="" xmlns:a16="http://schemas.microsoft.com/office/drawing/2014/main" val="20001"/>
                    </a:ext>
                  </a:extLst>
                </a:gridCol>
              </a:tblGrid>
              <a:tr h="7764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Регион</a:t>
                      </a:r>
                      <a:endParaRPr lang="en-US" sz="1400" b="1" i="0" u="none" strike="noStrike"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0143" marR="57196" marT="38130" marB="3813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Количество карточек организаций</a:t>
                      </a:r>
                      <a:endParaRPr lang="en-US" sz="14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80143" marR="57196" marT="38130" marB="38130" anchor="ctr"/>
                </a:tc>
                <a:extLst>
                  <a:ext uri="{0D108BD9-81ED-4DB2-BD59-A6C34878D82A}">
                    <a16:rowId xmlns="" xmlns:a16="http://schemas.microsoft.com/office/drawing/2014/main" val="4140773105"/>
                  </a:ext>
                </a:extLst>
              </a:tr>
              <a:tr h="169765">
                <a:tc>
                  <a:txBody>
                    <a:bodyPr/>
                    <a:lstStyle/>
                    <a:p>
                      <a:pPr algn="l" fontAlgn="b"/>
                      <a:r>
                        <a:rPr lang="ru-RU" sz="1200" b="1" u="none" strike="noStrike" baseline="0" dirty="0">
                          <a:effectLst/>
                          <a:latin typeface="Arial" panose="020B0604020202020204" pitchFamily="34" charset="0"/>
                          <a:cs typeface="Arial" panose="020B0604020202020204" pitchFamily="34" charset="0"/>
                        </a:rPr>
                        <a:t>         </a:t>
                      </a:r>
                      <a:r>
                        <a:rPr lang="ru-RU" sz="1200" b="1" u="none" strike="noStrike" dirty="0">
                          <a:effectLst/>
                          <a:latin typeface="Arial" panose="020B0604020202020204" pitchFamily="34" charset="0"/>
                          <a:cs typeface="Arial" panose="020B0604020202020204" pitchFamily="34" charset="0"/>
                        </a:rPr>
                        <a:t> Санкт-Петербург</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tc>
                <a:tc>
                  <a:txBody>
                    <a:bodyPr/>
                    <a:lstStyle/>
                    <a:p>
                      <a:pPr algn="ctr" fontAlgn="b"/>
                      <a:r>
                        <a:rPr lang="ru-RU" sz="1200" b="1" i="0" u="none" strike="noStrike" dirty="0">
                          <a:solidFill>
                            <a:schemeClr val="tx1"/>
                          </a:solidFill>
                          <a:effectLst/>
                          <a:latin typeface="Arial" panose="020B0604020202020204" pitchFamily="34" charset="0"/>
                          <a:cs typeface="Arial" panose="020B0604020202020204" pitchFamily="34" charset="0"/>
                        </a:rPr>
                        <a:t>5485</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tc>
                <a:extLst>
                  <a:ext uri="{0D108BD9-81ED-4DB2-BD59-A6C34878D82A}">
                    <a16:rowId xmlns="" xmlns:a16="http://schemas.microsoft.com/office/drawing/2014/main" val="4142911372"/>
                  </a:ext>
                </a:extLst>
              </a:tr>
              <a:tr h="169765">
                <a:tc>
                  <a:txBody>
                    <a:bodyPr/>
                    <a:lstStyle/>
                    <a:p>
                      <a:pPr algn="l" fontAlgn="b"/>
                      <a:r>
                        <a:rPr lang="ru-RU" sz="1200" b="1" u="none" strike="noStrike" dirty="0">
                          <a:effectLst/>
                          <a:latin typeface="Arial" panose="020B0604020202020204" pitchFamily="34" charset="0"/>
                          <a:cs typeface="Arial" panose="020B0604020202020204" pitchFamily="34" charset="0"/>
                        </a:rPr>
                        <a:t>           Республика Карелия</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tc>
                <a:tc>
                  <a:txBody>
                    <a:bodyPr/>
                    <a:lstStyle/>
                    <a:p>
                      <a:pPr algn="ctr" fontAlgn="b"/>
                      <a:r>
                        <a:rPr lang="ru-RU" sz="1200" b="1" i="0" u="none" strike="noStrike" dirty="0">
                          <a:solidFill>
                            <a:schemeClr val="tx1"/>
                          </a:solidFill>
                          <a:effectLst/>
                          <a:latin typeface="Arial" panose="020B0604020202020204" pitchFamily="34" charset="0"/>
                          <a:cs typeface="Arial" panose="020B0604020202020204" pitchFamily="34" charset="0"/>
                        </a:rPr>
                        <a:t>3885</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tc>
                <a:extLst>
                  <a:ext uri="{0D108BD9-81ED-4DB2-BD59-A6C34878D82A}">
                    <a16:rowId xmlns="" xmlns:a16="http://schemas.microsoft.com/office/drawing/2014/main" val="10002"/>
                  </a:ext>
                </a:extLst>
              </a:tr>
              <a:tr h="169765">
                <a:tc>
                  <a:txBody>
                    <a:bodyPr/>
                    <a:lstStyle/>
                    <a:p>
                      <a:pPr lvl="1" algn="l" fontAlgn="b"/>
                      <a:r>
                        <a:rPr lang="ru-RU" sz="1200" b="1" u="none" strike="noStrike" dirty="0">
                          <a:effectLst/>
                          <a:latin typeface="Arial" panose="020B0604020202020204" pitchFamily="34" charset="0"/>
                          <a:cs typeface="Arial" panose="020B0604020202020204" pitchFamily="34" charset="0"/>
                        </a:rPr>
                        <a:t>Республика Коми</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tc>
                <a:tc>
                  <a:txBody>
                    <a:bodyPr/>
                    <a:lstStyle/>
                    <a:p>
                      <a:pPr algn="ctr" fontAlgn="b"/>
                      <a:r>
                        <a:rPr lang="ru-RU" sz="1200" b="1" i="0" u="none" strike="noStrike" dirty="0">
                          <a:solidFill>
                            <a:schemeClr val="tx1"/>
                          </a:solidFill>
                          <a:effectLst/>
                          <a:latin typeface="Arial" panose="020B0604020202020204" pitchFamily="34" charset="0"/>
                          <a:cs typeface="Arial" panose="020B0604020202020204" pitchFamily="34" charset="0"/>
                        </a:rPr>
                        <a:t>4226</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tc>
                <a:extLst>
                  <a:ext uri="{0D108BD9-81ED-4DB2-BD59-A6C34878D82A}">
                    <a16:rowId xmlns="" xmlns:a16="http://schemas.microsoft.com/office/drawing/2014/main" val="10003"/>
                  </a:ext>
                </a:extLst>
              </a:tr>
              <a:tr h="289572">
                <a:tc>
                  <a:txBody>
                    <a:bodyPr/>
                    <a:lstStyle/>
                    <a:p>
                      <a:pPr lvl="1" algn="l" fontAlgn="b"/>
                      <a:r>
                        <a:rPr lang="ru-RU" sz="1200" b="1" u="none" strike="noStrike" dirty="0">
                          <a:effectLst/>
                          <a:latin typeface="Arial" panose="020B0604020202020204" pitchFamily="34" charset="0"/>
                          <a:cs typeface="Arial" panose="020B0604020202020204" pitchFamily="34" charset="0"/>
                        </a:rPr>
                        <a:t>Калининградская</a:t>
                      </a:r>
                      <a:r>
                        <a:rPr lang="ru-RU" sz="1200" b="1" u="none" strike="noStrike" baseline="0" dirty="0">
                          <a:effectLst/>
                          <a:latin typeface="Arial" panose="020B0604020202020204" pitchFamily="34" charset="0"/>
                          <a:cs typeface="Arial" panose="020B0604020202020204" pitchFamily="34" charset="0"/>
                        </a:rPr>
                        <a:t> обл.</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tc>
                <a:tc>
                  <a:txBody>
                    <a:bodyPr/>
                    <a:lstStyle/>
                    <a:p>
                      <a:pPr algn="ctr" fontAlgn="b"/>
                      <a:r>
                        <a:rPr lang="ru-RU" sz="1200" b="1" i="0" u="none" strike="noStrike" dirty="0">
                          <a:solidFill>
                            <a:schemeClr val="tx1"/>
                          </a:solidFill>
                          <a:effectLst/>
                          <a:latin typeface="Arial" panose="020B0604020202020204" pitchFamily="34" charset="0"/>
                          <a:cs typeface="Arial" panose="020B0604020202020204" pitchFamily="34" charset="0"/>
                        </a:rPr>
                        <a:t>3916</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tc>
                <a:extLst>
                  <a:ext uri="{0D108BD9-81ED-4DB2-BD59-A6C34878D82A}">
                    <a16:rowId xmlns="" xmlns:a16="http://schemas.microsoft.com/office/drawing/2014/main" val="10004"/>
                  </a:ext>
                </a:extLst>
              </a:tr>
              <a:tr h="169765">
                <a:tc>
                  <a:txBody>
                    <a:bodyPr/>
                    <a:lstStyle/>
                    <a:p>
                      <a:pPr lvl="1" algn="l" fontAlgn="b"/>
                      <a:r>
                        <a:rPr lang="ru-RU" sz="1200" b="1" u="none" strike="noStrike" dirty="0">
                          <a:effectLst/>
                          <a:latin typeface="Arial" panose="020B0604020202020204" pitchFamily="34" charset="0"/>
                          <a:cs typeface="Arial" panose="020B0604020202020204" pitchFamily="34" charset="0"/>
                        </a:rPr>
                        <a:t>Мурманская обл.</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lnB w="12700" cap="flat" cmpd="sng" algn="ctr">
                      <a:solidFill>
                        <a:schemeClr val="bg1"/>
                      </a:solidFill>
                      <a:prstDash val="solid"/>
                      <a:round/>
                      <a:headEnd type="none" w="med" len="med"/>
                      <a:tailEnd type="none" w="med" len="med"/>
                    </a:lnB>
                  </a:tcPr>
                </a:tc>
                <a:tc>
                  <a:txBody>
                    <a:bodyPr/>
                    <a:lstStyle/>
                    <a:p>
                      <a:pPr algn="ctr" fontAlgn="b"/>
                      <a:r>
                        <a:rPr lang="ru-RU" sz="1200" b="1" i="0" u="none" strike="noStrike" dirty="0">
                          <a:solidFill>
                            <a:schemeClr val="tx1"/>
                          </a:solidFill>
                          <a:effectLst/>
                          <a:latin typeface="Arial" panose="020B0604020202020204" pitchFamily="34" charset="0"/>
                          <a:cs typeface="Arial" panose="020B0604020202020204" pitchFamily="34" charset="0"/>
                        </a:rPr>
                        <a:t>2919</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543393929"/>
                  </a:ext>
                </a:extLst>
              </a:tr>
              <a:tr h="169765">
                <a:tc>
                  <a:txBody>
                    <a:bodyPr/>
                    <a:lstStyle/>
                    <a:p>
                      <a:pPr marL="457200" lvl="1" indent="0" algn="l" fontAlgn="b">
                        <a:buFont typeface="Arial" panose="020B0604020202020204" pitchFamily="34" charset="0"/>
                        <a:buNone/>
                      </a:pPr>
                      <a:r>
                        <a:rPr lang="ru-RU" sz="1200" b="1" u="none" strike="noStrike" dirty="0">
                          <a:effectLst/>
                          <a:latin typeface="Arial" panose="020B0604020202020204" pitchFamily="34" charset="0"/>
                          <a:cs typeface="Arial" panose="020B0604020202020204" pitchFamily="34" charset="0"/>
                        </a:rPr>
                        <a:t>Ненецкий АО</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1" i="0" u="none" strike="noStrike" dirty="0">
                          <a:solidFill>
                            <a:schemeClr val="tx1"/>
                          </a:solidFill>
                          <a:effectLst/>
                          <a:latin typeface="Arial" panose="020B0604020202020204" pitchFamily="34" charset="0"/>
                          <a:cs typeface="Arial" panose="020B0604020202020204" pitchFamily="34" charset="0"/>
                        </a:rPr>
                        <a:t>265</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55711469"/>
                  </a:ext>
                </a:extLst>
              </a:tr>
              <a:tr h="169765">
                <a:tc>
                  <a:txBody>
                    <a:bodyPr/>
                    <a:lstStyle/>
                    <a:p>
                      <a:pPr marL="457200" lvl="1" indent="0" algn="l" fontAlgn="b">
                        <a:buFont typeface="Arial" panose="020B0604020202020204" pitchFamily="34" charset="0"/>
                        <a:buNone/>
                      </a:pPr>
                      <a:r>
                        <a:rPr lang="ru-RU" sz="1200" b="1" i="0" u="none" strike="noStrike" dirty="0">
                          <a:solidFill>
                            <a:schemeClr val="tx1"/>
                          </a:solidFill>
                          <a:effectLst/>
                          <a:latin typeface="Arial" panose="020B0604020202020204" pitchFamily="34" charset="0"/>
                          <a:cs typeface="Arial" panose="020B0604020202020204" pitchFamily="34" charset="0"/>
                        </a:rPr>
                        <a:t>Архангельская обл.</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i="0" u="none" strike="noStrike" dirty="0">
                          <a:solidFill>
                            <a:schemeClr val="tx1"/>
                          </a:solidFill>
                          <a:effectLst/>
                          <a:latin typeface="Arial" panose="020B0604020202020204" pitchFamily="34" charset="0"/>
                          <a:cs typeface="Arial" panose="020B0604020202020204" pitchFamily="34" charset="0"/>
                        </a:rPr>
                        <a:t>в работе</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7"/>
                  </a:ext>
                </a:extLst>
              </a:tr>
              <a:tr h="169765">
                <a:tc>
                  <a:txBody>
                    <a:bodyPr/>
                    <a:lstStyle/>
                    <a:p>
                      <a:pPr marL="457200" lvl="1" indent="0" algn="l" fontAlgn="b">
                        <a:buFont typeface="Arial" panose="020B0604020202020204" pitchFamily="34" charset="0"/>
                        <a:buNone/>
                      </a:pPr>
                      <a:r>
                        <a:rPr lang="ru-RU" sz="1200" b="1" i="0" u="none" strike="noStrike" dirty="0">
                          <a:solidFill>
                            <a:schemeClr val="tx1"/>
                          </a:solidFill>
                          <a:effectLst/>
                          <a:latin typeface="Arial" panose="020B0604020202020204" pitchFamily="34" charset="0"/>
                          <a:cs typeface="Arial" panose="020B0604020202020204" pitchFamily="34" charset="0"/>
                        </a:rPr>
                        <a:t>Вологодская  обл.</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i="0" u="none" strike="noStrike" dirty="0">
                          <a:solidFill>
                            <a:schemeClr val="tx1"/>
                          </a:solidFill>
                          <a:effectLst/>
                          <a:latin typeface="Arial" panose="020B0604020202020204" pitchFamily="34" charset="0"/>
                          <a:cs typeface="Arial" panose="020B0604020202020204" pitchFamily="34" charset="0"/>
                        </a:rPr>
                        <a:t>в работе</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8"/>
                  </a:ext>
                </a:extLst>
              </a:tr>
              <a:tr h="169765">
                <a:tc>
                  <a:txBody>
                    <a:bodyPr/>
                    <a:lstStyle/>
                    <a:p>
                      <a:pPr marL="457200" lvl="1" indent="0" algn="l" fontAlgn="b">
                        <a:buFont typeface="Arial" panose="020B0604020202020204" pitchFamily="34" charset="0"/>
                        <a:buNone/>
                      </a:pPr>
                      <a:r>
                        <a:rPr lang="ru-RU" sz="1200" b="1" i="0" u="none" strike="noStrike" dirty="0">
                          <a:solidFill>
                            <a:schemeClr val="tx1"/>
                          </a:solidFill>
                          <a:effectLst/>
                          <a:latin typeface="Arial" panose="020B0604020202020204" pitchFamily="34" charset="0"/>
                          <a:cs typeface="Arial" panose="020B0604020202020204" pitchFamily="34" charset="0"/>
                        </a:rPr>
                        <a:t>Новгородская обл.</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i="0" u="none" strike="noStrike" dirty="0">
                          <a:solidFill>
                            <a:schemeClr val="tx1"/>
                          </a:solidFill>
                          <a:effectLst/>
                          <a:latin typeface="Arial" panose="020B0604020202020204" pitchFamily="34" charset="0"/>
                          <a:cs typeface="Arial" panose="020B0604020202020204" pitchFamily="34" charset="0"/>
                        </a:rPr>
                        <a:t>в работе</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9"/>
                  </a:ext>
                </a:extLst>
              </a:tr>
              <a:tr h="169765">
                <a:tc>
                  <a:txBody>
                    <a:bodyPr/>
                    <a:lstStyle/>
                    <a:p>
                      <a:pPr marL="457200" lvl="1" indent="0" algn="l" fontAlgn="b">
                        <a:buFont typeface="Arial" panose="020B0604020202020204" pitchFamily="34" charset="0"/>
                        <a:buNone/>
                      </a:pPr>
                      <a:r>
                        <a:rPr lang="ru-RU" sz="1200" b="1" i="0" u="none" strike="noStrike" dirty="0">
                          <a:solidFill>
                            <a:schemeClr val="tx1"/>
                          </a:solidFill>
                          <a:effectLst/>
                          <a:latin typeface="Arial" panose="020B0604020202020204" pitchFamily="34" charset="0"/>
                          <a:cs typeface="Arial" panose="020B0604020202020204" pitchFamily="34" charset="0"/>
                        </a:rPr>
                        <a:t>Псковская обл.</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180143" marR="57196" marT="38130" marB="38130" anchor="ctr">
                    <a:lnT w="12700" cap="flat" cmpd="sng" algn="ctr">
                      <a:solidFill>
                        <a:schemeClr val="bg1"/>
                      </a:solidFill>
                      <a:prstDash val="solid"/>
                      <a:round/>
                      <a:headEnd type="none" w="med" len="med"/>
                      <a:tailEnd type="none" w="med" len="med"/>
                    </a:lnT>
                  </a:tcPr>
                </a:tc>
                <a:tc>
                  <a:txBody>
                    <a:bodyPr/>
                    <a:lstStyle/>
                    <a:p>
                      <a:pPr algn="ctr" fontAlgn="b"/>
                      <a:r>
                        <a:rPr lang="ru-RU" sz="1200" b="0" i="0" u="none" strike="noStrike" dirty="0">
                          <a:solidFill>
                            <a:schemeClr val="tx1"/>
                          </a:solidFill>
                          <a:effectLst/>
                          <a:latin typeface="Arial" panose="020B0604020202020204" pitchFamily="34" charset="0"/>
                          <a:cs typeface="Arial" panose="020B0604020202020204" pitchFamily="34" charset="0"/>
                        </a:rPr>
                        <a:t>в работе</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57196" marR="57196" marT="38130" marB="3813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10"/>
                  </a:ext>
                </a:extLst>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232530"/>
            <a:ext cx="3595140" cy="182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22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819" y="0"/>
            <a:ext cx="1977083" cy="7647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0" y="0"/>
            <a:ext cx="539552" cy="1016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0">
            <a:extLst>
              <a:ext uri="{FF2B5EF4-FFF2-40B4-BE49-F238E27FC236}">
                <a16:creationId xmlns="" xmlns:a16="http://schemas.microsoft.com/office/drawing/2014/main" id="{B1B29E87-9C2C-400B-834D-4E4BD6E944D0}"/>
              </a:ext>
            </a:extLst>
          </p:cNvPr>
          <p:cNvSpPr txBox="1">
            <a:spLocks/>
          </p:cNvSpPr>
          <p:nvPr/>
        </p:nvSpPr>
        <p:spPr>
          <a:xfrm>
            <a:off x="677119" y="-154683"/>
            <a:ext cx="78867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ru-RU" sz="1800" dirty="0">
                <a:latin typeface="Arial Black" panose="020B0A04020102020204" pitchFamily="34" charset="0"/>
              </a:rPr>
              <a:t>Ошибки и технические сбои в работе ГИС ЕЦП</a:t>
            </a: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764704"/>
            <a:ext cx="5904657" cy="4064269"/>
          </a:xfrm>
          <a:prstGeom prst="rect">
            <a:avLst/>
          </a:prstGeom>
          <a:solidFill>
            <a:schemeClr val="bg1">
              <a:lumMod val="95000"/>
            </a:schemeClr>
          </a:solidFill>
        </p:spPr>
      </p:pic>
      <p:sp>
        <p:nvSpPr>
          <p:cNvPr id="13" name="TextBox 12"/>
          <p:cNvSpPr txBox="1"/>
          <p:nvPr/>
        </p:nvSpPr>
        <p:spPr>
          <a:xfrm>
            <a:off x="781769" y="5660195"/>
            <a:ext cx="3646224" cy="738664"/>
          </a:xfrm>
          <a:prstGeom prst="rect">
            <a:avLst/>
          </a:prstGeom>
          <a:noFill/>
        </p:spPr>
        <p:txBody>
          <a:bodyPr wrap="square" rtlCol="0">
            <a:spAutoFit/>
          </a:bodyPr>
          <a:lstStyle/>
          <a:p>
            <a:r>
              <a:rPr lang="ru-RU" sz="1400" b="1" dirty="0">
                <a:solidFill>
                  <a:srgbClr val="FF0000"/>
                </a:solidFill>
                <a:latin typeface="Arial" panose="020B0604020202020204" pitchFamily="34" charset="0"/>
                <a:cs typeface="Arial" panose="020B0604020202020204" pitchFamily="34" charset="0"/>
              </a:rPr>
              <a:t>более </a:t>
            </a:r>
            <a:r>
              <a:rPr lang="en-US" sz="1400" b="1" dirty="0">
                <a:solidFill>
                  <a:srgbClr val="FF0000"/>
                </a:solidFill>
                <a:latin typeface="Arial" panose="020B0604020202020204" pitchFamily="34" charset="0"/>
                <a:cs typeface="Arial" panose="020B0604020202020204" pitchFamily="34" charset="0"/>
              </a:rPr>
              <a:t>50%</a:t>
            </a:r>
            <a:r>
              <a:rPr lang="ru-RU" sz="1400" b="1" dirty="0">
                <a:solidFill>
                  <a:srgbClr val="FF0000"/>
                </a:solidFill>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рабочего времени – </a:t>
            </a:r>
            <a:r>
              <a:rPr lang="ru-RU" sz="1400" b="1" dirty="0">
                <a:solidFill>
                  <a:srgbClr val="FF0000"/>
                </a:solidFill>
                <a:latin typeface="Arial" panose="020B0604020202020204" pitchFamily="34" charset="0"/>
                <a:cs typeface="Arial" panose="020B0604020202020204" pitchFamily="34" charset="0"/>
              </a:rPr>
              <a:t>10 дней :</a:t>
            </a:r>
            <a:r>
              <a:rPr lang="ru-RU" sz="1400" dirty="0">
                <a:latin typeface="Arial" panose="020B0604020202020204" pitchFamily="34" charset="0"/>
                <a:cs typeface="Arial" panose="020B0604020202020204" pitchFamily="34" charset="0"/>
              </a:rPr>
              <a:t/>
            </a:r>
            <a:br>
              <a:rPr lang="ru-RU"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21</a:t>
            </a:r>
            <a:r>
              <a:rPr lang="ru-RU" sz="1400" dirty="0">
                <a:latin typeface="Arial" panose="020B0604020202020204" pitchFamily="34" charset="0"/>
                <a:cs typeface="Arial" panose="020B0604020202020204" pitchFamily="34" charset="0"/>
              </a:rPr>
              <a:t>.03, 25.03,03.04, 04.04, 09.04, 15.05, 16.05, 20.05, 21.05, 04.06</a:t>
            </a:r>
          </a:p>
        </p:txBody>
      </p:sp>
      <p:sp>
        <p:nvSpPr>
          <p:cNvPr id="3" name="Прямоугольник 2"/>
          <p:cNvSpPr/>
          <p:nvPr/>
        </p:nvSpPr>
        <p:spPr>
          <a:xfrm>
            <a:off x="4860032" y="5660195"/>
            <a:ext cx="3995936" cy="738664"/>
          </a:xfrm>
          <a:prstGeom prst="rect">
            <a:avLst/>
          </a:prstGeom>
        </p:spPr>
        <p:txBody>
          <a:bodyPr wrap="square">
            <a:spAutoFit/>
          </a:bodyPr>
          <a:lstStyle/>
          <a:p>
            <a:r>
              <a:rPr lang="ru-RU" sz="1400" b="1" dirty="0">
                <a:solidFill>
                  <a:srgbClr val="FF0000"/>
                </a:solidFill>
                <a:latin typeface="Arial" panose="020B0604020202020204" pitchFamily="34" charset="0"/>
                <a:cs typeface="Arial" panose="020B0604020202020204" pitchFamily="34" charset="0"/>
              </a:rPr>
              <a:t>менее </a:t>
            </a:r>
            <a:r>
              <a:rPr lang="en-US" sz="1400" b="1" dirty="0">
                <a:solidFill>
                  <a:srgbClr val="FF0000"/>
                </a:solidFill>
                <a:latin typeface="Arial" panose="020B0604020202020204" pitchFamily="34" charset="0"/>
                <a:cs typeface="Arial" panose="020B0604020202020204" pitchFamily="34" charset="0"/>
              </a:rPr>
              <a:t>50%</a:t>
            </a:r>
            <a:r>
              <a:rPr lang="ru-RU" sz="1400" b="1" dirty="0">
                <a:solidFill>
                  <a:srgbClr val="FF0000"/>
                </a:solidFill>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рабочего времени</a:t>
            </a:r>
            <a:r>
              <a:rPr lang="en-US" sz="1400"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 - </a:t>
            </a:r>
            <a:r>
              <a:rPr lang="ru-RU" sz="1400" b="1" dirty="0">
                <a:solidFill>
                  <a:srgbClr val="FF0000"/>
                </a:solidFill>
                <a:latin typeface="Arial" panose="020B0604020202020204" pitchFamily="34" charset="0"/>
                <a:cs typeface="Arial" panose="020B0604020202020204" pitchFamily="34" charset="0"/>
              </a:rPr>
              <a:t>12 дней :</a:t>
            </a:r>
            <a:r>
              <a:rPr lang="ru-RU" sz="1400" dirty="0">
                <a:latin typeface="Arial" panose="020B0604020202020204" pitchFamily="34" charset="0"/>
                <a:cs typeface="Arial" panose="020B0604020202020204" pitchFamily="34" charset="0"/>
              </a:rPr>
              <a:t/>
            </a:r>
            <a:br>
              <a:rPr lang="ru-RU"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28</a:t>
            </a:r>
            <a:r>
              <a:rPr lang="ru-RU" sz="1400" dirty="0">
                <a:latin typeface="Arial" panose="020B0604020202020204" pitchFamily="34" charset="0"/>
                <a:cs typeface="Arial" panose="020B0604020202020204" pitchFamily="34" charset="0"/>
              </a:rPr>
              <a:t>.03, 05.04, 10.04, 15.04, 16.04, 17.05, 22.05, 23.05, 24.05, 30.05, 31.05, 03.06 </a:t>
            </a:r>
          </a:p>
        </p:txBody>
      </p:sp>
      <p:cxnSp>
        <p:nvCxnSpPr>
          <p:cNvPr id="14" name="Прямая соединительная линия 13"/>
          <p:cNvCxnSpPr/>
          <p:nvPr/>
        </p:nvCxnSpPr>
        <p:spPr>
          <a:xfrm flipH="1">
            <a:off x="332309" y="5373216"/>
            <a:ext cx="8604448"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906037" y="5376907"/>
            <a:ext cx="7043916" cy="369332"/>
          </a:xfrm>
          <a:prstGeom prst="rect">
            <a:avLst/>
          </a:prstGeom>
        </p:spPr>
        <p:txBody>
          <a:bodyPr wrap="none">
            <a:spAutoFit/>
          </a:bodyPr>
          <a:lstStyle/>
          <a:p>
            <a:pPr algn="ctr"/>
            <a:r>
              <a:rPr lang="ru-RU" sz="1400" dirty="0">
                <a:latin typeface="Arial Black" panose="020B0A04020102020204" pitchFamily="34" charset="0"/>
                <a:cs typeface="Arial" panose="020B0604020202020204" pitchFamily="34" charset="0"/>
              </a:rPr>
              <a:t>За период </a:t>
            </a:r>
            <a:r>
              <a:rPr lang="ru-RU" dirty="0">
                <a:latin typeface="Arial Black" panose="020B0A04020102020204" pitchFamily="34" charset="0"/>
                <a:cs typeface="Arial" panose="020B0604020202020204" pitchFamily="34" charset="0"/>
              </a:rPr>
              <a:t>с января по май 2024 г.  </a:t>
            </a:r>
            <a:r>
              <a:rPr lang="ru-RU" sz="1400" dirty="0">
                <a:latin typeface="Arial Black" panose="020B0A04020102020204" pitchFamily="34" charset="0"/>
                <a:cs typeface="Arial" panose="020B0604020202020204" pitchFamily="34" charset="0"/>
              </a:rPr>
              <a:t>программа не работала :</a:t>
            </a:r>
            <a:endParaRPr lang="ru-RU" sz="1400" dirty="0">
              <a:latin typeface="Arial Black" panose="020B0A04020102020204" pitchFamily="34" charset="0"/>
            </a:endParaRPr>
          </a:p>
        </p:txBody>
      </p:sp>
      <p:sp>
        <p:nvSpPr>
          <p:cNvPr id="2" name="Номер слайда 1"/>
          <p:cNvSpPr>
            <a:spLocks noGrp="1"/>
          </p:cNvSpPr>
          <p:nvPr>
            <p:ph type="sldNum" sz="quarter" idx="12"/>
          </p:nvPr>
        </p:nvSpPr>
        <p:spPr/>
        <p:txBody>
          <a:bodyPr/>
          <a:lstStyle/>
          <a:p>
            <a:fld id="{B5CEABB6-07DC-46E8-9B57-56EC44A396E5}" type="slidenum">
              <a:rPr lang="en-US" smtClean="0"/>
              <a:t>8</a:t>
            </a:fld>
            <a:endParaRPr lang="en-US" dirty="0"/>
          </a:p>
        </p:txBody>
      </p:sp>
    </p:spTree>
    <p:extLst>
      <p:ext uri="{BB962C8B-B14F-4D97-AF65-F5344CB8AC3E}">
        <p14:creationId xmlns:p14="http://schemas.microsoft.com/office/powerpoint/2010/main" val="258441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B1B29E87-9C2C-400B-834D-4E4BD6E944D0}"/>
              </a:ext>
            </a:extLst>
          </p:cNvPr>
          <p:cNvSpPr>
            <a:spLocks noGrp="1"/>
          </p:cNvSpPr>
          <p:nvPr>
            <p:ph type="title"/>
          </p:nvPr>
        </p:nvSpPr>
        <p:spPr>
          <a:xfrm>
            <a:off x="628650" y="116632"/>
            <a:ext cx="7886700" cy="1325563"/>
          </a:xfrm>
        </p:spPr>
        <p:txBody>
          <a:bodyPr anchor="ctr">
            <a:noAutofit/>
          </a:bodyPr>
          <a:lstStyle/>
          <a:p>
            <a:r>
              <a:rPr lang="ru-RU" sz="1800" dirty="0">
                <a:latin typeface="Arial Black" panose="020B0A04020102020204" pitchFamily="34" charset="0"/>
              </a:rPr>
              <a:t>Ошибки и технические сбои в работе ГИС ЕЦП</a:t>
            </a:r>
            <a:endParaRPr lang="en-US" sz="1800" dirty="0">
              <a:latin typeface="Arial Black" panose="020B0A04020102020204" pitchFamily="34" charset="0"/>
            </a:endParaRPr>
          </a:p>
        </p:txBody>
      </p:sp>
      <p:cxnSp>
        <p:nvCxnSpPr>
          <p:cNvPr id="6" name="Прямая соединительная линия 5"/>
          <p:cNvCxnSpPr/>
          <p:nvPr/>
        </p:nvCxnSpPr>
        <p:spPr>
          <a:xfrm flipV="1">
            <a:off x="819" y="0"/>
            <a:ext cx="1977083" cy="764704"/>
          </a:xfrm>
          <a:prstGeom prst="line">
            <a:avLst/>
          </a:prstGeom>
          <a:ln>
            <a:solidFill>
              <a:srgbClr val="EEAA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0" y="0"/>
            <a:ext cx="539552" cy="1016199"/>
          </a:xfrm>
          <a:prstGeom prst="line">
            <a:avLst/>
          </a:prstGeom>
          <a:ln>
            <a:solidFill>
              <a:srgbClr val="EEAA00"/>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 xmlns:a16="http://schemas.microsoft.com/office/drawing/2014/main" id="{7640DF9D-0C9E-4C5D-9635-6B4DE10CCEE5}"/>
              </a:ext>
            </a:extLst>
          </p:cNvPr>
          <p:cNvSpPr txBox="1">
            <a:spLocks/>
          </p:cNvSpPr>
          <p:nvPr/>
        </p:nvSpPr>
        <p:spPr>
          <a:xfrm>
            <a:off x="251520" y="1124743"/>
            <a:ext cx="4560097" cy="50188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ru-RU" sz="1400" noProof="1">
                <a:solidFill>
                  <a:schemeClr val="tx1"/>
                </a:solidFill>
                <a:latin typeface="Arial" panose="020B0604020202020204" pitchFamily="34" charset="0"/>
                <a:cs typeface="Arial" panose="020B0604020202020204" pitchFamily="34" charset="0"/>
              </a:rPr>
              <a:t>Возникновение системных ошибок </a:t>
            </a:r>
            <a:br>
              <a:rPr lang="ru-RU" sz="1400" noProof="1">
                <a:solidFill>
                  <a:schemeClr val="tx1"/>
                </a:solidFill>
                <a:latin typeface="Arial" panose="020B0604020202020204" pitchFamily="34" charset="0"/>
                <a:cs typeface="Arial" panose="020B0604020202020204" pitchFamily="34" charset="0"/>
              </a:rPr>
            </a:br>
            <a:r>
              <a:rPr lang="ru-RU" sz="1400" noProof="1">
                <a:solidFill>
                  <a:schemeClr val="tx1"/>
                </a:solidFill>
                <a:latin typeface="Arial" panose="020B0604020202020204" pitchFamily="34" charset="0"/>
                <a:cs typeface="Arial" panose="020B0604020202020204" pitchFamily="34" charset="0"/>
              </a:rPr>
              <a:t>(403, 404, 503, 504)</a:t>
            </a:r>
            <a:br>
              <a:rPr lang="ru-RU" sz="1400" noProof="1">
                <a:solidFill>
                  <a:schemeClr val="tx1"/>
                </a:solidFill>
                <a:latin typeface="Arial" panose="020B0604020202020204" pitchFamily="34" charset="0"/>
                <a:cs typeface="Arial" panose="020B0604020202020204" pitchFamily="34" charset="0"/>
              </a:rPr>
            </a:br>
            <a:endParaRPr lang="ru-RU" sz="1400" noProof="1">
              <a:solidFill>
                <a:schemeClr val="tx1"/>
              </a:solidFill>
              <a:latin typeface="Arial" panose="020B0604020202020204" pitchFamily="34" charset="0"/>
              <a:cs typeface="Arial" panose="020B0604020202020204" pitchFamily="34" charset="0"/>
            </a:endParaRPr>
          </a:p>
          <a:p>
            <a:pPr>
              <a:spcBef>
                <a:spcPts val="0"/>
              </a:spcBef>
            </a:pPr>
            <a:r>
              <a:rPr lang="ru-RU" sz="1400" noProof="1">
                <a:solidFill>
                  <a:schemeClr val="tx1"/>
                </a:solidFill>
                <a:latin typeface="Arial" panose="020B0604020202020204" pitchFamily="34" charset="0"/>
                <a:cs typeface="Arial" panose="020B0604020202020204" pitchFamily="34" charset="0"/>
              </a:rPr>
              <a:t>Невозможность сохранить изменения в карточке запроса (сохранить как черновик, передать на подписание) </a:t>
            </a:r>
            <a:br>
              <a:rPr lang="ru-RU" sz="1400" noProof="1">
                <a:solidFill>
                  <a:schemeClr val="tx1"/>
                </a:solidFill>
                <a:latin typeface="Arial" panose="020B0604020202020204" pitchFamily="34" charset="0"/>
                <a:cs typeface="Arial" panose="020B0604020202020204" pitchFamily="34" charset="0"/>
              </a:rPr>
            </a:br>
            <a:endParaRPr lang="ru-RU" sz="1100" noProof="1">
              <a:solidFill>
                <a:schemeClr val="tx1"/>
              </a:solidFill>
              <a:latin typeface="Arial" panose="020B0604020202020204" pitchFamily="34" charset="0"/>
              <a:cs typeface="Arial" panose="020B0604020202020204" pitchFamily="34" charset="0"/>
            </a:endParaRPr>
          </a:p>
          <a:p>
            <a:pPr>
              <a:spcBef>
                <a:spcPts val="0"/>
              </a:spcBef>
            </a:pPr>
            <a:r>
              <a:rPr lang="ru-RU" sz="1400" noProof="1">
                <a:solidFill>
                  <a:schemeClr val="tx1"/>
                </a:solidFill>
                <a:latin typeface="Arial" panose="020B0604020202020204" pitchFamily="34" charset="0"/>
                <a:cs typeface="Arial" panose="020B0604020202020204" pitchFamily="34" charset="0"/>
              </a:rPr>
              <a:t>Проблема с назначением исполнителя </a:t>
            </a:r>
            <a:br>
              <a:rPr lang="ru-RU" sz="1400" noProof="1">
                <a:solidFill>
                  <a:schemeClr val="tx1"/>
                </a:solidFill>
                <a:latin typeface="Arial" panose="020B0604020202020204" pitchFamily="34" charset="0"/>
                <a:cs typeface="Arial" panose="020B0604020202020204" pitchFamily="34" charset="0"/>
              </a:rPr>
            </a:br>
            <a:endParaRPr lang="ru-RU" sz="1400" noProof="1">
              <a:solidFill>
                <a:schemeClr val="tx1"/>
              </a:solidFill>
              <a:latin typeface="Arial" panose="020B0604020202020204" pitchFamily="34" charset="0"/>
              <a:cs typeface="Arial" panose="020B0604020202020204" pitchFamily="34" charset="0"/>
            </a:endParaRPr>
          </a:p>
          <a:p>
            <a:pPr>
              <a:spcBef>
                <a:spcPts val="0"/>
              </a:spcBef>
            </a:pPr>
            <a:r>
              <a:rPr lang="ru-RU" sz="1400" noProof="1">
                <a:solidFill>
                  <a:schemeClr val="tx1"/>
                </a:solidFill>
                <a:latin typeface="Arial" panose="020B0604020202020204" pitchFamily="34" charset="0"/>
                <a:cs typeface="Arial" panose="020B0604020202020204" pitchFamily="34" charset="0"/>
              </a:rPr>
              <a:t>Систематически возникающие проблемы с сохранением заполненных форм ответов</a:t>
            </a:r>
            <a:br>
              <a:rPr lang="ru-RU" sz="1400" noProof="1">
                <a:solidFill>
                  <a:schemeClr val="tx1"/>
                </a:solidFill>
                <a:latin typeface="Arial" panose="020B0604020202020204" pitchFamily="34" charset="0"/>
                <a:cs typeface="Arial" panose="020B0604020202020204" pitchFamily="34" charset="0"/>
              </a:rPr>
            </a:br>
            <a:endParaRPr lang="ru-RU" sz="1400" noProof="1">
              <a:solidFill>
                <a:schemeClr val="tx1"/>
              </a:solidFill>
              <a:latin typeface="Arial" panose="020B0604020202020204" pitchFamily="34" charset="0"/>
              <a:cs typeface="Arial" panose="020B0604020202020204" pitchFamily="34" charset="0"/>
            </a:endParaRPr>
          </a:p>
          <a:p>
            <a:pPr>
              <a:spcBef>
                <a:spcPts val="0"/>
              </a:spcBef>
            </a:pPr>
            <a:r>
              <a:rPr lang="ru-RU" sz="1400" noProof="1">
                <a:solidFill>
                  <a:schemeClr val="tx1"/>
                </a:solidFill>
                <a:latin typeface="Arial" panose="020B0604020202020204" pitchFamily="34" charset="0"/>
                <a:cs typeface="Arial" panose="020B0604020202020204" pitchFamily="34" charset="0"/>
              </a:rPr>
              <a:t>При направлении ответа на подписание программа  выдает ошибку</a:t>
            </a:r>
          </a:p>
          <a:p>
            <a:pPr>
              <a:spcBef>
                <a:spcPts val="0"/>
              </a:spcBef>
            </a:pPr>
            <a:endParaRPr lang="ru-RU" sz="1400" noProof="1">
              <a:solidFill>
                <a:schemeClr val="tx1"/>
              </a:solidFill>
              <a:latin typeface="Arial" panose="020B0604020202020204" pitchFamily="34" charset="0"/>
              <a:cs typeface="Arial" panose="020B0604020202020204" pitchFamily="34" charset="0"/>
            </a:endParaRPr>
          </a:p>
          <a:p>
            <a:pPr>
              <a:spcBef>
                <a:spcPts val="0"/>
              </a:spcBef>
            </a:pPr>
            <a:r>
              <a:rPr lang="ru-RU" sz="1400" dirty="0">
                <a:solidFill>
                  <a:schemeClr val="tx1"/>
                </a:solidFill>
                <a:latin typeface="Arial" panose="020B0604020202020204" pitchFamily="34" charset="0"/>
                <a:cs typeface="Arial" panose="020B0604020202020204" pitchFamily="34" charset="0"/>
              </a:rPr>
              <a:t>Низкая скорость работы программы, временные потери в работе</a:t>
            </a:r>
          </a:p>
          <a:p>
            <a:pPr>
              <a:spcBef>
                <a:spcPts val="0"/>
              </a:spcBef>
            </a:pPr>
            <a:endParaRPr lang="ru-RU" sz="1400" dirty="0">
              <a:solidFill>
                <a:schemeClr val="tx1"/>
              </a:solidFill>
              <a:latin typeface="Arial" panose="020B0604020202020204" pitchFamily="34" charset="0"/>
              <a:cs typeface="Arial" panose="020B0604020202020204" pitchFamily="34" charset="0"/>
            </a:endParaRPr>
          </a:p>
          <a:p>
            <a:pPr>
              <a:spcBef>
                <a:spcPts val="0"/>
              </a:spcBef>
            </a:pPr>
            <a:r>
              <a:rPr lang="ru-RU" sz="1400" dirty="0">
                <a:solidFill>
                  <a:schemeClr val="tx1"/>
                </a:solidFill>
                <a:latin typeface="Arial" panose="020B0604020202020204" pitchFamily="34" charset="0"/>
                <a:cs typeface="Arial" panose="020B0604020202020204" pitchFamily="34" charset="0"/>
              </a:rPr>
              <a:t>При входе в программу нет никакой информации, что проводятся технические работы, срок восстановления работоспособности программы не указывается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ru-RU" sz="1400" dirty="0">
              <a:solidFill>
                <a:schemeClr val="tx1"/>
              </a:solidFill>
              <a:latin typeface="Arial" panose="020B0604020202020204" pitchFamily="34" charset="0"/>
              <a:cs typeface="Arial" panose="020B0604020202020204" pitchFamily="34" charset="0"/>
            </a:endParaRPr>
          </a:p>
          <a:p>
            <a:pPr>
              <a:spcBef>
                <a:spcPts val="0"/>
              </a:spcBef>
            </a:pPr>
            <a:r>
              <a:rPr lang="ru-RU" sz="1400" dirty="0">
                <a:solidFill>
                  <a:schemeClr val="tx1"/>
                </a:solidFill>
                <a:latin typeface="Arial" panose="020B0604020202020204" pitchFamily="34" charset="0"/>
                <a:cs typeface="Arial" panose="020B0604020202020204" pitchFamily="34" charset="0"/>
              </a:rPr>
              <a:t>Отсутствие прямой связи со службой технической поддержки </a:t>
            </a:r>
            <a:endParaRPr lang="en-US" sz="1400" noProof="1">
              <a:solidFill>
                <a:schemeClr val="tx1"/>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09664"/>
            <a:ext cx="3617119"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74875"/>
            <a:ext cx="374927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C:\Users\Zaytseva_KM\Desktop\1111111111111111111111111111111111111111111111111111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095750"/>
            <a:ext cx="2871788" cy="723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5" descr="C:\Users\Zaytseva_KM\Desktop\2222222222222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981575"/>
            <a:ext cx="2978944" cy="1162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6" name="Прямая соединительная линия 15"/>
          <p:cNvCxnSpPr/>
          <p:nvPr/>
        </p:nvCxnSpPr>
        <p:spPr>
          <a:xfrm flipV="1">
            <a:off x="819" y="-1"/>
            <a:ext cx="539552" cy="1016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22820" y="0"/>
            <a:ext cx="2000722" cy="7647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p:txBody>
          <a:bodyPr/>
          <a:lstStyle/>
          <a:p>
            <a:fld id="{B5CEABB6-07DC-46E8-9B57-56EC44A396E5}" type="slidenum">
              <a:rPr lang="en-US" smtClean="0"/>
              <a:t>9</a:t>
            </a:fld>
            <a:endParaRPr lang="en-US" dirty="0"/>
          </a:p>
        </p:txBody>
      </p:sp>
    </p:spTree>
    <p:extLst>
      <p:ext uri="{BB962C8B-B14F-4D97-AF65-F5344CB8AC3E}">
        <p14:creationId xmlns:p14="http://schemas.microsoft.com/office/powerpoint/2010/main" val="4251700350"/>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M56180624 Minimalist light sales pitch_Win32_v3" id="{6E94D4DF-24E6-4758-8701-2C20AC2BF2DD}" vid="{D9C778EE-A573-4D68-89BA-A3DB5F810EA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ppt96CE.tmp</Template>
  <TotalTime>652</TotalTime>
  <Words>1229</Words>
  <Application>Microsoft Office PowerPoint</Application>
  <PresentationFormat>Экран (4:3)</PresentationFormat>
  <Paragraphs>249</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Monoline</vt:lpstr>
      <vt:lpstr>О переходе архивных учреждений  Северо-Западного федерального округа  на новую модель информационного взаимодействия территориальных органов Социального фонда России и архивных учреждений по предоставлению информации, связанной с социальной защитой граждан  и предусматривающей их пенсионное обеспечение</vt:lpstr>
      <vt:lpstr>Презентация PowerPoint</vt:lpstr>
      <vt:lpstr>Процесс подключения регионов к ГИС ЕЦП</vt:lpstr>
      <vt:lpstr>Презентация PowerPoint</vt:lpstr>
      <vt:lpstr>Количество запросов, поступивших  в архивные учреждения СЗФО  по данным статистики ГИС ЕЦП  на 30.05.2024</vt:lpstr>
      <vt:lpstr>Статистика  поступления социально-правовых запросов в архивные учреждения СЗФО  по различным каналам связи на 30.05.2024</vt:lpstr>
      <vt:lpstr>Справочно-информационная система «База данных  о местах хранения документов по личному составу»</vt:lpstr>
      <vt:lpstr>Презентация PowerPoint</vt:lpstr>
      <vt:lpstr>Ошибки и технические сбои в работе ГИС ЕЦП</vt:lpstr>
      <vt:lpstr>Презентация PowerPoint</vt:lpstr>
      <vt:lpstr>Презентация PowerPoint</vt:lpstr>
      <vt:lpstr>Презентация PowerPoint</vt:lpstr>
      <vt:lpstr>Презентация PowerPoint</vt:lpstr>
      <vt:lpstr>Презентация PowerPoint</vt:lpstr>
      <vt:lpstr>Проблемы оформления запросов/ответов в гис ецп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переходе архивных учреждений  Северо-Западного федерального округа  на новую модель информационного взаимодействия территориальных органов Социального фонда России и архивных учреждений  по предоставлению информации, связанной  с социальной защитой граждан  и предусматривающей их пенсионное обеспечение</dc:title>
  <cp:lastPrinted>2024-06-20T08:36:11Z</cp:lastPrinted>
  <dcterms:created xsi:type="dcterms:W3CDTF">2024-06-20T07:14:22Z</dcterms:created>
  <dcterms:modified xsi:type="dcterms:W3CDTF">2024-06-24T06:22:47Z</dcterms:modified>
</cp:coreProperties>
</file>