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4"/>
  </p:notesMasterIdLst>
  <p:sldIdLst>
    <p:sldId id="261" r:id="rId3"/>
    <p:sldId id="274" r:id="rId4"/>
    <p:sldId id="262" r:id="rId5"/>
    <p:sldId id="283" r:id="rId6"/>
    <p:sldId id="264" r:id="rId7"/>
    <p:sldId id="265" r:id="rId8"/>
    <p:sldId id="285" r:id="rId9"/>
    <p:sldId id="282" r:id="rId10"/>
    <p:sldId id="266" r:id="rId11"/>
    <p:sldId id="280" r:id="rId12"/>
    <p:sldId id="284" r:id="rId13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691"/>
    <a:srgbClr val="680000"/>
    <a:srgbClr val="1ECAF2"/>
    <a:srgbClr val="0BA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317" autoAdjust="0"/>
  </p:normalViewPr>
  <p:slideViewPr>
    <p:cSldViewPr>
      <p:cViewPr>
        <p:scale>
          <a:sx n="90" d="100"/>
          <a:sy n="90" d="100"/>
        </p:scale>
        <p:origin x="-1238" y="-41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F726F09-4576-4EE6-AB9B-0A58551A7A9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E774CAA-A817-4CDD-A336-81ABC31FC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3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4CAA-A817-4CDD-A336-81ABC31FCF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2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1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1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51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3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4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5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0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0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5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6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7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F27C-AF6D-46B0-BC3A-9F792F3DF1EB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6420-F8A0-4465-9016-E57CB0D85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F27C-AF6D-46B0-BC3A-9F792F3DF1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6420-F8A0-4465-9016-E57CB0D85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4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70765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08769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ГОСУДАРСТВЕННОГО АРХИВА ВОЛОГОДСКОЙ ОБЛАСТИ С ОБРАЗОВАТЕЛЬНЫМИ </a:t>
            </a:r>
            <a:r>
              <a:rPr lang="ru-RU" sz="2200" b="1" dirty="0" smtClean="0">
                <a:solidFill>
                  <a:srgbClr val="08769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УЧРЕЖДЕНИЯМИ</a:t>
            </a:r>
            <a:endParaRPr lang="ru-RU" sz="2200" b="1" dirty="0">
              <a:solidFill>
                <a:srgbClr val="087691"/>
              </a:solidFill>
              <a:latin typeface="Constantia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СисАдмин\Desktop\NewLogo\Варианты логотипа\Logo_Final\NewLogoGAV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9996"/>
            <a:ext cx="1781464" cy="7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rgbClr val="08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3500884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Заместитель </a:t>
            </a:r>
            <a:r>
              <a:rPr lang="ru-RU" sz="2000" b="1" dirty="0">
                <a:solidFill>
                  <a:schemeClr val="bg1"/>
                </a:solidFill>
                <a:latin typeface="Constantia" pitchFamily="18" charset="0"/>
              </a:rPr>
              <a:t>директора по научной работе </a:t>
            </a:r>
            <a:endParaRPr lang="ru-RU" sz="20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nstantia" pitchFamily="18" charset="0"/>
              </a:rPr>
              <a:t>Болотина </a:t>
            </a:r>
            <a:endParaRPr lang="ru-RU" sz="20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Наталия </a:t>
            </a:r>
            <a:r>
              <a:rPr lang="ru-RU" sz="2000" b="1" dirty="0">
                <a:solidFill>
                  <a:schemeClr val="bg1"/>
                </a:solidFill>
                <a:latin typeface="Constantia" pitchFamily="18" charset="0"/>
              </a:rPr>
              <a:t>Владимировна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для НМС доклада\патриот. в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71" y="363115"/>
            <a:ext cx="2647742" cy="19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76456" y="-2053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Z:\Отдел научной публикации\студенты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8" y="483518"/>
            <a:ext cx="5872648" cy="330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948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prstClr val="white"/>
                </a:solidFill>
                <a:latin typeface="Constantia" pitchFamily="18" charset="0"/>
              </a:rPr>
              <a:t>Архивная </a:t>
            </a:r>
            <a:r>
              <a:rPr lang="ru-RU" sz="1600" b="1" dirty="0" smtClean="0">
                <a:solidFill>
                  <a:prstClr val="white"/>
                </a:solidFill>
                <a:latin typeface="Constantia" pitchFamily="18" charset="0"/>
              </a:rPr>
              <a:t> педагогика</a:t>
            </a:r>
            <a:r>
              <a:rPr lang="ru-RU" sz="1600" b="1" dirty="0">
                <a:solidFill>
                  <a:prstClr val="white"/>
                </a:solidFill>
                <a:latin typeface="Constantia" pitchFamily="18" charset="0"/>
              </a:rPr>
              <a:t>. </a:t>
            </a:r>
            <a:r>
              <a:rPr lang="ru-RU" sz="1600" b="1" dirty="0" smtClean="0">
                <a:solidFill>
                  <a:prstClr val="white"/>
                </a:solidFill>
                <a:latin typeface="Constantia" pitchFamily="18" charset="0"/>
              </a:rPr>
              <a:t>Сотрудничество  с  ВУЗами</a:t>
            </a:r>
            <a:endParaRPr lang="ru-RU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528" y="3849891"/>
            <a:ext cx="587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latin typeface="Constantia" pitchFamily="18" charset="0"/>
              </a:rPr>
              <a:t>Встреча студентов исторического факультета </a:t>
            </a:r>
            <a:r>
              <a:rPr lang="ru-RU" sz="1400" b="1" dirty="0" err="1" smtClean="0">
                <a:latin typeface="Constantia" pitchFamily="18" charset="0"/>
              </a:rPr>
              <a:t>ВоГУ</a:t>
            </a:r>
            <a:r>
              <a:rPr lang="ru-RU" sz="1400" b="1" dirty="0" smtClean="0">
                <a:latin typeface="Constantia" pitchFamily="18" charset="0"/>
              </a:rPr>
              <a:t> с директором Государственного архива Вологодской области, экскурсия по выставке </a:t>
            </a:r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филиале 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МГЮА </a:t>
            </a:r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им. </a:t>
            </a:r>
            <a:r>
              <a:rPr lang="ru-RU" sz="1400" b="1" dirty="0" err="1" smtClean="0">
                <a:solidFill>
                  <a:prstClr val="black"/>
                </a:solidFill>
                <a:latin typeface="Constantia" pitchFamily="18" charset="0"/>
              </a:rPr>
              <a:t>Кутафина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, </a:t>
            </a:r>
            <a:r>
              <a:rPr lang="ru-RU" sz="1400" b="1" dirty="0" smtClean="0">
                <a:latin typeface="Constantia" pitchFamily="18" charset="0"/>
              </a:rPr>
              <a:t>открытие выставочного пространства  в Вологодском институте права и экономики  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8" b="19817"/>
          <a:stretch/>
        </p:blipFill>
        <p:spPr bwMode="auto">
          <a:xfrm>
            <a:off x="6356371" y="2363414"/>
            <a:ext cx="2656882" cy="277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08312"/>
            <a:ext cx="9144000" cy="2355726"/>
          </a:xfrm>
          <a:prstGeom prst="rect">
            <a:avLst/>
          </a:prstGeom>
          <a:solidFill>
            <a:srgbClr val="08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56" y="1419622"/>
            <a:ext cx="5852172" cy="69494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65" y="3075806"/>
            <a:ext cx="1800201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75806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27"/>
          <p:cNvSpPr/>
          <p:nvPr/>
        </p:nvSpPr>
        <p:spPr>
          <a:xfrm>
            <a:off x="7033861" y="3299245"/>
            <a:ext cx="2002635" cy="11447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лекции, </a:t>
            </a:r>
            <a:endParaRPr lang="ru-RU" sz="1400" dirty="0" smtClean="0">
              <a:solidFill>
                <a:prstClr val="black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</a:t>
            </a:r>
            <a:endParaRPr lang="ru-RU" sz="1400" dirty="0">
              <a:solidFill>
                <a:prstClr val="black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376872" y="3679850"/>
            <a:ext cx="2002635" cy="11501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лекции, </a:t>
            </a:r>
            <a:endParaRPr lang="ru-RU" sz="1400" dirty="0" smtClean="0">
              <a:solidFill>
                <a:prstClr val="black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</a:t>
            </a:r>
            <a:endParaRPr lang="ru-RU" sz="1400" dirty="0">
              <a:solidFill>
                <a:prstClr val="black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07504" y="2969523"/>
            <a:ext cx="2016224" cy="16184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-60608"/>
            <a:ext cx="7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Архивная педагогика. </a:t>
            </a:r>
            <a:r>
              <a:rPr lang="ru-RU" sz="1600" b="1" dirty="0" smtClean="0">
                <a:solidFill>
                  <a:prstClr val="white"/>
                </a:solidFill>
                <a:latin typeface="Constantia" pitchFamily="18" charset="0"/>
              </a:rPr>
              <a:t>Сотрудничество архива в сфере образования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528" y="898723"/>
            <a:ext cx="4481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16030"/>
            <a:ext cx="2016224" cy="808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Государственный архив 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Вологодской области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1828800"/>
            <a:ext cx="2016224" cy="7308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бщеобразовательные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2426937"/>
            <a:ext cx="2016224" cy="7208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endParaRPr lang="ru-RU" sz="1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1804416"/>
            <a:ext cx="2016224" cy="755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76872" y="2372225"/>
            <a:ext cx="2003439" cy="850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чреждения дополнительного образования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коммерческие </a:t>
            </a:r>
            <a:endParaRPr lang="ru-RU" sz="14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Constantia" panose="02030602050306030303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129988" y="1423305"/>
            <a:ext cx="2433899" cy="3870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2" idx="0"/>
            <a:endCxn id="9" idx="2"/>
          </p:cNvCxnSpPr>
          <p:nvPr/>
        </p:nvCxnSpPr>
        <p:spPr>
          <a:xfrm flipV="1">
            <a:off x="2771800" y="1424961"/>
            <a:ext cx="1800200" cy="10019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23" idx="0"/>
          </p:cNvCxnSpPr>
          <p:nvPr/>
        </p:nvCxnSpPr>
        <p:spPr>
          <a:xfrm>
            <a:off x="4572000" y="1424961"/>
            <a:ext cx="0" cy="379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07504" y="627534"/>
            <a:ext cx="2016224" cy="813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Департамент образования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Вологодской области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cxnSp>
        <p:nvCxnSpPr>
          <p:cNvPr id="38" name="Прямая со стрелкой 37"/>
          <p:cNvCxnSpPr>
            <a:stCxn id="36" idx="3"/>
            <a:endCxn id="9" idx="1"/>
          </p:cNvCxnSpPr>
          <p:nvPr/>
        </p:nvCxnSpPr>
        <p:spPr>
          <a:xfrm flipV="1">
            <a:off x="2123728" y="1020496"/>
            <a:ext cx="1440160" cy="13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6" idx="2"/>
            <a:endCxn id="21" idx="0"/>
          </p:cNvCxnSpPr>
          <p:nvPr/>
        </p:nvCxnSpPr>
        <p:spPr>
          <a:xfrm>
            <a:off x="1115616" y="1440544"/>
            <a:ext cx="0" cy="388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020272" y="605881"/>
            <a:ext cx="2016224" cy="8076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Департамент культуры и туризма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</a:rPr>
              <a:t>Вологодской области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cxnSp>
        <p:nvCxnSpPr>
          <p:cNvPr id="48" name="Прямая со стрелкой 47"/>
          <p:cNvCxnSpPr>
            <a:stCxn id="9" idx="3"/>
            <a:endCxn id="47" idx="1"/>
          </p:cNvCxnSpPr>
          <p:nvPr/>
        </p:nvCxnSpPr>
        <p:spPr>
          <a:xfrm flipV="1">
            <a:off x="5580112" y="1009718"/>
            <a:ext cx="1440160" cy="107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020272" y="1815580"/>
            <a:ext cx="2016224" cy="8147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чреждения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algn="ctr"/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некоммерческие </a:t>
            </a:r>
            <a:endParaRPr lang="ru-RU" sz="14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Constantia" panose="02030602050306030303" pitchFamily="18" charset="0"/>
            </a:endParaRPr>
          </a:p>
        </p:txBody>
      </p:sp>
      <p:cxnSp>
        <p:nvCxnSpPr>
          <p:cNvPr id="78" name="Прямая со стрелкой 77"/>
          <p:cNvCxnSpPr>
            <a:stCxn id="47" idx="2"/>
            <a:endCxn id="61" idx="0"/>
          </p:cNvCxnSpPr>
          <p:nvPr/>
        </p:nvCxnSpPr>
        <p:spPr>
          <a:xfrm>
            <a:off x="8028384" y="1413555"/>
            <a:ext cx="0" cy="40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07504" y="2986955"/>
            <a:ext cx="2051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6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школьные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уроки, экскурсии, 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 </a:t>
            </a: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исторические гостиные»</a:t>
            </a:r>
            <a:endParaRPr lang="ru-RU" sz="11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0" name="Прямая со стрелкой 109"/>
          <p:cNvCxnSpPr>
            <a:stCxn id="21" idx="2"/>
            <a:endCxn id="108" idx="0"/>
          </p:cNvCxnSpPr>
          <p:nvPr/>
        </p:nvCxnSpPr>
        <p:spPr>
          <a:xfrm>
            <a:off x="1115616" y="2559634"/>
            <a:ext cx="0" cy="40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763688" y="3679850"/>
            <a:ext cx="2016224" cy="1150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907704" y="3777883"/>
            <a:ext cx="172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роизводственная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преддипломная практика,</a:t>
            </a:r>
            <a:endParaRPr lang="ru-RU" sz="11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5" name="Прямая со стрелкой 114"/>
          <p:cNvCxnSpPr>
            <a:stCxn id="22" idx="2"/>
            <a:endCxn id="112" idx="0"/>
          </p:cNvCxnSpPr>
          <p:nvPr/>
        </p:nvCxnSpPr>
        <p:spPr>
          <a:xfrm>
            <a:off x="2771800" y="3147814"/>
            <a:ext cx="0" cy="53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3563887" y="3291830"/>
            <a:ext cx="2015689" cy="13103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563887" y="3363838"/>
            <a:ext cx="20156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производственная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практика,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400" dirty="0" smtClean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екции, экскурсии,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стречи с интересными людьми</a:t>
            </a:r>
            <a:endParaRPr lang="ru-RU" sz="14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1" name="Прямая со стрелкой 120"/>
          <p:cNvCxnSpPr>
            <a:stCxn id="23" idx="2"/>
            <a:endCxn id="116" idx="0"/>
          </p:cNvCxnSpPr>
          <p:nvPr/>
        </p:nvCxnSpPr>
        <p:spPr>
          <a:xfrm flipH="1">
            <a:off x="4571732" y="2559634"/>
            <a:ext cx="268" cy="73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27" idx="2"/>
            <a:endCxn id="123" idx="0"/>
          </p:cNvCxnSpPr>
          <p:nvPr/>
        </p:nvCxnSpPr>
        <p:spPr>
          <a:xfrm flipH="1">
            <a:off x="6378190" y="3223009"/>
            <a:ext cx="402" cy="45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stCxn id="61" idx="2"/>
            <a:endCxn id="128" idx="0"/>
          </p:cNvCxnSpPr>
          <p:nvPr/>
        </p:nvCxnSpPr>
        <p:spPr>
          <a:xfrm>
            <a:off x="8028384" y="2630321"/>
            <a:ext cx="6795" cy="66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27" idx="0"/>
            <a:endCxn id="9" idx="2"/>
          </p:cNvCxnSpPr>
          <p:nvPr/>
        </p:nvCxnSpPr>
        <p:spPr>
          <a:xfrm flipH="1" flipV="1">
            <a:off x="4572000" y="1424961"/>
            <a:ext cx="1806592" cy="947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>
            <a:endCxn id="61" idx="0"/>
          </p:cNvCxnSpPr>
          <p:nvPr/>
        </p:nvCxnSpPr>
        <p:spPr>
          <a:xfrm>
            <a:off x="5579576" y="1440544"/>
            <a:ext cx="2448808" cy="3750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948"/>
            <a:ext cx="8001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Архивная педагогика. Просветительные проекты  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2904" r="5469" b="4582"/>
          <a:stretch/>
        </p:blipFill>
        <p:spPr bwMode="auto">
          <a:xfrm>
            <a:off x="132695" y="569162"/>
            <a:ext cx="3776865" cy="21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53578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nstantia" panose="02030602050306030303" pitchFamily="18" charset="0"/>
              </a:rPr>
              <a:t>Целевая аудитория: учащиеся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2-11 </a:t>
            </a:r>
            <a:r>
              <a:rPr lang="ru-RU" sz="1400" b="1" dirty="0" smtClean="0">
                <a:latin typeface="Constantia" panose="02030602050306030303" pitchFamily="18" charset="0"/>
              </a:rPr>
              <a:t>классов</a:t>
            </a:r>
            <a:endParaRPr lang="ru-RU" sz="1200" dirty="0" smtClean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823813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onstantia" panose="02030602050306030303" pitchFamily="18" charset="0"/>
              </a:rPr>
              <a:t>Количество слушателей: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3 380 </a:t>
            </a:r>
            <a:r>
              <a:rPr lang="ru-RU" sz="1400" b="1" dirty="0">
                <a:latin typeface="Constantia" panose="02030602050306030303" pitchFamily="18" charset="0"/>
              </a:rPr>
              <a:t>человек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/>
        </p:blipFill>
        <p:spPr>
          <a:xfrm>
            <a:off x="4010296" y="1252627"/>
            <a:ext cx="5093822" cy="34055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4640237"/>
            <a:ext cx="339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onstantia" pitchFamily="18" charset="0"/>
              </a:rPr>
              <a:t>Обучающие </a:t>
            </a:r>
            <a:r>
              <a:rPr lang="ru-RU" sz="1400" b="1" dirty="0">
                <a:latin typeface="Constantia" pitchFamily="18" charset="0"/>
              </a:rPr>
              <a:t>занятия </a:t>
            </a:r>
            <a:r>
              <a:rPr lang="ru-RU" sz="1400" b="1" dirty="0" smtClean="0">
                <a:latin typeface="Constantia" pitchFamily="18" charset="0"/>
              </a:rPr>
              <a:t>для </a:t>
            </a:r>
            <a:r>
              <a:rPr lang="ru-RU" sz="1400" b="1" dirty="0" smtClean="0">
                <a:latin typeface="Constantia" pitchFamily="18" charset="0"/>
              </a:rPr>
              <a:t>учителей</a:t>
            </a:r>
          </a:p>
          <a:p>
            <a:r>
              <a:rPr lang="ru-RU" sz="1400" b="1" dirty="0" smtClean="0">
                <a:latin typeface="Constantia" pitchFamily="18" charset="0"/>
              </a:rPr>
              <a:t>Количество слушателей: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1400" b="1" dirty="0" smtClean="0">
                <a:latin typeface="Constantia" pitchFamily="18" charset="0"/>
              </a:rPr>
              <a:t>человек</a:t>
            </a:r>
            <a:r>
              <a:rPr lang="ru-RU" sz="1400" b="1" dirty="0" smtClean="0">
                <a:latin typeface="Constantia" pitchFamily="18" charset="0"/>
              </a:rPr>
              <a:t> 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051" name="Picture 3" descr="D:\Рабочий стол\Без имени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6" y="2787774"/>
            <a:ext cx="3776865" cy="20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948"/>
            <a:ext cx="7929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Архивная педагогика. Воспитывающая роль личности 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7582" y="608364"/>
            <a:ext cx="49548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представитель рода благотворителей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окончил Императорскую Московскую практическую академию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коммерческих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наук с похвальным листом,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личный почетный гражданин,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гласный Вологодской городской думы,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Вологодский городской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голова,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основатель первого городского ломбарда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благотворитель и меценат,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один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инициаторов и организатор создания Музея содействия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труду,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снователь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Общества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содействия успехам опытных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наук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pic>
        <p:nvPicPr>
          <p:cNvPr id="3075" name="Picture 3" descr="Z:\Отдел научной публикации\Леденцов - 1\HuHVWk1_rY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5"/>
            <a:ext cx="3152720" cy="420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31990"/>
            <a:ext cx="339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  <a:ea typeface="Calibri" panose="020F0502020204030204" pitchFamily="34" charset="0"/>
              </a:rPr>
              <a:t>Памятник Х.С. </a:t>
            </a:r>
            <a:r>
              <a:rPr lang="ru-RU" sz="1400" b="1" dirty="0" err="1" smtClean="0">
                <a:solidFill>
                  <a:prstClr val="black"/>
                </a:solidFill>
                <a:latin typeface="Constantia" pitchFamily="18" charset="0"/>
                <a:ea typeface="Calibri" panose="020F0502020204030204" pitchFamily="34" charset="0"/>
              </a:rPr>
              <a:t>Леденцову</a:t>
            </a:r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  <a:ea typeface="Calibri" panose="020F0502020204030204" pitchFamily="34" charset="0"/>
              </a:rPr>
              <a:t> в Вологде</a:t>
            </a:r>
            <a:endParaRPr lang="ru-RU" sz="16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/>
        </p:blipFill>
        <p:spPr>
          <a:xfrm>
            <a:off x="107504" y="483518"/>
            <a:ext cx="6048672" cy="404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95536" y="948"/>
            <a:ext cx="7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Архивная педагогика. «Исторические гостиные» 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32390"/>
          <a:stretch/>
        </p:blipFill>
        <p:spPr>
          <a:xfrm>
            <a:off x="6263630" y="390526"/>
            <a:ext cx="2783388" cy="232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31800"/>
          <a:stretch/>
        </p:blipFill>
        <p:spPr>
          <a:xfrm>
            <a:off x="6258480" y="2741400"/>
            <a:ext cx="2783211" cy="235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609460"/>
            <a:ext cx="590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«Исторические  гостиные»  в  архиве  и  вологодской  школе  </a:t>
            </a:r>
            <a:r>
              <a:rPr lang="ru-RU" sz="1400" b="1" dirty="0" smtClean="0">
                <a:latin typeface="Constantia" pitchFamily="18" charset="0"/>
              </a:rPr>
              <a:t>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948"/>
            <a:ext cx="7929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Архивная педагогика. Участие </a:t>
            </a:r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в  школьных  </a:t>
            </a:r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проектах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r="7530"/>
          <a:stretch/>
        </p:blipFill>
        <p:spPr>
          <a:xfrm>
            <a:off x="179512" y="483518"/>
            <a:ext cx="523896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797" r="15350" b="-1"/>
          <a:stretch/>
        </p:blipFill>
        <p:spPr>
          <a:xfrm>
            <a:off x="5508104" y="2662330"/>
            <a:ext cx="3482459" cy="230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026" name="Picture 2" descr="D:\Рабочий стол\МЕЦЕНАТЫ\меценаты архив\IMG_51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 b="-3902"/>
          <a:stretch/>
        </p:blipFill>
        <p:spPr bwMode="auto">
          <a:xfrm>
            <a:off x="5508104" y="434341"/>
            <a:ext cx="3482459" cy="222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3795886"/>
            <a:ext cx="523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nstantia" pitchFamily="18" charset="0"/>
                <a:ea typeface="Calibri"/>
              </a:rPr>
              <a:t>Главный архивист Анна Галкина отвечает на вопросы Яны </a:t>
            </a:r>
            <a:r>
              <a:rPr lang="ru-RU" sz="1200" b="1" dirty="0" err="1" smtClean="0">
                <a:latin typeface="Constantia" pitchFamily="18" charset="0"/>
                <a:ea typeface="Calibri"/>
              </a:rPr>
              <a:t>Мараковой</a:t>
            </a:r>
            <a:r>
              <a:rPr lang="ru-RU" sz="1200" b="1" dirty="0">
                <a:latin typeface="Constantia" pitchFamily="18" charset="0"/>
                <a:ea typeface="Calibri"/>
              </a:rPr>
              <a:t>,</a:t>
            </a:r>
            <a:r>
              <a:rPr lang="ru-RU" sz="1200" b="1" dirty="0" smtClean="0">
                <a:latin typeface="Constantia" pitchFamily="18" charset="0"/>
                <a:ea typeface="Calibri"/>
              </a:rPr>
              <a:t> семиклассницы </a:t>
            </a:r>
            <a:r>
              <a:rPr lang="ru-RU" sz="1200" b="1" dirty="0">
                <a:latin typeface="Constantia" pitchFamily="18" charset="0"/>
                <a:ea typeface="Calibri"/>
              </a:rPr>
              <a:t>школы № 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9</a:t>
            </a:r>
            <a:r>
              <a:rPr lang="ru-RU" sz="1200" b="1" dirty="0">
                <a:latin typeface="Constantia" pitchFamily="18" charset="0"/>
                <a:ea typeface="Calibri"/>
              </a:rPr>
              <a:t> </a:t>
            </a:r>
            <a:r>
              <a:rPr lang="ru-RU" sz="1200" b="1" dirty="0" smtClean="0">
                <a:latin typeface="Constantia" pitchFamily="18" charset="0"/>
                <a:ea typeface="Calibri"/>
              </a:rPr>
              <a:t>г. Вологды  </a:t>
            </a:r>
            <a:endParaRPr lang="ru-RU" sz="1200" b="1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51596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prstClr val="black"/>
                </a:solidFill>
                <a:latin typeface="Constantia" pitchFamily="18" charset="0"/>
                <a:ea typeface="Calibri"/>
                <a:cs typeface="Times New Roman" pitchFamily="18" charset="0"/>
              </a:rPr>
              <a:t>Даша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  <a:ea typeface="Calibri"/>
                <a:cs typeface="Times New Roman" pitchFamily="18" charset="0"/>
              </a:rPr>
              <a:t>Кабанова и Яна </a:t>
            </a:r>
            <a:r>
              <a:rPr lang="ru-RU" sz="1200" b="1" dirty="0" err="1" smtClean="0">
                <a:solidFill>
                  <a:prstClr val="black"/>
                </a:solidFill>
                <a:latin typeface="Constantia" pitchFamily="18" charset="0"/>
                <a:ea typeface="Calibri"/>
                <a:cs typeface="Times New Roman" pitchFamily="18" charset="0"/>
              </a:rPr>
              <a:t>Маракова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  <a:ea typeface="Calibri"/>
                <a:cs typeface="Times New Roman" pitchFamily="18" charset="0"/>
              </a:rPr>
              <a:t> – финалисты 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200" b="1" dirty="0">
                <a:latin typeface="Constantia" pitchFamily="18" charset="0"/>
                <a:ea typeface="Calibri"/>
                <a:cs typeface="Times New Roman" pitchFamily="18" charset="0"/>
              </a:rPr>
              <a:t>-го Всероссийского конкурса по истории предпринимательства «Наследие выдающихся предпринимателей России» </a:t>
            </a:r>
            <a:r>
              <a:rPr lang="ru-RU" sz="1200" b="1" dirty="0" smtClean="0">
                <a:solidFill>
                  <a:prstClr val="black"/>
                </a:solidFill>
                <a:latin typeface="Constantia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onstantia" pitchFamily="18" charset="0"/>
                <a:ea typeface="Calibri"/>
                <a:cs typeface="Times New Roman" pitchFamily="18" charset="0"/>
              </a:rPr>
              <a:t> 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251520" y="627534"/>
            <a:ext cx="276259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Институт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социальных и гуманитарных наук Вологодского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 университета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948"/>
            <a:ext cx="7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white"/>
                </a:solidFill>
                <a:latin typeface="Constantia" pitchFamily="18" charset="0"/>
              </a:rPr>
              <a:t>Архивная педагогика. Практика студентов</a:t>
            </a:r>
            <a:endParaRPr lang="ru-RU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203848" y="627534"/>
            <a:ext cx="2762594" cy="9234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843558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Вологодский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колледж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дизайна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156176" y="627534"/>
            <a:ext cx="2762594" cy="920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Вологодский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колледж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связи и информационных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251520" y="1779662"/>
            <a:ext cx="2762594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курс,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направление подготовки «Педагогическое образование»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20-30 человек в год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203848" y="2061414"/>
            <a:ext cx="2762594" cy="9423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2,3,4 курс,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направление подготовки «Документационное обеспечение управления и архивоведения»,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2-3 человека в год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156176" y="2054487"/>
            <a:ext cx="2762594" cy="949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2,3,4 курс, направление подготовки «Документационное обеспечение управления и архивоведения»,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2-3 человека в год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51520" y="2966452"/>
            <a:ext cx="2762594" cy="14054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практики:</a:t>
            </a:r>
          </a:p>
          <a:p>
            <a:pPr algn="ctr"/>
            <a:endParaRPr lang="ru-RU" sz="7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изучение основных нап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авлений деятельности архивного учреждения,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комплектования, хранения, учета и использования архивных документов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3203847" y="3435846"/>
            <a:ext cx="5753813" cy="15841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практики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endParaRPr lang="ru-RU" sz="7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осуществление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документационного обеспечения управления и архивного дела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использованием программных средств учета, хранения, обработки и поиска документов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архивной и справочно-информационной работы по документам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организации; </a:t>
            </a: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электронный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документооборот, информационные системы обработки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данных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2"/>
            <a:endCxn id="12" idx="0"/>
          </p:cNvCxnSpPr>
          <p:nvPr/>
        </p:nvCxnSpPr>
        <p:spPr>
          <a:xfrm>
            <a:off x="1632817" y="1563638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2" idx="2"/>
            <a:endCxn id="16" idx="0"/>
          </p:cNvCxnSpPr>
          <p:nvPr/>
        </p:nvCxnSpPr>
        <p:spPr>
          <a:xfrm>
            <a:off x="1632817" y="2715766"/>
            <a:ext cx="0" cy="25068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2"/>
            <a:endCxn id="14" idx="0"/>
          </p:cNvCxnSpPr>
          <p:nvPr/>
        </p:nvCxnSpPr>
        <p:spPr>
          <a:xfrm>
            <a:off x="4585145" y="1550949"/>
            <a:ext cx="0" cy="51046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85145" y="3003798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2"/>
            <a:endCxn id="15" idx="0"/>
          </p:cNvCxnSpPr>
          <p:nvPr/>
        </p:nvCxnSpPr>
        <p:spPr>
          <a:xfrm>
            <a:off x="7537473" y="1547646"/>
            <a:ext cx="0" cy="5068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537473" y="3003798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948"/>
            <a:ext cx="77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bg1"/>
                </a:solidFill>
                <a:latin typeface="Constantia" pitchFamily="18" charset="0"/>
              </a:rPr>
              <a:t>Архивная педагогика. Практика студентов 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1105" r="23226"/>
          <a:stretch/>
        </p:blipFill>
        <p:spPr>
          <a:xfrm>
            <a:off x="176641" y="555525"/>
            <a:ext cx="5907528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Z:\Отдел научной публикации\студенты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20791"/>
          <a:stretch/>
        </p:blipFill>
        <p:spPr bwMode="auto">
          <a:xfrm>
            <a:off x="6156176" y="2139702"/>
            <a:ext cx="2867123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:\Отдел научной публикации\студенты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518"/>
            <a:ext cx="2867123" cy="16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4587974"/>
            <a:ext cx="1977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Constantia" pitchFamily="18" charset="0"/>
              </a:rPr>
              <a:t>Практиканты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1400" b="1" dirty="0" smtClean="0">
                <a:latin typeface="Constantia" pitchFamily="18" charset="0"/>
              </a:rPr>
              <a:t>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82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3625"/>
          <a:stretch/>
        </p:blipFill>
        <p:spPr>
          <a:xfrm>
            <a:off x="6734696" y="1951107"/>
            <a:ext cx="2301800" cy="15952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r="12200"/>
          <a:stretch/>
        </p:blipFill>
        <p:spPr>
          <a:xfrm>
            <a:off x="107504" y="716198"/>
            <a:ext cx="6552728" cy="401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948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prstClr val="white"/>
                </a:solidFill>
                <a:latin typeface="Constantia" pitchFamily="18" charset="0"/>
              </a:rPr>
              <a:t>Архивная педагогика. </a:t>
            </a:r>
            <a:r>
              <a:rPr lang="ru-RU" sz="1600" b="1" dirty="0" smtClean="0">
                <a:solidFill>
                  <a:prstClr val="white"/>
                </a:solidFill>
                <a:latin typeface="Constantia" pitchFamily="18" charset="0"/>
              </a:rPr>
              <a:t>Интеллектуальные игры </a:t>
            </a:r>
            <a:endParaRPr lang="ru-RU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5201"/>
          <a:stretch/>
        </p:blipFill>
        <p:spPr>
          <a:xfrm>
            <a:off x="6735740" y="3562825"/>
            <a:ext cx="2300756" cy="15707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" b="5166"/>
          <a:stretch/>
        </p:blipFill>
        <p:spPr>
          <a:xfrm>
            <a:off x="6728780" y="357436"/>
            <a:ext cx="2307716" cy="1577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6818" y="-205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8162" y="4731990"/>
            <a:ext cx="1309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«ГАВО-</a:t>
            </a:r>
            <a:r>
              <a:rPr lang="ru-RU" sz="1400" b="1" dirty="0" err="1" smtClean="0">
                <a:latin typeface="Constantia" pitchFamily="18" charset="0"/>
              </a:rPr>
              <a:t>квиз</a:t>
            </a:r>
            <a:r>
              <a:rPr lang="ru-RU" sz="1400" b="1" dirty="0" smtClean="0">
                <a:latin typeface="Constantia" pitchFamily="18" charset="0"/>
              </a:rPr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22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3281</TotalTime>
  <Words>437</Words>
  <Application>Microsoft Office PowerPoint</Application>
  <PresentationFormat>Экран (16:9)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Наталия Владимировна Болотина</cp:lastModifiedBy>
  <cp:revision>347</cp:revision>
  <cp:lastPrinted>2023-04-17T14:14:22Z</cp:lastPrinted>
  <dcterms:created xsi:type="dcterms:W3CDTF">2023-02-28T09:28:48Z</dcterms:created>
  <dcterms:modified xsi:type="dcterms:W3CDTF">2024-06-20T13:48:50Z</dcterms:modified>
</cp:coreProperties>
</file>