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6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48618E9-EE2D-4864-9EEE-58939BD4FB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2437C4A8-8E3A-4ADA-93B9-64737CE1A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201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52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65405209-5179-4359-91ED-1B1A46619A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ACE66A86-8455-497B-9CA4-F460A19E5F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58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513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69DB7AC-F7D7-430A-A2A7-CD3EBBF1D3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6741F519-22CF-4C01-B140-5480DBAB30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500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491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790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021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45BED274-5EB4-4EF4-B353-E55BD50265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660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="" xmlns:a16="http://schemas.microsoft.com/office/drawing/2014/main" id="{C4853C57-22BC-4465-8B37-DC06FE5A00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550D594-9D00-4E12-9A7B-8B78EC1994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487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DDA6865-0A03-48FA-AD6E-D5BF8FDE92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="" xmlns:a16="http://schemas.microsoft.com/office/drawing/2014/main" id="{205CDEB9-8DED-4711-8140-4C943FC2CD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079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BDF0D99C-5D42-41C6-A50C-C4E2D6B2A3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=""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=""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=""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=""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=""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6/21/2024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="" xmlns:a16="http://schemas.microsoft.com/office/drawing/2014/main" id="{63BAC6E0-ADAC-40FB-AF53-88FA5F8373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5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5DBF4C08-1E63-4DF5-8493-1C3BBDCA3B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2" name="Straight Connector 10">
              <a:extLst>
                <a:ext uri="{FF2B5EF4-FFF2-40B4-BE49-F238E27FC236}">
                  <a16:creationId xmlns="" xmlns:a16="http://schemas.microsoft.com/office/drawing/2014/main" id="{B0172335-C8F3-4867-9911-2F5BD212C8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67BDAF4F-CC6E-411F-A8CD-919C9BF088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12">
              <a:extLst>
                <a:ext uri="{FF2B5EF4-FFF2-40B4-BE49-F238E27FC236}">
                  <a16:creationId xmlns="" xmlns:a16="http://schemas.microsoft.com/office/drawing/2014/main" id="{5DA124D5-EC6C-40E8-A453-8021DEF63F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CC7C4E89-FF36-4C86-8662-1B0DE7F21A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14">
              <a:extLst>
                <a:ext uri="{FF2B5EF4-FFF2-40B4-BE49-F238E27FC236}">
                  <a16:creationId xmlns="" xmlns:a16="http://schemas.microsoft.com/office/drawing/2014/main" id="{6728F9F7-96C0-40B6-8FEC-1204F7E578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BF2264B-0EBB-4AE9-B192-C49A516383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80A4381-2144-4FCB-95A1-1538834F48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E0FDAAE2-E1A2-4517-838D-DB7B1BE30BD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7BBB666-4FE4-459B-AA22-99776D6B02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8E23CB0F-9564-4C2B-8847-CECC117187D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0A06EBC9-FF83-480F-BAFC-F11C07A109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30B19B23-13F1-4B16-9E14-7C8A6CD4BC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5E4C9EBB-4687-4958-B779-A7E68209D7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43686F2B-B045-40CC-B434-69B83AA197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764C71E8-FEA3-4F9B-AC53-A8374AA97E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85743F8F-79CE-483D-884E-4737026CEA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A5687DE6-BF15-4C4D-A34A-43FE9DF281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80C30A15-74C6-479D-9415-BD3A15509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F39D2221-2473-4D0C-867E-15E42CEDAC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A37B0AC9-52B2-49AE-B9F4-5130967F95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0DA4F0D5-4E38-4439-957C-14C7B2C44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231DB7A2-5177-4E09-ACE9-15F56E7A02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BF7AF76B-566E-437B-9B3D-C6061B789A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80CCD94C-5468-4E4D-83E1-087C30B101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F7DE3320-D7F0-4B34-979B-D695DA26341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1961C1D5-CC28-4E56-8667-F195AC96C8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F8B42B07-3D51-413F-9B94-05C7689829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F4D497D7-863D-4842-99B7-A1B3711A97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09017E5D-F3C5-4CE7-B844-A566DFB81B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24CC2EB5-F3D5-40B2-B140-F5A643C3A3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10C7D98B-0230-4C73-9AFC-BF783AAC5C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1C0415-8498-E2CB-C8F7-CDAB06A33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2775" y="1122363"/>
            <a:ext cx="9807425" cy="230663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000" dirty="0"/>
              <a:t>Проблемы комплектования государственного и</a:t>
            </a:r>
            <a:br>
              <a:rPr lang="ru-RU" sz="3000" dirty="0"/>
            </a:br>
            <a:r>
              <a:rPr lang="ru-RU" sz="3000" dirty="0"/>
              <a:t>муниципальных архивов Вологодской области и пути их решения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A9F27FC-097B-2925-83A4-973DF1F6B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3240" y="4390744"/>
            <a:ext cx="7847491" cy="1834555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ru-RU" sz="1900" dirty="0"/>
              <a:t>Артемова Ольга Валериевна,</a:t>
            </a:r>
          </a:p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ru-RU" sz="1900" dirty="0"/>
              <a:t>главный советник управления государственной политики</a:t>
            </a:r>
          </a:p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ru-RU" sz="1900" dirty="0"/>
              <a:t>в сфере  культуры, искусства и организации архивного дела области Департамента культуры и туризма Вологодской области</a:t>
            </a:r>
          </a:p>
          <a:p>
            <a:pPr algn="r"/>
            <a:endParaRPr lang="ru-RU" dirty="0"/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1B82D339-163C-4586-A620-52BB056E6E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814053" y="-285756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43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77F554-455D-5FB6-1BB4-FE5B0A54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Проблема </a:t>
            </a:r>
            <a:r>
              <a:rPr lang="en-US" sz="3200" dirty="0" smtClean="0"/>
              <a:t> </a:t>
            </a:r>
            <a:r>
              <a:rPr lang="ru-RU" sz="3200" dirty="0" smtClean="0"/>
              <a:t>«Определение </a:t>
            </a:r>
            <a:r>
              <a:rPr lang="ru-RU" sz="3200" dirty="0"/>
              <a:t>организаций – источников комплектования архивов»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A79EFD-7E0E-0C94-3D0C-B31A7BD7A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Тенденция – сокращение списка организаций - источников комплектования архивов».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организаций – источников комплектования государственного архива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A0CEBC51-737E-43D1-5260-083816656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79011173"/>
              </p:ext>
            </p:extLst>
          </p:nvPr>
        </p:nvGraphicFramePr>
        <p:xfrm>
          <a:off x="2032000" y="384378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370175238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647207765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1231006015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1893787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</a:t>
                      </a:r>
                      <a:r>
                        <a:rPr lang="ru-RU" dirty="0"/>
                        <a:t>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5715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833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3825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35A518-1E13-CF92-79AC-F5DDF9AFC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Проблема </a:t>
            </a:r>
            <a:r>
              <a:rPr lang="ru-RU" sz="3600" dirty="0" smtClean="0"/>
              <a:t>«Экспертиза </a:t>
            </a:r>
            <a:r>
              <a:rPr lang="ru-RU" sz="3600" dirty="0"/>
              <a:t>ценности документов»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EE9CBF-3B97-CC30-81D9-438FAAD1A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Вопрос о </a:t>
            </a:r>
            <a:r>
              <a:rPr lang="ru-RU" dirty="0" smtClean="0"/>
              <a:t>хранении документов, имеющих </a:t>
            </a:r>
            <a:r>
              <a:rPr lang="ru-RU" smtClean="0"/>
              <a:t>срок хранения  «постоянно» </a:t>
            </a:r>
            <a:r>
              <a:rPr lang="ru-RU" dirty="0" smtClean="0"/>
              <a:t>в электронном виде.</a:t>
            </a:r>
            <a:endParaRPr lang="ru-RU" dirty="0"/>
          </a:p>
          <a:p>
            <a:pPr algn="just"/>
            <a:r>
              <a:rPr lang="ru-RU" dirty="0"/>
              <a:t>Отсутствие практической возможности провести экспертизу </a:t>
            </a:r>
            <a:r>
              <a:rPr lang="ru-RU" dirty="0" smtClean="0"/>
              <a:t>документов, создающихся в электронном виде, </a:t>
            </a:r>
            <a:r>
              <a:rPr lang="ru-RU" dirty="0"/>
              <a:t>с отметкой  (ЭПК). </a:t>
            </a:r>
          </a:p>
          <a:p>
            <a:pPr algn="just"/>
            <a:r>
              <a:rPr lang="ru-RU" dirty="0"/>
              <a:t> Вопрос проведения экспертизы ценности документов по личному составу и приему  их на постоянное хранение.</a:t>
            </a:r>
          </a:p>
          <a:p>
            <a:pPr algn="just"/>
            <a:r>
              <a:rPr lang="ru-RU" dirty="0" smtClean="0"/>
              <a:t>Невнимание </a:t>
            </a:r>
            <a:r>
              <a:rPr lang="ru-RU" dirty="0"/>
              <a:t>к проблемам комплектования архивов со стороны </a:t>
            </a:r>
            <a:r>
              <a:rPr lang="ru-RU" dirty="0" smtClean="0"/>
              <a:t> органов  местного самоуправления.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748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CDA410-488C-21CF-5F47-553C50F6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Пути решения проблем в сфере комплектования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ED692F0-DBFA-7DB5-04B8-BA396F7F5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/>
              <a:t>Совершенствование регионального государственного контроля (надзора) за соблюдением законодательства об архивном деле.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Скорейшее принятие </a:t>
            </a:r>
            <a:r>
              <a:rPr lang="ru-RU" dirty="0"/>
              <a:t>перечня видов архивных документов, относящихся к составу Архивного фонда Российской Федерации, хранение которых осуществляется исключительно на бумажном носителе.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049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BA6285CA-6AFA-4F27-AFB5-1B32CDE09B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5DBF4C08-1E63-4DF5-8493-1C3BBDCA3B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2" name="Straight Connector 10">
              <a:extLst>
                <a:ext uri="{FF2B5EF4-FFF2-40B4-BE49-F238E27FC236}">
                  <a16:creationId xmlns="" xmlns:a16="http://schemas.microsoft.com/office/drawing/2014/main" id="{B0172335-C8F3-4867-9911-2F5BD212C8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67BDAF4F-CC6E-411F-A8CD-919C9BF088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12">
              <a:extLst>
                <a:ext uri="{FF2B5EF4-FFF2-40B4-BE49-F238E27FC236}">
                  <a16:creationId xmlns="" xmlns:a16="http://schemas.microsoft.com/office/drawing/2014/main" id="{5DA124D5-EC6C-40E8-A453-8021DEF63F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CC7C4E89-FF36-4C86-8662-1B0DE7F21A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14">
              <a:extLst>
                <a:ext uri="{FF2B5EF4-FFF2-40B4-BE49-F238E27FC236}">
                  <a16:creationId xmlns="" xmlns:a16="http://schemas.microsoft.com/office/drawing/2014/main" id="{6728F9F7-96C0-40B6-8FEC-1204F7E578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BF2264B-0EBB-4AE9-B192-C49A516383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80A4381-2144-4FCB-95A1-1538834F48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E0FDAAE2-E1A2-4517-838D-DB7B1BE30BD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7BBB666-4FE4-459B-AA22-99776D6B02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8E23CB0F-9564-4C2B-8847-CECC117187D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0A06EBC9-FF83-480F-BAFC-F11C07A109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30B19B23-13F1-4B16-9E14-7C8A6CD4BC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5E4C9EBB-4687-4958-B779-A7E68209D7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43686F2B-B045-40CC-B434-69B83AA197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764C71E8-FEA3-4F9B-AC53-A8374AA97E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85743F8F-79CE-483D-884E-4737026CEA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A5687DE6-BF15-4C4D-A34A-43FE9DF281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80C30A15-74C6-479D-9415-BD3A15509B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F39D2221-2473-4D0C-867E-15E42CEDAC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A37B0AC9-52B2-49AE-B9F4-5130967F95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0DA4F0D5-4E38-4439-957C-14C7B2C44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231DB7A2-5177-4E09-ACE9-15F56E7A02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BF7AF76B-566E-437B-9B3D-C6061B789A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80CCD94C-5468-4E4D-83E1-087C30B101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F7DE3320-D7F0-4B34-979B-D695DA26341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1961C1D5-CC28-4E56-8667-F195AC96C8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F8B42B07-3D51-413F-9B94-05C7689829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F4D497D7-863D-4842-99B7-A1B3711A97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09017E5D-F3C5-4CE7-B844-A566DFB81B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24CC2EB5-F3D5-40B2-B140-F5A643C3A3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10C7D98B-0230-4C73-9AFC-BF783AAC5C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1C0415-8498-E2CB-C8F7-CDAB06A33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2775" y="1122363"/>
            <a:ext cx="9807425" cy="230663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000" dirty="0"/>
              <a:t>Проблемы комплектования государственного и</a:t>
            </a:r>
            <a:br>
              <a:rPr lang="ru-RU" sz="3000" dirty="0"/>
            </a:br>
            <a:r>
              <a:rPr lang="ru-RU" sz="3000" dirty="0"/>
              <a:t>муниципальных архивов Вологодской области и пути их решения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A9F27FC-097B-2925-83A4-973DF1F6B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3240" y="4390744"/>
            <a:ext cx="7847491" cy="1834555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ru-RU" sz="1900" dirty="0"/>
              <a:t>Артемова Ольга Валериевна,</a:t>
            </a:r>
          </a:p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ru-RU" sz="1900" dirty="0"/>
              <a:t>главный советник управления государственной политики</a:t>
            </a:r>
          </a:p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ru-RU" sz="1900" dirty="0"/>
              <a:t>в сфере  культуры, искусства и организации архивного дела области Департамента культуры и туризма Вологодской области</a:t>
            </a:r>
          </a:p>
          <a:p>
            <a:pPr algn="r"/>
            <a:endParaRPr lang="ru-RU" dirty="0"/>
          </a:p>
        </p:txBody>
      </p:sp>
      <p:sp>
        <p:nvSpPr>
          <p:cNvPr id="43" name="Right Triangle 42">
            <a:extLst>
              <a:ext uri="{FF2B5EF4-FFF2-40B4-BE49-F238E27FC236}">
                <a16:creationId xmlns="" xmlns:a16="http://schemas.microsoft.com/office/drawing/2014/main" id="{1B82D339-163C-4586-A620-52BB056E6E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8900000">
            <a:off x="5814053" y="-285756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85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202</Words>
  <Application>Microsoft Office PowerPoint</Application>
  <PresentationFormat>Произвольный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CosineVTI</vt:lpstr>
      <vt:lpstr>Проблемы комплектования государственного и муниципальных архивов Вологодской области и пути их решения </vt:lpstr>
      <vt:lpstr>Проблема  «Определение организаций – источников комплектования архивов»</vt:lpstr>
      <vt:lpstr>  Проблема «Экспертиза ценности документов»</vt:lpstr>
      <vt:lpstr>Пути решения проблем в сфере комплектования</vt:lpstr>
      <vt:lpstr>Проблемы комплектования государственного и муниципальных архивов Вологодской области и пути их решения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комплектования государственного и муниципальных архивов Вологодской области и пути их решения </dc:title>
  <dc:creator>Николай Артёмов</dc:creator>
  <cp:lastModifiedBy>Artemova.OV</cp:lastModifiedBy>
  <cp:revision>6</cp:revision>
  <dcterms:created xsi:type="dcterms:W3CDTF">2024-06-21T11:14:30Z</dcterms:created>
  <dcterms:modified xsi:type="dcterms:W3CDTF">2024-06-21T12:34:32Z</dcterms:modified>
</cp:coreProperties>
</file>