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8" r:id="rId2"/>
    <p:sldId id="309" r:id="rId3"/>
    <p:sldId id="369" r:id="rId4"/>
    <p:sldId id="368" r:id="rId5"/>
    <p:sldId id="370" r:id="rId6"/>
    <p:sldId id="355" r:id="rId7"/>
    <p:sldId id="324" r:id="rId8"/>
    <p:sldId id="356" r:id="rId9"/>
    <p:sldId id="367" r:id="rId10"/>
    <p:sldId id="359" r:id="rId11"/>
    <p:sldId id="361" r:id="rId12"/>
    <p:sldId id="337" r:id="rId13"/>
    <p:sldId id="284" r:id="rId14"/>
    <p:sldId id="363" r:id="rId15"/>
    <p:sldId id="364" r:id="rId16"/>
    <p:sldId id="354" r:id="rId17"/>
    <p:sldId id="362" r:id="rId18"/>
    <p:sldId id="365" r:id="rId19"/>
    <p:sldId id="371" r:id="rId20"/>
    <p:sldId id="349" r:id="rId21"/>
    <p:sldId id="372" r:id="rId22"/>
  </p:sldIdLst>
  <p:sldSz cx="9144000" cy="5143500" type="screen16x9"/>
  <p:notesSz cx="6794500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змицкий Сергей Андреевич" initials="КС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090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00" autoAdjust="0"/>
  </p:normalViewPr>
  <p:slideViewPr>
    <p:cSldViewPr>
      <p:cViewPr>
        <p:scale>
          <a:sx n="125" d="100"/>
          <a:sy n="125" d="100"/>
        </p:scale>
        <p:origin x="-264" y="5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60" y="-102"/>
      </p:cViewPr>
      <p:guideLst>
        <p:guide orient="horz" pos="314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6"/>
          </c:dPt>
          <c:dPt>
            <c:idx val="1"/>
            <c:bubble3D val="0"/>
            <c:explosion val="6"/>
          </c:dPt>
          <c:dPt>
            <c:idx val="2"/>
            <c:bubble3D val="0"/>
            <c:explosion val="6"/>
          </c:dPt>
          <c:dPt>
            <c:idx val="3"/>
            <c:bubble3D val="0"/>
            <c:explosion val="3"/>
          </c:dPt>
          <c:dLbls>
            <c:dLbl>
              <c:idx val="0"/>
              <c:layout>
                <c:manualLayout>
                  <c:x val="-4.7944708120943244E-2"/>
                  <c:y val="-3.59520238492019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rPr>
                      <a:t>19</a:t>
                    </a:r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rPr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993501663657E-2"/>
                  <c:y val="-0.11389996018960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840702257187997E-2"/>
                  <c:y val="-1.253853738473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370520507137623E-2"/>
                  <c:y val="-8.74324149168610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rPr>
                      <a:t>343</a:t>
                    </a:r>
                    <a:endParaRPr lang="ru-RU" dirty="0" smtClean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Федеральная собственность</c:v>
                </c:pt>
                <c:pt idx="1">
                  <c:v>Собственность                                                          Санкт-Петербурга</c:v>
                </c:pt>
                <c:pt idx="2">
                  <c:v>Муниципальная собственность</c:v>
                </c:pt>
                <c:pt idx="3">
                  <c:v>Частная собственность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</c:v>
                </c:pt>
                <c:pt idx="1">
                  <c:v>162</c:v>
                </c:pt>
                <c:pt idx="2">
                  <c:v>111</c:v>
                </c:pt>
                <c:pt idx="3">
                  <c:v>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35443707761289"/>
          <c:y val="0.14747319742250861"/>
          <c:w val="0.31867763280539452"/>
          <c:h val="0.72709976669258969"/>
        </c:manualLayout>
      </c:layout>
      <c:overlay val="0"/>
      <c:txPr>
        <a:bodyPr/>
        <a:lstStyle/>
        <a:p>
          <a:pPr>
            <a:defRPr b="1" i="0" baseline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4488310828747309E-3"/>
                  <c:y val="0.13039386894367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97662165749462E-2"/>
                  <c:y val="9.070877839559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28363516024622E-2"/>
                  <c:y val="9.070877839559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118129732599569E-2"/>
                  <c:y val="6.803158379669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677194598899351E-2"/>
                  <c:y val="8.503947974587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на 17.08.2022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401</c:v>
                </c:pt>
                <c:pt idx="1">
                  <c:v>374</c:v>
                </c:pt>
                <c:pt idx="2">
                  <c:v>367</c:v>
                </c:pt>
                <c:pt idx="3">
                  <c:v>356</c:v>
                </c:pt>
                <c:pt idx="4">
                  <c:v>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120448"/>
        <c:axId val="121398400"/>
        <c:axId val="0"/>
      </c:bar3DChart>
      <c:catAx>
        <c:axId val="12412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398400"/>
        <c:crosses val="autoZero"/>
        <c:auto val="1"/>
        <c:lblAlgn val="ctr"/>
        <c:lblOffset val="100"/>
        <c:noMultiLvlLbl val="0"/>
      </c:catAx>
      <c:valAx>
        <c:axId val="121398400"/>
        <c:scaling>
          <c:orientation val="minMax"/>
        </c:scaling>
        <c:delete val="1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12412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D34B3-5DB0-49B8-BF3E-015452E0BF93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821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6472-A7C1-4F23-87F6-B07BA75D2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0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E1421-C1FD-4261-81A5-4920A647535E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9300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EEA74-69D2-4774-80F3-6A666C08A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4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5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25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5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5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5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5.1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5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3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54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EA74-69D2-4774-80F3-6A666C08A366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5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74B8748-8E27-4A9A-B5D1-0A89D9496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38" y="0"/>
            <a:ext cx="4352323" cy="431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0" y="57358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регионального государственного </a:t>
            </a:r>
            <a:r>
              <a:rPr lang="ru-RU" sz="32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контроля </a:t>
            </a:r>
            <a:endParaRPr lang="en-US" sz="3200" b="1" dirty="0" smtClean="0">
              <a:solidFill>
                <a:srgbClr val="76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32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соблюдением законодательства </a:t>
            </a:r>
            <a:endParaRPr lang="en-US" sz="3200" b="1" dirty="0" smtClean="0">
              <a:solidFill>
                <a:srgbClr val="76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</a:t>
            </a:r>
            <a:r>
              <a:rPr lang="ru-RU" sz="32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архивном деле </a:t>
            </a:r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</a:t>
            </a:r>
            <a:r>
              <a:rPr lang="en-US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Санкт-Петербурга</a:t>
            </a:r>
            <a:endParaRPr lang="ru-RU" sz="32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321982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Тищенко </a:t>
            </a:r>
          </a:p>
          <a:p>
            <a:pPr algn="ctr"/>
            <a:r>
              <a:rPr lang="ru-RU" sz="26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Пётр Евгеньевич</a:t>
            </a:r>
          </a:p>
          <a:p>
            <a:pPr algn="ctr"/>
            <a:endParaRPr lang="ru-RU" sz="2000" b="1" dirty="0">
              <a:solidFill>
                <a:srgbClr val="76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председатель</a:t>
            </a:r>
            <a:r>
              <a:rPr lang="en-US" sz="20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Архивного комитета Санкт-Петербурга</a:t>
            </a:r>
            <a:endParaRPr lang="ru-RU" sz="2000" dirty="0">
              <a:solidFill>
                <a:srgbClr val="76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нарушений 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7" y="987575"/>
            <a:ext cx="3952806" cy="20162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2630" y="458797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www.gov.spb.ru/gov/otrasl/archiv_kom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630" y="4616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b="1" dirty="0" err="1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заполнение диагностической карты</a:t>
            </a:r>
            <a:endParaRPr lang="ru-RU" sz="20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558902" y="987573"/>
            <a:ext cx="3783945" cy="3285021"/>
            <a:chOff x="4558902" y="987573"/>
            <a:chExt cx="3783945" cy="32850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902" y="987573"/>
              <a:ext cx="1906123" cy="328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024" y="987575"/>
              <a:ext cx="1877823" cy="328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526361" y="1784499"/>
            <a:ext cx="1944216" cy="43204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0" idx="2"/>
            <a:endCxn id="4101" idx="0"/>
          </p:cNvCxnSpPr>
          <p:nvPr/>
        </p:nvCxnSpPr>
        <p:spPr>
          <a:xfrm>
            <a:off x="2498469" y="2216547"/>
            <a:ext cx="359872" cy="643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9782"/>
            <a:ext cx="3917498" cy="13284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нарушений 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30" y="4616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соблюдения обязательных требований в сфере архивного дела</a:t>
            </a:r>
            <a:endParaRPr lang="ru-RU" sz="20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98" y="915566"/>
            <a:ext cx="3442944" cy="4099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16216" y="4060698"/>
            <a:ext cx="2270164" cy="954107"/>
          </a:xfrm>
          <a:prstGeom prst="rect">
            <a:avLst/>
          </a:prstGeom>
          <a:solidFill>
            <a:schemeClr val="bg1"/>
          </a:solidFill>
          <a:ln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</a:t>
            </a:r>
            <a:b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-</a:t>
            </a:r>
          </a:p>
          <a:p>
            <a:pPr algn="ctr"/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6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777100"/>
              </p:ext>
            </p:extLst>
          </p:nvPr>
        </p:nvGraphicFramePr>
        <p:xfrm>
          <a:off x="395536" y="843558"/>
          <a:ext cx="84969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– источники </a:t>
            </a:r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30" y="46166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</a:t>
            </a:r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по состоянию на </a:t>
            </a:r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18.08.2022</a:t>
            </a:r>
            <a:endParaRPr lang="ru-RU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нарушений 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630" y="46166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визиты</a:t>
            </a:r>
            <a:endParaRPr lang="ru-RU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2997" y="1279282"/>
            <a:ext cx="8232746" cy="3097167"/>
            <a:chOff x="323528" y="1279282"/>
            <a:chExt cx="8232746" cy="309716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3528" y="1279282"/>
              <a:ext cx="4245841" cy="2736304"/>
              <a:chOff x="2044921" y="1347614"/>
              <a:chExt cx="5399300" cy="259562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4921" y="1347614"/>
                <a:ext cx="2002627" cy="2595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862" y="1347614"/>
                <a:ext cx="3240359" cy="873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1943" y="2347810"/>
                <a:ext cx="3240360" cy="595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4716016" y="1279282"/>
              <a:ext cx="3840258" cy="3097167"/>
              <a:chOff x="2915814" y="926568"/>
              <a:chExt cx="4093264" cy="309716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4" y="926568"/>
                <a:ext cx="4093263" cy="59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4" y="2881938"/>
                <a:ext cx="4093263" cy="1141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1779662"/>
                <a:ext cx="4093262" cy="893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" name="Picture 2" descr="https://vsbtipt.spbstu.ru/userfiles/files/pictur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313" y="3234517"/>
              <a:ext cx="1566029" cy="1141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40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нарушений 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630" y="46166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 – уведомление о проведении</a:t>
            </a:r>
            <a:endParaRPr lang="ru-RU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12" y="987574"/>
            <a:ext cx="2775315" cy="4011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3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8F7F00-BFA3-46B3-AF65-8A3C7654336C}"/>
              </a:ext>
            </a:extLst>
          </p:cNvPr>
          <p:cNvSpPr txBox="1"/>
          <p:nvPr/>
        </p:nvSpPr>
        <p:spPr>
          <a:xfrm>
            <a:off x="1566728" y="987574"/>
            <a:ext cx="59766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нарушение условий хранения документов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лиц, ответственных за архив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нормативных документов по организации делопроизводства и архивного дела в контролируемых организациях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наличие задолженностей по упорядочению документов постоянного хранения и по личному составу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наличие задолженностей по передаче документов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государственное хранение по истечении сроков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их ведомственного хранения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нарушений 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630" y="46166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нарушения</a:t>
            </a:r>
            <a:endParaRPr lang="ru-RU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негосударственной формы собственности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50052256"/>
              </p:ext>
            </p:extLst>
          </p:nvPr>
        </p:nvGraphicFramePr>
        <p:xfrm>
          <a:off x="539552" y="461665"/>
          <a:ext cx="8136904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00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нарушений 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630" y="46166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результатов</a:t>
            </a:r>
            <a:endParaRPr lang="ru-RU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78662"/>
            <a:ext cx="2952328" cy="3916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32040" y="3817607"/>
            <a:ext cx="324036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листа </a:t>
            </a:r>
            <a:br>
              <a:rPr lang="ru-RU" sz="16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результатах проведения (обязательного) профилактического визита»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84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63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«Типовое облачное решение по автоматизации контрольной (надзорной) деятельности»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75950" y="1203598"/>
            <a:ext cx="8060928" cy="3744415"/>
            <a:chOff x="575950" y="771550"/>
            <a:chExt cx="8060928" cy="37444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462" y="771550"/>
              <a:ext cx="3744416" cy="30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575950" y="771550"/>
              <a:ext cx="3421028" cy="2304256"/>
              <a:chOff x="575950" y="771550"/>
              <a:chExt cx="3421028" cy="2304256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950" y="771550"/>
                <a:ext cx="3421028" cy="2304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575950" y="2139702"/>
                <a:ext cx="2304256" cy="72008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" name="Прямая соединительная линия 3"/>
            <p:cNvCxnSpPr>
              <a:stCxn id="2" idx="2"/>
              <a:endCxn id="12293" idx="0"/>
            </p:cNvCxnSpPr>
            <p:nvPr/>
          </p:nvCxnSpPr>
          <p:spPr>
            <a:xfrm>
              <a:off x="1728078" y="2859782"/>
              <a:ext cx="977528" cy="46395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0" y="3323732"/>
              <a:ext cx="4259311" cy="11922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5063723" y="3921746"/>
              <a:ext cx="3401893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knd.gosuslugi.ru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-13420" y="79531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«Досудебное обжалование»</a:t>
            </a:r>
            <a:endParaRPr lang="ru-RU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62" y="1203598"/>
            <a:ext cx="586031" cy="16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6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4B8748-8E27-4A9A-B5D1-0A89D949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39702"/>
            <a:ext cx="4352323" cy="431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" y="3219822"/>
            <a:ext cx="9140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регионального государственного контроля </a:t>
            </a:r>
            <a:endParaRPr lang="en-US" sz="2400" b="1" dirty="0">
              <a:solidFill>
                <a:srgbClr val="76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соблюдением законодательства </a:t>
            </a:r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</a:t>
            </a:r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архивном деле </a:t>
            </a:r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территории </a:t>
            </a:r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Санкт-Петербурга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771800" y="194828"/>
            <a:ext cx="5195834" cy="2375929"/>
            <a:chOff x="1032322" y="1275606"/>
            <a:chExt cx="7243699" cy="3312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2" descr="https://avatars.mds.yandex.net/get-altay/2887807/2a00000174694b1cc1dcc840d8392c073861/XX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99742"/>
              <a:ext cx="4136069" cy="2088232"/>
            </a:xfrm>
            <a:prstGeom prst="rect">
              <a:avLst/>
            </a:prstGeom>
            <a:noFill/>
            <a:ln w="57150">
              <a:solidFill>
                <a:srgbClr val="76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hotgeo.ru/uploads/posts/2018-02/1518045915_0729236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322" y="1275606"/>
              <a:ext cx="3712412" cy="2088232"/>
            </a:xfrm>
            <a:prstGeom prst="rect">
              <a:avLst/>
            </a:prstGeom>
            <a:noFill/>
            <a:ln w="57150">
              <a:solidFill>
                <a:srgbClr val="76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78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9049" y="843558"/>
            <a:ext cx="7596843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31.07.2020 № 248-ФЗ «О государственном контроле (надзоре)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муниципальном контроле в Российской Федерации»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947" y="1521575"/>
            <a:ext cx="7596845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904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22.10.2004 № 125-ФЗ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архивном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 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3824" y="1962428"/>
            <a:ext cx="7594217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904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Санкт-Петербурга от 28.01.2009 № 23-16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архивном деле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акты, регламентирующие КНД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825" y="2408178"/>
            <a:ext cx="7599721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0904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31.12.2020 № 2428 «О порядке формирования плана проведения плановых контрольных (надзорных) мероприятий на очередной календарный год, его согласования с органами прокуратуры, включения в него и исключения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него контрольных (надзорных) мероприятий в течение года»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3824" y="3488298"/>
            <a:ext cx="7599721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904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Санкт-Петербурга от 09.09.2008 № 1136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Архивном комитете Санкт-Петербурга»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0948" y="4136370"/>
            <a:ext cx="759494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904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Санкт-Петербурга от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30.09.2021 № 738 «О региональном государственном контроле (надзоре) за соблюдением законодательства об архивном деле»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942688" y="861893"/>
            <a:ext cx="7641516" cy="2158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изменения в статьи 45, 52 Федерального закона от 31.07.2020 </a:t>
            </a:r>
            <a:r>
              <a:rPr lang="en-US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248-ФЗ 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государственном контроле (надзоре) и муниципальном контроле в Российской Федерации» в части невозможности отказа контролируемых лиц от проведения профилактических визитов </a:t>
            </a:r>
            <a:r>
              <a:rPr lang="en-US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его обязательным для всех объектов контроля, установив периодичность проведения профилактических 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визитов</a:t>
            </a:r>
            <a:r>
              <a:rPr lang="en-US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каждого контролируемого лица – не менее одного раза в 5 лет</a:t>
            </a:r>
            <a:endParaRPr lang="ru-RU" sz="17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68" y="-1842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Предложение: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44" y="302034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Ожидаемый результат: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668" y="3482012"/>
            <a:ext cx="8604448" cy="11646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Изменения позволят охватить более широкий круг контролируемых лиц 	и тем самым снизить долю нарушений обязательных требований </a:t>
            </a:r>
            <a:b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 повысить эффективность регионального контроля </a:t>
            </a:r>
            <a:endParaRPr lang="ru-RU" sz="1750" dirty="0"/>
          </a:p>
        </p:txBody>
      </p:sp>
    </p:spTree>
    <p:extLst>
      <p:ext uri="{BB962C8B-B14F-4D97-AF65-F5344CB8AC3E}">
        <p14:creationId xmlns:p14="http://schemas.microsoft.com/office/powerpoint/2010/main" val="36122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74B8748-8E27-4A9A-B5D1-0A89D9496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38" y="0"/>
            <a:ext cx="4352323" cy="431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0" y="57358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регионального государственного </a:t>
            </a:r>
            <a:r>
              <a:rPr lang="ru-RU" sz="32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контроля </a:t>
            </a:r>
            <a:endParaRPr lang="en-US" sz="3200" b="1" dirty="0" smtClean="0">
              <a:solidFill>
                <a:srgbClr val="76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32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соблюдением законодательства </a:t>
            </a:r>
            <a:endParaRPr lang="en-US" sz="3200" b="1" dirty="0" smtClean="0">
              <a:solidFill>
                <a:srgbClr val="76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</a:t>
            </a:r>
            <a:r>
              <a:rPr lang="ru-RU" sz="32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архивном деле </a:t>
            </a:r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</a:t>
            </a:r>
            <a:r>
              <a:rPr lang="en-US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Санкт-Петербурга</a:t>
            </a:r>
            <a:endParaRPr lang="ru-RU" sz="32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321982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Тищенко </a:t>
            </a:r>
          </a:p>
          <a:p>
            <a:pPr algn="ctr"/>
            <a:r>
              <a:rPr lang="ru-RU" sz="26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Пётр Евгеньевич</a:t>
            </a:r>
          </a:p>
          <a:p>
            <a:pPr algn="ctr"/>
            <a:endParaRPr lang="ru-RU" sz="2000" b="1" dirty="0">
              <a:solidFill>
                <a:srgbClr val="76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председатель</a:t>
            </a:r>
            <a:r>
              <a:rPr lang="en-US" sz="20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6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Архивного комитета Санкт-Петербурга</a:t>
            </a:r>
            <a:endParaRPr lang="ru-RU" sz="2000" dirty="0">
              <a:solidFill>
                <a:srgbClr val="76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9C90E0A-17F5-4256-A6DC-A364713DB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61" y="3147814"/>
            <a:ext cx="3170229" cy="1582638"/>
          </a:xfrm>
          <a:prstGeom prst="rect">
            <a:avLst/>
          </a:prstGeom>
          <a:ln w="3175"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B58288A-1FD4-4138-972C-EA43A901C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03598"/>
            <a:ext cx="3171122" cy="1750907"/>
          </a:xfrm>
          <a:prstGeom prst="rect">
            <a:avLst/>
          </a:prstGeom>
          <a:ln w="3175"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2630" y="334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Управление рисками причинения вреда (ущерба) охраняемым законом ценностям</a:t>
            </a:r>
            <a:endParaRPr lang="ru-RU" sz="2400" b="1" dirty="0">
              <a:solidFill>
                <a:srgbClr val="76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75842"/>
            <a:ext cx="2304256" cy="1751249"/>
          </a:xfrm>
          <a:prstGeom prst="rect">
            <a:avLst/>
          </a:prstGeom>
          <a:solidFill>
            <a:schemeClr val="bg1"/>
          </a:solidFill>
          <a:ln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риска</a:t>
            </a:r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76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умеренный </a:t>
            </a:r>
          </a:p>
          <a:p>
            <a:pPr marL="1257300" lvl="2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76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7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</a:rPr>
              <a:t>Критерии оценки</a:t>
            </a:r>
            <a:endParaRPr lang="ru-RU" sz="2400" b="1" dirty="0">
              <a:solidFill>
                <a:srgbClr val="76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253" y="995708"/>
            <a:ext cx="2520280" cy="1107996"/>
          </a:xfrm>
          <a:prstGeom prst="rect">
            <a:avLst/>
          </a:prstGeom>
          <a:solidFill>
            <a:schemeClr val="bg1"/>
          </a:solidFill>
          <a:ln w="3175"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760000"/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760000"/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Наличие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хранении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особо ценных, уникальных документов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4114" y="995708"/>
            <a:ext cx="2520280" cy="1354217"/>
          </a:xfrm>
          <a:prstGeom prst="rect">
            <a:avLst/>
          </a:prstGeom>
          <a:solidFill>
            <a:schemeClr val="bg1"/>
          </a:solidFill>
          <a:ln w="3175"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sz="1600" b="1" dirty="0" smtClean="0">
                <a:solidFill>
                  <a:srgbClr val="760000"/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760000"/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Наличие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информации 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задолженности 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упорядочению документов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6975" y="995708"/>
            <a:ext cx="2520280" cy="1600438"/>
          </a:xfrm>
          <a:prstGeom prst="rect">
            <a:avLst/>
          </a:prstGeom>
          <a:solidFill>
            <a:schemeClr val="bg1"/>
          </a:solidFill>
          <a:ln w="3175"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Наличие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информации 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задолженности 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передаче документов на государственное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хранение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2242" y="2940104"/>
            <a:ext cx="2286000" cy="1354217"/>
          </a:xfrm>
          <a:prstGeom prst="rect">
            <a:avLst/>
          </a:prstGeom>
          <a:solidFill>
            <a:schemeClr val="bg1"/>
          </a:solidFill>
          <a:ln w="3175"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en-US" sz="1600" b="1" dirty="0" smtClean="0">
                <a:solidFill>
                  <a:srgbClr val="760000"/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760000"/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Наличие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информации о реорганизации 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или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ликвидации юридического лица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13125" y="2940105"/>
            <a:ext cx="3614130" cy="1846659"/>
          </a:xfrm>
          <a:prstGeom prst="rect">
            <a:avLst/>
          </a:prstGeom>
          <a:solidFill>
            <a:schemeClr val="bg1"/>
          </a:solidFill>
          <a:ln>
            <a:solidFill>
              <a:srgbClr val="7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b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Наличие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информации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об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утрате или уничтожении документов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личному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составу, документов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</a:rPr>
              <a:t>Архивного фонда Российской Федерации и других архивных документов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09" y="1959679"/>
            <a:ext cx="3357016" cy="30963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акты, регламентирующие КНД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68818" y="759350"/>
            <a:ext cx="5418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Санкт-Петербурга от 15.12.2005 № 208-рп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обеспечении сохранности архивных документов и подготовке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 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хранение»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1" y="843558"/>
            <a:ext cx="3129179" cy="30963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51520" y="627534"/>
            <a:ext cx="3566546" cy="3267920"/>
            <a:chOff x="251520" y="627534"/>
            <a:chExt cx="3566546" cy="32679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7534"/>
              <a:ext cx="3566546" cy="326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39552" y="2427734"/>
              <a:ext cx="3096344" cy="576064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3635896" y="3003798"/>
            <a:ext cx="2736304" cy="1021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66" y="5452070"/>
            <a:ext cx="6607463" cy="59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акты, регламентирующие КНД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25663"/>
            <a:ext cx="5811507" cy="9887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45869" y="627534"/>
            <a:ext cx="5019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10.03.2022 № 336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организации и осуществления государственного контроля (надзора), муниципального контроля»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148064" y="4227934"/>
            <a:ext cx="36724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8F7F00-BFA3-46B3-AF65-8A3C7654336C}"/>
              </a:ext>
            </a:extLst>
          </p:cNvPr>
          <p:cNvSpPr txBox="1"/>
          <p:nvPr/>
        </p:nvSpPr>
        <p:spPr>
          <a:xfrm>
            <a:off x="2411760" y="1200695"/>
            <a:ext cx="59766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информирование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обобщение правоприменительной практики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объявление предостережения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консультирование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самообследование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профилактический визит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30" y="4616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проводимых профилактических мероприятий</a:t>
            </a:r>
            <a:endParaRPr lang="ru-RU" sz="20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акты, регламентирующие КНД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63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нарушений </a:t>
            </a:r>
            <a:endParaRPr lang="ru-RU" sz="2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630" y="46166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рисков причинения вреда (ущерба) охраняемым законом ценностям по региональному государственному контролю (надзору) за соблюдением законодательства об архивном деле</a:t>
            </a:r>
            <a:endParaRPr lang="ru-RU" sz="20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2448272" cy="34782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8830" y="985260"/>
            <a:ext cx="2380340" cy="33930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6641" y="1596698"/>
            <a:ext cx="2380338" cy="33817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4553" y="2088851"/>
            <a:ext cx="2380336" cy="33817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304" y="1147221"/>
            <a:ext cx="8497392" cy="2360635"/>
            <a:chOff x="395535" y="1147220"/>
            <a:chExt cx="8497392" cy="2360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3AEB89AA-F152-4DB1-AFAA-975FE671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" t="3282" r="92" b="3695"/>
            <a:stretch/>
          </p:blipFill>
          <p:spPr>
            <a:xfrm>
              <a:off x="395535" y="1147221"/>
              <a:ext cx="4091763" cy="236063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54F4331F-8B85-4D9D-AFC6-F9852C4E5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6" r="3249" b="4836"/>
            <a:stretch/>
          </p:blipFill>
          <p:spPr>
            <a:xfrm>
              <a:off x="4572000" y="1147220"/>
              <a:ext cx="4320927" cy="236063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0" y="334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обязательных требований</a:t>
            </a:r>
          </a:p>
          <a:p>
            <a:pPr algn="ctr"/>
            <a:r>
              <a:rPr lang="ru-RU" sz="24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об архивном деле</a:t>
            </a:r>
            <a:endParaRPr lang="ru-RU" sz="2400" dirty="0">
              <a:solidFill>
                <a:srgbClr val="76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439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://www.gov.spb.ru/gov/otrasl/archiv_kom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85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426</Words>
  <Application>Microsoft Office PowerPoint</Application>
  <PresentationFormat>Экран (16:9)</PresentationFormat>
  <Paragraphs>111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Конохова Анастасия Сергеевна</dc:creator>
  <cp:lastModifiedBy>Яковлева Юлия Вячеславовна</cp:lastModifiedBy>
  <cp:revision>237</cp:revision>
  <cp:lastPrinted>2021-12-06T12:59:24Z</cp:lastPrinted>
  <dcterms:created xsi:type="dcterms:W3CDTF">2015-07-02T08:42:07Z</dcterms:created>
  <dcterms:modified xsi:type="dcterms:W3CDTF">2022-09-02T13:46:49Z</dcterms:modified>
</cp:coreProperties>
</file>