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88" r:id="rId6"/>
    <p:sldId id="289" r:id="rId7"/>
    <p:sldId id="291" r:id="rId8"/>
    <p:sldId id="259" r:id="rId9"/>
    <p:sldId id="290" r:id="rId10"/>
    <p:sldId id="292" r:id="rId11"/>
    <p:sldId id="271" r:id="rId12"/>
    <p:sldId id="293" r:id="rId13"/>
    <p:sldId id="294" r:id="rId14"/>
    <p:sldId id="296" r:id="rId15"/>
    <p:sldId id="295" r:id="rId16"/>
    <p:sldId id="286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38" autoAdjust="0"/>
  </p:normalViewPr>
  <p:slideViewPr>
    <p:cSldViewPr>
      <p:cViewPr>
        <p:scale>
          <a:sx n="90" d="100"/>
          <a:sy n="90" d="100"/>
        </p:scale>
        <p:origin x="-135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57208"/>
            <a:ext cx="9144000" cy="3352754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rmAutofit/>
          </a:bodyPr>
          <a:lstStyle/>
          <a:p>
            <a:pPr>
              <a:defRPr/>
            </a:pPr>
            <a:r>
              <a:rPr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Министерство</a:t>
            </a: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культуры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Архангельской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области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Отдел</a:t>
            </a: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делам</a:t>
            </a: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архивов</a:t>
            </a:r>
            <a:r>
              <a:rPr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 особенностях осуществления контроля за соблюдением законодательства об архивном деле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Архангельской области</a:t>
            </a:r>
            <a:r>
              <a:rPr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150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4226140"/>
            <a:ext cx="9144000" cy="10316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Севастьянова</a:t>
            </a: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.,</a:t>
            </a:r>
            <a:r>
              <a:rPr sz="18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8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ведущий консультант </a:t>
            </a:r>
            <a:r>
              <a:rPr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отдела</a:t>
            </a: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18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делам</a:t>
            </a:r>
            <a:r>
              <a:rPr sz="18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архивов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министерства культуры Архангельской области</a:t>
            </a:r>
            <a:endParaRPr sz="18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618192470" name="Рисунок 1618192469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0310" y="65087"/>
            <a:ext cx="2276474" cy="105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44228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04664"/>
            <a:ext cx="10515600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Профилактика рисков</a:t>
            </a:r>
            <a:endParaRPr sz="3600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 l="35052" t="12162" r="20478" b="3953"/>
          <a:stretch>
            <a:fillRect/>
          </a:stretch>
        </p:blipFill>
        <p:spPr bwMode="auto">
          <a:xfrm>
            <a:off x="335360" y="1124744"/>
            <a:ext cx="2641398" cy="280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36179" t="11149" r="21048" b="3041"/>
          <a:stretch>
            <a:fillRect/>
          </a:stretch>
        </p:blipFill>
        <p:spPr bwMode="auto">
          <a:xfrm>
            <a:off x="2423592" y="2492896"/>
            <a:ext cx="2545927" cy="28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36264" t="12162" r="21628" b="4054"/>
          <a:stretch>
            <a:fillRect/>
          </a:stretch>
        </p:blipFill>
        <p:spPr bwMode="auto">
          <a:xfrm>
            <a:off x="4727848" y="1124744"/>
            <a:ext cx="2351617" cy="279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 l="39791" t="12500" r="25420" b="6081"/>
          <a:stretch>
            <a:fillRect/>
          </a:stretch>
        </p:blipFill>
        <p:spPr bwMode="auto">
          <a:xfrm>
            <a:off x="6888088" y="2276872"/>
            <a:ext cx="2664296" cy="322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 l="36759" t="12162" r="21428" b="3041"/>
          <a:stretch>
            <a:fillRect/>
          </a:stretch>
        </p:blipFill>
        <p:spPr bwMode="auto">
          <a:xfrm>
            <a:off x="9336360" y="1052736"/>
            <a:ext cx="2490118" cy="28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0979693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Контроль за муниципальными архивами</a:t>
            </a:r>
            <a:endParaRPr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392144" y="1825625"/>
            <a:ext cx="3961656" cy="311554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23 муниципальных архива</a:t>
            </a:r>
          </a:p>
          <a:p>
            <a:pPr algn="ctr">
              <a:buNone/>
            </a:pP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</a:rPr>
              <a:t>1, 1 млн. документов</a:t>
            </a:r>
            <a:endParaRPr lang="ru-RU" sz="43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29942"/>
          <a:stretch/>
        </p:blipFill>
        <p:spPr bwMode="auto">
          <a:xfrm>
            <a:off x="838200" y="1412776"/>
            <a:ext cx="6625952" cy="3950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99581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60648"/>
            <a:ext cx="10515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Информатизация контрольно-надзорной деятельности</a:t>
            </a:r>
            <a:endParaRPr sz="3600" dirty="0"/>
          </a:p>
        </p:txBody>
      </p:sp>
      <p:sp>
        <p:nvSpPr>
          <p:cNvPr id="1906094493" name="Объект 2"/>
          <p:cNvSpPr>
            <a:spLocks noGrp="1"/>
          </p:cNvSpPr>
          <p:nvPr>
            <p:ph idx="1"/>
          </p:nvPr>
        </p:nvSpPr>
        <p:spPr bwMode="auto">
          <a:xfrm>
            <a:off x="839416" y="1052736"/>
            <a:ext cx="2808312" cy="36724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Типовое облачное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решение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Единый реестр видов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контроля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Единый реестр контрольно-надзорных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мероприятий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m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onitoring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ar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gov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ru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ГАС «Управление»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4603">
            <a:off x="3299065" y="1408115"/>
            <a:ext cx="5447392" cy="270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3201">
            <a:off x="6227079" y="2063179"/>
            <a:ext cx="5123494" cy="30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99581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60649"/>
            <a:ext cx="105156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Проверки 2021</a:t>
            </a:r>
            <a:endParaRPr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06094493" name="Объект 2"/>
          <p:cNvSpPr>
            <a:spLocks noGrp="1"/>
          </p:cNvSpPr>
          <p:nvPr>
            <p:ph sz="half" idx="1"/>
          </p:nvPr>
        </p:nvSpPr>
        <p:spPr bwMode="auto"/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2000" dirty="0" smtClean="0"/>
              <a:t>   </a:t>
            </a:r>
          </a:p>
          <a:p>
            <a:pPr algn="just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95400" y="1052736"/>
            <a:ext cx="4536504" cy="432048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Архангельское областное Собрание депутатов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7474" t="16554" r="64391" b="10733"/>
          <a:stretch>
            <a:fillRect/>
          </a:stretch>
        </p:blipFill>
        <p:spPr bwMode="auto">
          <a:xfrm>
            <a:off x="5447928" y="1268760"/>
            <a:ext cx="29523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4034" t="16892" r="65152" b="7196"/>
          <a:stretch>
            <a:fillRect/>
          </a:stretch>
        </p:blipFill>
        <p:spPr bwMode="auto">
          <a:xfrm>
            <a:off x="8760296" y="1340768"/>
            <a:ext cx="25202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sevastianova\Desktop\new_photo__7802_h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724" y="2307700"/>
            <a:ext cx="4321156" cy="28762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99581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60649"/>
            <a:ext cx="10515600" cy="8640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Проверки 2021</a:t>
            </a:r>
            <a:endParaRPr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06094493" name="Объект 2"/>
          <p:cNvSpPr>
            <a:spLocks noGrp="1"/>
          </p:cNvSpPr>
          <p:nvPr>
            <p:ph sz="half" idx="1"/>
          </p:nvPr>
        </p:nvSpPr>
        <p:spPr bwMode="auto"/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2000" dirty="0" smtClean="0"/>
              <a:t>   </a:t>
            </a:r>
          </a:p>
          <a:p>
            <a:pPr algn="just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95400" y="1052737"/>
            <a:ext cx="4536504" cy="100811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Министерство строительства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 архитектуры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Архангельской области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sevastianova\Desktop\IMG_1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35926" y="1568794"/>
            <a:ext cx="4128459" cy="3096344"/>
          </a:xfrm>
          <a:prstGeom prst="rect">
            <a:avLst/>
          </a:prstGeom>
          <a:noFill/>
        </p:spPr>
      </p:pic>
      <p:pic>
        <p:nvPicPr>
          <p:cNvPr id="7171" name="Picture 3" descr="C:\Users\sevastianova\Desktop\Ст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2132856"/>
            <a:ext cx="5367869" cy="302433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23232" t="10156" r="41769" b="4467"/>
          <a:stretch>
            <a:fillRect/>
          </a:stretch>
        </p:blipFill>
        <p:spPr bwMode="auto">
          <a:xfrm>
            <a:off x="9192344" y="1124744"/>
            <a:ext cx="28083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899581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60648"/>
            <a:ext cx="10515600" cy="7200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Наши предложения</a:t>
            </a:r>
            <a:endParaRPr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06094493" name="Объект 2"/>
          <p:cNvSpPr>
            <a:spLocks noGrp="1"/>
          </p:cNvSpPr>
          <p:nvPr>
            <p:ph idx="1"/>
          </p:nvPr>
        </p:nvSpPr>
        <p:spPr bwMode="auto">
          <a:xfrm>
            <a:off x="839416" y="1052736"/>
            <a:ext cx="10297144" cy="4392488"/>
          </a:xfrm>
        </p:spPr>
        <p:txBody>
          <a:bodyPr>
            <a:noAutofit/>
          </a:bodyPr>
          <a:lstStyle/>
          <a:p>
            <a:pPr algn="just">
              <a:buNone/>
              <a:defRPr/>
            </a:pPr>
            <a:r>
              <a:rPr lang="ru-RU" sz="2000" dirty="0" smtClean="0"/>
              <a:t>   </a:t>
            </a:r>
          </a:p>
          <a:p>
            <a:pPr algn="just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Для эффективного исполнения полномочий по реализации единой политики в сфере архивного дела и всеобъемлющего контроля за соблюдением законодательства об архивном деле необходимо формирование следующих условий: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самостоятельный исполнительный орган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власти региона в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сфере архивного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дела без наделения иными полномочиями;</a:t>
            </a:r>
          </a:p>
          <a:p>
            <a:pPr algn="just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обособленное подразделение по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контрольно-надзорной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деятельности в указанном органе.</a:t>
            </a:r>
          </a:p>
          <a:p>
            <a:pPr>
              <a:defRPr/>
            </a:pPr>
            <a:endParaRPr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7499460" name="Объект 2"/>
          <p:cNvSpPr>
            <a:spLocks noGrp="1"/>
          </p:cNvSpPr>
          <p:nvPr>
            <p:ph idx="1"/>
          </p:nvPr>
        </p:nvSpPr>
        <p:spPr bwMode="auto">
          <a:xfrm>
            <a:off x="838197" y="2649681"/>
            <a:ext cx="10515600" cy="117763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720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741841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75643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 контроля</a:t>
            </a:r>
            <a:endParaRPr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67115670" name="Объект 2"/>
          <p:cNvSpPr>
            <a:spLocks noGrp="1"/>
          </p:cNvSpPr>
          <p:nvPr>
            <p:ph idx="1"/>
          </p:nvPr>
        </p:nvSpPr>
        <p:spPr bwMode="auto">
          <a:xfrm>
            <a:off x="838200" y="1628801"/>
            <a:ext cx="10515600" cy="388843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just">
              <a:buNone/>
              <a:defRPr/>
            </a:pPr>
            <a:r>
              <a:rPr lang="ru-RU" sz="2400" dirty="0" smtClean="0"/>
              <a:t>   </a:t>
            </a:r>
            <a:endParaRPr sz="1800" i="1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05030">
            <a:off x="6967071" y="1740152"/>
            <a:ext cx="3098853" cy="4363876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3792" y="1700808"/>
            <a:ext cx="2932880" cy="4142316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00543">
            <a:off x="1637833" y="1842878"/>
            <a:ext cx="2952328" cy="4181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74184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Предмет контроля</a:t>
            </a:r>
            <a:endParaRPr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67115670" name="Объект 2"/>
          <p:cNvSpPr>
            <a:spLocks noGrp="1"/>
          </p:cNvSpPr>
          <p:nvPr>
            <p:ph idx="1"/>
          </p:nvPr>
        </p:nvSpPr>
        <p:spPr bwMode="auto">
          <a:xfrm>
            <a:off x="838200" y="1556793"/>
            <a:ext cx="10515600" cy="396044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just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С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облюдение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обязательных требований, установленных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соответствии с федеральными законами Российской Федерации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иными нормативными правовыми актами Российской Федерации, областными законами и иными нормативными правовыми актами Архангельской области, к организации хранения, комплектования, учета и использования документов Архивного фонда Российской Федерации и других архивных документов на территории Архангельской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</a:rPr>
              <a:t>области.</a:t>
            </a:r>
          </a:p>
          <a:p>
            <a:pPr algn="just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(Постановление Правительства Архангельской области от 6 сентября 2021 г. № 459-пп «Об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утверждении Положения о региональном государственном контроле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(надзоре) за 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соблюдением законодательства об архивном деле в Российской Федерации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»)</a:t>
            </a:r>
            <a:endParaRPr sz="1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04476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260649"/>
            <a:ext cx="10515600" cy="864095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Категории риска</a:t>
            </a:r>
            <a:endParaRPr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45735306" name="Объект 2"/>
          <p:cNvSpPr>
            <a:spLocks noGrp="1"/>
          </p:cNvSpPr>
          <p:nvPr>
            <p:ph idx="1"/>
          </p:nvPr>
        </p:nvSpPr>
        <p:spPr bwMode="auto">
          <a:xfrm>
            <a:off x="838200" y="1556792"/>
            <a:ext cx="4825752" cy="374441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Высокий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Архангельское областное Собрание депутатов</a:t>
            </a:r>
          </a:p>
          <a:p>
            <a:pPr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Администрация Губернатора Архангельской области </a:t>
            </a:r>
            <a:b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Правительства Архангельской области</a:t>
            </a:r>
          </a:p>
        </p:txBody>
      </p:sp>
      <p:pic>
        <p:nvPicPr>
          <p:cNvPr id="1027" name="Picture 3" descr="C:\Users\sevastianova\Desktop\slid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076" y="1196752"/>
            <a:ext cx="5963532" cy="4100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044762" name="Заголовок 1"/>
          <p:cNvSpPr>
            <a:spLocks noGrp="1"/>
          </p:cNvSpPr>
          <p:nvPr>
            <p:ph type="title"/>
          </p:nvPr>
        </p:nvSpPr>
        <p:spPr bwMode="auto">
          <a:xfrm>
            <a:off x="911424" y="404664"/>
            <a:ext cx="10515600" cy="64807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Категории риска</a:t>
            </a:r>
            <a:endParaRPr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45735306" name="Объект 2"/>
          <p:cNvSpPr>
            <a:spLocks noGrp="1"/>
          </p:cNvSpPr>
          <p:nvPr>
            <p:ph idx="1"/>
          </p:nvPr>
        </p:nvSpPr>
        <p:spPr bwMode="auto">
          <a:xfrm>
            <a:off x="838200" y="1196752"/>
            <a:ext cx="3241576" cy="424847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Умеренный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</a:t>
            </a:r>
          </a:p>
          <a:p>
            <a:pPr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исполнительные органы государственной власти Архангельской области</a:t>
            </a:r>
          </a:p>
          <a:p>
            <a:pPr>
              <a:defRPr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муниципальные архивы</a:t>
            </a:r>
          </a:p>
        </p:txBody>
      </p:sp>
      <p:pic>
        <p:nvPicPr>
          <p:cNvPr id="2050" name="Picture 2" descr="C:\Users\sevastianova\Desktop\9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99" y="1196752"/>
            <a:ext cx="7562473" cy="42515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04476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87611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Категории риска</a:t>
            </a:r>
            <a:endParaRPr sz="36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45735306" name="Объект 2"/>
          <p:cNvSpPr>
            <a:spLocks noGrp="1"/>
          </p:cNvSpPr>
          <p:nvPr>
            <p:ph idx="1"/>
          </p:nvPr>
        </p:nvSpPr>
        <p:spPr bwMode="auto">
          <a:xfrm>
            <a:off x="838200" y="1124745"/>
            <a:ext cx="4321696" cy="129614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Низкий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(более 185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тыс.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подконтрольных объектов)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buNone/>
              <a:defRPr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74" name="Picture 2" descr="C:\Users\sevastianova\Desktop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1052736"/>
            <a:ext cx="6336704" cy="4156987"/>
          </a:xfrm>
          <a:prstGeom prst="rect">
            <a:avLst/>
          </a:prstGeom>
          <a:noFill/>
        </p:spPr>
      </p:pic>
      <p:pic>
        <p:nvPicPr>
          <p:cNvPr id="3076" name="Picture 4" descr="C:\Users\sevastianova\Desktop\5db699056c66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92" y="2348880"/>
            <a:ext cx="4988471" cy="2995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44228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975643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Профилактика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рисков</a:t>
            </a:r>
            <a:endParaRPr sz="3600" dirty="0"/>
          </a:p>
        </p:txBody>
      </p:sp>
      <p:sp>
        <p:nvSpPr>
          <p:cNvPr id="474292302" name="Объект 2"/>
          <p:cNvSpPr>
            <a:spLocks noGrp="1"/>
          </p:cNvSpPr>
          <p:nvPr>
            <p:ph idx="1"/>
          </p:nvPr>
        </p:nvSpPr>
        <p:spPr bwMode="auto">
          <a:xfrm>
            <a:off x="838200" y="1268760"/>
            <a:ext cx="10515600" cy="417646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целях предупреждения и снижения рисков причинения вреда (ущерба) охраняемым законом ценностям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ежегодно утверждается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распоряжением министерства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Программа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профилактики нарушений обязательных требований при осуществлении контроля за соблюдением законодательства об архивном деле на территории Архангельской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области;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разделе «Госконтроль» сайта Правительства Архангельской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области размещаются Доклады и Обобщения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практики осуществления    контроля за соблюдением законодательства об архивном деле в Российской Федерации на территории Архангельской области;   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ежеквартально проводятся совещания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 формате ВКС с исполнительными органами государственной власти, органами местного самоуправления, организациями, подведомственными министерству культуры и иными организациями по вопросам соблюдения законодательства об архивном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деле, обобщения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правоприменительной практики, использования в работе Руководства по соблюдению обязательных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требований;</a:t>
            </a:r>
          </a:p>
          <a:p>
            <a:pPr algn="just">
              <a:defRPr/>
            </a:pPr>
            <a:endParaRPr sz="115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44228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476672"/>
            <a:ext cx="10514384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Профилактика рисков</a:t>
            </a:r>
            <a:endParaRPr sz="3600" dirty="0"/>
          </a:p>
        </p:txBody>
      </p:sp>
      <p:sp>
        <p:nvSpPr>
          <p:cNvPr id="474292302" name="Объект 2"/>
          <p:cNvSpPr>
            <a:spLocks noGrp="1"/>
          </p:cNvSpPr>
          <p:nvPr>
            <p:ph idx="1"/>
          </p:nvPr>
        </p:nvSpPr>
        <p:spPr bwMode="auto">
          <a:xfrm>
            <a:off x="838200" y="1556793"/>
            <a:ext cx="10515600" cy="3672407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endParaRPr sz="8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098" name="Picture 2" descr="C:\Users\sevastianova\Desktop\7N4A9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556792"/>
            <a:ext cx="5315116" cy="3672408"/>
          </a:xfrm>
          <a:prstGeom prst="rect">
            <a:avLst/>
          </a:prstGeom>
          <a:noFill/>
        </p:spPr>
      </p:pic>
      <p:pic>
        <p:nvPicPr>
          <p:cNvPr id="4099" name="Picture 3" descr="C:\Users\sevastianova\Desktop\DSC_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556792"/>
            <a:ext cx="5458544" cy="3672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44228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83162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Профилактика рисков</a:t>
            </a:r>
            <a:endParaRPr sz="3600" dirty="0"/>
          </a:p>
        </p:txBody>
      </p:sp>
      <p:sp>
        <p:nvSpPr>
          <p:cNvPr id="474292302" name="Объект 2"/>
          <p:cNvSpPr>
            <a:spLocks noGrp="1"/>
          </p:cNvSpPr>
          <p:nvPr>
            <p:ph idx="1"/>
          </p:nvPr>
        </p:nvSpPr>
        <p:spPr bwMode="auto">
          <a:xfrm>
            <a:off x="838200" y="1196752"/>
            <a:ext cx="10515600" cy="403244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ежегодных совещаниях – семинарах и коллегиях руководителей и специалистов архивных учреждений Архангельской области рассматриваются вопросы организации архивного дела и делопроизводства государственного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муниципальных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архивов, 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учреждений, организаций Архангельской области, территориальных органов федеральных органов власти,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судебных 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надзорных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органов;</a:t>
            </a:r>
          </a:p>
          <a:p>
            <a:pPr algn="just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специалисты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отдела по делам архивов выступают в качестве спикеров в обучающих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семинарах для архивных 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делопроизводственных служб исполнительных органов государственной власти и местного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самоуправления;</a:t>
            </a:r>
          </a:p>
          <a:p>
            <a:pPr algn="just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государственный архив Архангельской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области организует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семинары по архивному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делу для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учреждений и организаций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региона;</a:t>
            </a:r>
            <a:endParaRPr lang="ru-RU" sz="8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сведения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об осуществлении государственного контроля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регулярно размещаются </a:t>
            </a:r>
            <a:b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разделе «Госконтроль»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сайта Правительства Архангельской области</a:t>
            </a:r>
            <a:b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соответствии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с </a:t>
            </a:r>
            <a:r>
              <a:rPr lang="ru-RU" sz="8000" dirty="0" smtClean="0">
                <a:solidFill>
                  <a:schemeClr val="accent2">
                    <a:lumMod val="50000"/>
                  </a:schemeClr>
                </a:solidFill>
              </a:rPr>
              <a:t>методическими рекомендациями, одобренными комиссией по вопросам совершенствования государственного управления на территории Архангельской области.</a:t>
            </a:r>
          </a:p>
          <a:p>
            <a:pPr algn="just">
              <a:buNone/>
              <a:defRPr/>
            </a:pPr>
            <a:endParaRPr sz="115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313</Words>
  <Application>Microsoft Office PowerPoint</Application>
  <DocSecurity>0</DocSecurity>
  <PresentationFormat>Произвольный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Министерство культуры Архангельской области Отдел по делам архивов  «Об особенностях осуществления контроля за соблюдением законодательства об архивном деле  в Архангельской области»</vt:lpstr>
      <vt:lpstr>Предмет контроля</vt:lpstr>
      <vt:lpstr>Предмет контроля</vt:lpstr>
      <vt:lpstr>Категории риска</vt:lpstr>
      <vt:lpstr>Категории риска</vt:lpstr>
      <vt:lpstr>Категории риска</vt:lpstr>
      <vt:lpstr>Профилактика рисков</vt:lpstr>
      <vt:lpstr>Профилактика рисков</vt:lpstr>
      <vt:lpstr>Профилактика рисков</vt:lpstr>
      <vt:lpstr>Профилактика рисков</vt:lpstr>
      <vt:lpstr>Контроль за муниципальными архивами</vt:lpstr>
      <vt:lpstr>Информатизация контрольно-надзорной деятельности</vt:lpstr>
      <vt:lpstr>Проверки 2021</vt:lpstr>
      <vt:lpstr>Проверки 2021</vt:lpstr>
      <vt:lpstr>Наши предложения</vt:lpstr>
      <vt:lpstr>Слайд 16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формировании, сохранении и использовании  документального наследия Архангельского Севера»</dc:title>
  <dc:creator>Репневский Игорь Андреевич</dc:creator>
  <cp:lastModifiedBy>sevastianova</cp:lastModifiedBy>
  <cp:revision>97</cp:revision>
  <dcterms:created xsi:type="dcterms:W3CDTF">2012-12-03T06:56:55Z</dcterms:created>
  <dcterms:modified xsi:type="dcterms:W3CDTF">2022-09-01T13:50:04Z</dcterms:modified>
  <dc:identifier/>
  <dc:language/>
  <cp:version/>
</cp:coreProperties>
</file>