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14"/>
  </p:notesMasterIdLst>
  <p:sldIdLst>
    <p:sldId id="256" r:id="rId4"/>
    <p:sldId id="257" r:id="rId5"/>
    <p:sldId id="258" r:id="rId6"/>
    <p:sldId id="267" r:id="rId7"/>
    <p:sldId id="260" r:id="rId8"/>
    <p:sldId id="265" r:id="rId9"/>
    <p:sldId id="266" r:id="rId10"/>
    <p:sldId id="263" r:id="rId11"/>
    <p:sldId id="262" r:id="rId12"/>
    <p:sldId id="269" r:id="rId13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-122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844550" y="882650"/>
            <a:ext cx="5803900" cy="435292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XO Oriel"/>
              </a:rPr>
              <a:t>Для перемещения страницы щёлкните мышью</a:t>
            </a: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749350" y="5514073"/>
            <a:ext cx="5994443" cy="522365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XO Oriel"/>
              </a:rPr>
              <a:t>Для правки формата примечаний щёлкните мышью</a:t>
            </a:r>
          </a:p>
        </p:txBody>
      </p:sp>
      <p:sp>
        <p:nvSpPr>
          <p:cNvPr id="11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51822" cy="58005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117" name="PlaceHolder 4"/>
          <p:cNvSpPr>
            <a:spLocks noGrp="1"/>
          </p:cNvSpPr>
          <p:nvPr>
            <p:ph type="dt"/>
          </p:nvPr>
        </p:nvSpPr>
        <p:spPr>
          <a:xfrm>
            <a:off x="4241321" y="0"/>
            <a:ext cx="3251822" cy="58005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118" name="PlaceHolder 5"/>
          <p:cNvSpPr>
            <a:spLocks noGrp="1"/>
          </p:cNvSpPr>
          <p:nvPr>
            <p:ph type="ftr"/>
          </p:nvPr>
        </p:nvSpPr>
        <p:spPr>
          <a:xfrm>
            <a:off x="0" y="11028538"/>
            <a:ext cx="3251822" cy="58005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119" name="PlaceHolder 6"/>
          <p:cNvSpPr>
            <a:spLocks noGrp="1"/>
          </p:cNvSpPr>
          <p:nvPr>
            <p:ph type="sldNum"/>
          </p:nvPr>
        </p:nvSpPr>
        <p:spPr>
          <a:xfrm>
            <a:off x="4241321" y="11028538"/>
            <a:ext cx="3251822" cy="58005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BEEF9E2D-E79F-41EF-AFC8-BC1E22AE5F1E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91123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5638" cy="3349625"/>
          </a:xfrm>
          <a:prstGeom prst="rect">
            <a:avLst/>
          </a:prstGeom>
        </p:spPr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679767" y="4778056"/>
            <a:ext cx="5436356" cy="390718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 dirty="0">
              <a:latin typeface="XO Oriel"/>
            </a:endParaRPr>
          </a:p>
        </p:txBody>
      </p:sp>
      <p:sp>
        <p:nvSpPr>
          <p:cNvPr id="215" name="Номер слайда 3"/>
          <p:cNvSpPr/>
          <p:nvPr/>
        </p:nvSpPr>
        <p:spPr>
          <a:xfrm>
            <a:off x="3850589" y="9430250"/>
            <a:ext cx="2943875" cy="4960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C506B44D-EEFA-4EBE-BDBB-2D2F5546BDA1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1</a:t>
            </a:fld>
            <a:endParaRPr lang="ru-RU" sz="1200" b="0" strike="noStrike" spc="-1">
              <a:latin typeface="XO Orie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</p:spPr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679767" y="4778056"/>
            <a:ext cx="5436356" cy="390718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XO Oriel"/>
            </a:endParaRPr>
          </a:p>
        </p:txBody>
      </p:sp>
      <p:sp>
        <p:nvSpPr>
          <p:cNvPr id="218" name="Номер слайда 3"/>
          <p:cNvSpPr/>
          <p:nvPr/>
        </p:nvSpPr>
        <p:spPr>
          <a:xfrm>
            <a:off x="3850589" y="9430250"/>
            <a:ext cx="2943875" cy="4960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9257D5F1-3839-4EAA-BCC7-1C5D471427D9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2</a:t>
            </a:fld>
            <a:endParaRPr lang="ru-RU" sz="1200" b="0" strike="noStrike" spc="-1">
              <a:latin typeface="XO Orie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</p:spPr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679767" y="4778056"/>
            <a:ext cx="5436356" cy="390718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XO Oriel"/>
            </a:endParaRPr>
          </a:p>
        </p:txBody>
      </p:sp>
      <p:sp>
        <p:nvSpPr>
          <p:cNvPr id="221" name="Номер слайда 3"/>
          <p:cNvSpPr/>
          <p:nvPr/>
        </p:nvSpPr>
        <p:spPr>
          <a:xfrm>
            <a:off x="3850589" y="9430250"/>
            <a:ext cx="2943875" cy="4960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0C1D05F0-C00C-4482-AAFD-03746FAA8E43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3</a:t>
            </a:fld>
            <a:endParaRPr lang="ru-RU" sz="1200" b="0" strike="noStrike" spc="-1">
              <a:latin typeface="XO Orie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</p:spPr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679767" y="4778056"/>
            <a:ext cx="5436356" cy="390718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XO Oriel"/>
            </a:endParaRPr>
          </a:p>
        </p:txBody>
      </p:sp>
      <p:sp>
        <p:nvSpPr>
          <p:cNvPr id="224" name="Номер слайда 3"/>
          <p:cNvSpPr/>
          <p:nvPr/>
        </p:nvSpPr>
        <p:spPr>
          <a:xfrm>
            <a:off x="3850589" y="9430250"/>
            <a:ext cx="2943875" cy="4960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4B1537F1-741A-41E4-8420-50E94031BF60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4</a:t>
            </a:fld>
            <a:endParaRPr lang="ru-RU" sz="1200" b="0" strike="noStrike" spc="-1">
              <a:latin typeface="XO Orie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</p:spPr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679767" y="4778056"/>
            <a:ext cx="5436356" cy="390718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XO Oriel"/>
            </a:endParaRPr>
          </a:p>
        </p:txBody>
      </p:sp>
      <p:sp>
        <p:nvSpPr>
          <p:cNvPr id="227" name="Номер слайда 3"/>
          <p:cNvSpPr/>
          <p:nvPr/>
        </p:nvSpPr>
        <p:spPr>
          <a:xfrm>
            <a:off x="3850589" y="9430250"/>
            <a:ext cx="2943875" cy="4960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4D62E413-A71D-4614-B71B-8A9987122074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9</a:t>
            </a:fld>
            <a:endParaRPr lang="ru-RU" sz="1200" b="0" strike="noStrike" spc="-1">
              <a:latin typeface="XO Orie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5638" cy="3349625"/>
          </a:xfrm>
          <a:prstGeom prst="rect">
            <a:avLst/>
          </a:prstGeom>
        </p:spPr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679767" y="4778056"/>
            <a:ext cx="5436356" cy="390718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 dirty="0">
              <a:latin typeface="XO Oriel"/>
            </a:endParaRPr>
          </a:p>
        </p:txBody>
      </p:sp>
      <p:sp>
        <p:nvSpPr>
          <p:cNvPr id="215" name="Номер слайда 3"/>
          <p:cNvSpPr/>
          <p:nvPr/>
        </p:nvSpPr>
        <p:spPr>
          <a:xfrm>
            <a:off x="3850589" y="9430250"/>
            <a:ext cx="2943875" cy="4960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C506B44D-EEFA-4EBE-BDBB-2D2F5546BDA1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10</a:t>
            </a:fld>
            <a:endParaRPr lang="ru-RU" sz="1200" b="0" strike="noStrike" spc="-1">
              <a:latin typeface="XO Orie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XO Orie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XO Orie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XO Orie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XO Orie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XO Orie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XO Orie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XO Orie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XO Orie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XO Oriel"/>
              </a:rPr>
              <a:t>Для правки текста заглавия щёлкните мышью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XO Orie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XO Orie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XO Orie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XO Orie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XO Orie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XO Orie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XO Orie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XO Oriel"/>
              </a:rPr>
              <a:t>Для правки текста заглавия щёлкните мышью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XO Orie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XO Orie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XO Orie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XO Orie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XO Orie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XO Orie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XO Orie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8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82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" name="TextBox 6"/>
          <p:cNvSpPr/>
          <p:nvPr/>
        </p:nvSpPr>
        <p:spPr>
          <a:xfrm>
            <a:off x="1409040" y="275760"/>
            <a:ext cx="7733160" cy="507685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2F5597"/>
                </a:solidFill>
                <a:latin typeface="HelveticaNeueCyr"/>
                <a:ea typeface="DejaVu Sans"/>
              </a:rPr>
              <a:t>Информационное обеспечение организаций и граждан на основе документов Архивного фонда Российской Федерации в Новгородской области</a:t>
            </a:r>
          </a:p>
          <a:p>
            <a:pPr>
              <a:lnSpc>
                <a:spcPct val="100000"/>
              </a:lnSpc>
            </a:pPr>
            <a:endParaRPr lang="ru-RU" sz="2400" b="1" spc="-1" dirty="0">
              <a:solidFill>
                <a:srgbClr val="2F5597"/>
              </a:solidFill>
              <a:latin typeface="HelveticaNeueCyr"/>
              <a:ea typeface="DejaVu Sans"/>
            </a:endParaRPr>
          </a:p>
          <a:p>
            <a:pPr>
              <a:lnSpc>
                <a:spcPct val="100000"/>
              </a:lnSpc>
            </a:pPr>
            <a:endParaRPr lang="ru-RU" sz="2400" b="1" strike="noStrike" spc="-1" dirty="0">
              <a:solidFill>
                <a:srgbClr val="2F5597"/>
              </a:solidFill>
              <a:latin typeface="HelveticaNeueCyr"/>
              <a:ea typeface="DejaVu Sans"/>
            </a:endParaRPr>
          </a:p>
          <a:p>
            <a:pPr>
              <a:lnSpc>
                <a:spcPct val="100000"/>
              </a:lnSpc>
            </a:pPr>
            <a:endParaRPr lang="ru-RU" sz="2400" b="1" spc="-1" dirty="0">
              <a:solidFill>
                <a:srgbClr val="2F5597"/>
              </a:solidFill>
              <a:latin typeface="HelveticaNeueCyr"/>
              <a:ea typeface="DejaVu Sans"/>
            </a:endParaRPr>
          </a:p>
          <a:p>
            <a:pPr>
              <a:lnSpc>
                <a:spcPct val="100000"/>
              </a:lnSpc>
            </a:pPr>
            <a:endParaRPr lang="ru-RU" sz="2400" b="1" strike="noStrike" spc="-1" dirty="0">
              <a:solidFill>
                <a:srgbClr val="2F5597"/>
              </a:solidFill>
              <a:latin typeface="HelveticaNeueCyr"/>
              <a:ea typeface="DejaVu Sans"/>
            </a:endParaRPr>
          </a:p>
          <a:p>
            <a:pPr>
              <a:lnSpc>
                <a:spcPct val="100000"/>
              </a:lnSpc>
            </a:pPr>
            <a:endParaRPr lang="ru-RU" sz="2400" b="1" spc="-1" dirty="0">
              <a:solidFill>
                <a:srgbClr val="2F5597"/>
              </a:solidFill>
              <a:latin typeface="HelveticaNeueCyr"/>
              <a:ea typeface="DejaVu Sans"/>
            </a:endParaRPr>
          </a:p>
          <a:p>
            <a:pPr algn="r">
              <a:lnSpc>
                <a:spcPct val="100000"/>
              </a:lnSpc>
            </a:pPr>
            <a:endParaRPr lang="ru-RU" sz="2400" spc="-1" dirty="0">
              <a:solidFill>
                <a:srgbClr val="2F5597"/>
              </a:solidFill>
              <a:latin typeface="XO Oriel"/>
              <a:ea typeface="DejaVu Sans"/>
            </a:endParaRPr>
          </a:p>
          <a:p>
            <a:pPr algn="just">
              <a:lnSpc>
                <a:spcPct val="100000"/>
              </a:lnSpc>
            </a:pPr>
            <a:r>
              <a:rPr lang="ru-RU" sz="2400" spc="-1" dirty="0">
                <a:solidFill>
                  <a:srgbClr val="2F5597"/>
                </a:solidFill>
                <a:latin typeface="XO Oriel"/>
                <a:ea typeface="DejaVu Sans"/>
              </a:rPr>
              <a:t>                                                                     </a:t>
            </a:r>
            <a:endParaRPr lang="ru-RU" sz="2400" spc="-1" dirty="0" smtClean="0">
              <a:solidFill>
                <a:srgbClr val="2F5597"/>
              </a:solidFill>
              <a:latin typeface="XO Oriel"/>
              <a:ea typeface="DejaVu Sans"/>
            </a:endParaRPr>
          </a:p>
          <a:p>
            <a:pPr algn="just">
              <a:lnSpc>
                <a:spcPct val="100000"/>
              </a:lnSpc>
            </a:pPr>
            <a:r>
              <a:rPr lang="ru-RU" sz="2400" b="1" spc="-1">
                <a:solidFill>
                  <a:srgbClr val="2F5597"/>
                </a:solidFill>
                <a:latin typeface="XO Oriel"/>
                <a:ea typeface="DejaVu Sans"/>
              </a:rPr>
              <a:t> </a:t>
            </a:r>
            <a:r>
              <a:rPr lang="ru-RU" sz="2400" b="1" spc="-1" smtClean="0">
                <a:solidFill>
                  <a:srgbClr val="2F5597"/>
                </a:solidFill>
                <a:latin typeface="XO Oriel"/>
                <a:ea typeface="DejaVu Sans"/>
              </a:rPr>
              <a:t>                                                      </a:t>
            </a:r>
            <a:r>
              <a:rPr lang="ru-RU" sz="2000" b="1" spc="-1" smtClean="0">
                <a:solidFill>
                  <a:srgbClr val="2F5597"/>
                </a:solidFill>
                <a:latin typeface="HelveticaNeueCyr"/>
                <a:ea typeface="DejaVu Sans"/>
              </a:rPr>
              <a:t>Докладчик</a:t>
            </a:r>
            <a:r>
              <a:rPr lang="ru-RU" sz="2000" b="1" spc="-1" dirty="0" smtClean="0">
                <a:solidFill>
                  <a:srgbClr val="2F5597"/>
                </a:solidFill>
                <a:latin typeface="HelveticaNeueCyr"/>
                <a:ea typeface="DejaVu Sans"/>
              </a:rPr>
              <a:t>:</a:t>
            </a:r>
            <a:endParaRPr lang="ru-RU" sz="2000" b="1" spc="-1" dirty="0">
              <a:solidFill>
                <a:srgbClr val="2F5597"/>
              </a:solidFill>
              <a:latin typeface="HelveticaNeueCyr"/>
              <a:ea typeface="DejaVu Sans"/>
            </a:endParaRPr>
          </a:p>
          <a:p>
            <a:pPr algn="r">
              <a:lnSpc>
                <a:spcPct val="100000"/>
              </a:lnSpc>
            </a:pPr>
            <a:r>
              <a:rPr lang="ru-RU" sz="2000" b="1" spc="-1" dirty="0" smtClean="0">
                <a:solidFill>
                  <a:srgbClr val="2F5597"/>
                </a:solidFill>
                <a:latin typeface="HelveticaNeueCyr"/>
                <a:ea typeface="DejaVu Sans"/>
              </a:rPr>
              <a:t>п</a:t>
            </a:r>
            <a:r>
              <a:rPr lang="ru-RU" sz="2000" b="1" strike="noStrike" spc="-1" dirty="0" smtClean="0">
                <a:solidFill>
                  <a:srgbClr val="2F5597"/>
                </a:solidFill>
                <a:latin typeface="HelveticaNeueCyr"/>
                <a:ea typeface="DejaVu Sans"/>
              </a:rPr>
              <a:t>редседатель </a:t>
            </a:r>
            <a:r>
              <a:rPr lang="ru-RU" sz="2000" b="1" strike="noStrike" spc="-1" dirty="0">
                <a:solidFill>
                  <a:srgbClr val="2F5597"/>
                </a:solidFill>
                <a:latin typeface="HelveticaNeueCyr"/>
                <a:ea typeface="DejaVu Sans"/>
              </a:rPr>
              <a:t>архивного комитета </a:t>
            </a:r>
          </a:p>
          <a:p>
            <a:pPr algn="just">
              <a:lnSpc>
                <a:spcPct val="100000"/>
              </a:lnSpc>
            </a:pPr>
            <a:r>
              <a:rPr lang="ru-RU" sz="2000" b="1" spc="-1" dirty="0">
                <a:solidFill>
                  <a:srgbClr val="2F5597"/>
                </a:solidFill>
                <a:latin typeface="HelveticaNeueCyr"/>
                <a:ea typeface="DejaVu Sans"/>
              </a:rPr>
              <a:t>                                             </a:t>
            </a:r>
            <a:r>
              <a:rPr lang="ru-RU" sz="2000" b="1" spc="-1" dirty="0" smtClean="0">
                <a:solidFill>
                  <a:srgbClr val="2F5597"/>
                </a:solidFill>
                <a:latin typeface="HelveticaNeueCyr"/>
                <a:ea typeface="DejaVu Sans"/>
              </a:rPr>
              <a:t>           </a:t>
            </a:r>
            <a:r>
              <a:rPr lang="ru-RU" sz="2000" b="1" strike="noStrike" spc="-1" dirty="0" smtClean="0">
                <a:solidFill>
                  <a:srgbClr val="2F5597"/>
                </a:solidFill>
                <a:latin typeface="HelveticaNeueCyr"/>
                <a:ea typeface="DejaVu Sans"/>
              </a:rPr>
              <a:t>Новгородской </a:t>
            </a:r>
            <a:r>
              <a:rPr lang="ru-RU" sz="2000" b="1" strike="noStrike" spc="-1" dirty="0">
                <a:solidFill>
                  <a:srgbClr val="2F5597"/>
                </a:solidFill>
                <a:latin typeface="HelveticaNeueCyr"/>
                <a:ea typeface="DejaVu Sans"/>
              </a:rPr>
              <a:t>области</a:t>
            </a:r>
          </a:p>
          <a:p>
            <a:pPr algn="just">
              <a:lnSpc>
                <a:spcPct val="100000"/>
              </a:lnSpc>
            </a:pPr>
            <a:r>
              <a:rPr lang="ru-RU" sz="2000" b="1" spc="-1" dirty="0">
                <a:solidFill>
                  <a:srgbClr val="2F5597"/>
                </a:solidFill>
                <a:latin typeface="HelveticaNeueCyr"/>
                <a:ea typeface="DejaVu Sans"/>
              </a:rPr>
              <a:t>                                             </a:t>
            </a:r>
            <a:r>
              <a:rPr lang="ru-RU" sz="2000" b="1" spc="-1" dirty="0" smtClean="0">
                <a:solidFill>
                  <a:srgbClr val="2F5597"/>
                </a:solidFill>
                <a:latin typeface="HelveticaNeueCyr"/>
                <a:ea typeface="DejaVu Sans"/>
              </a:rPr>
              <a:t>  Мария </a:t>
            </a:r>
            <a:r>
              <a:rPr lang="ru-RU" sz="2000" b="1" spc="-1" dirty="0">
                <a:solidFill>
                  <a:srgbClr val="2F5597"/>
                </a:solidFill>
                <a:latin typeface="HelveticaNeueCyr"/>
                <a:ea typeface="DejaVu Sans"/>
              </a:rPr>
              <a:t>Николаевна Пантелейчук</a:t>
            </a:r>
            <a:endParaRPr lang="ru-RU" sz="2000" b="1" strike="noStrike" spc="-1" dirty="0">
              <a:solidFill>
                <a:srgbClr val="2F5597"/>
              </a:solidFill>
              <a:latin typeface="HelveticaNeueCyr"/>
              <a:ea typeface="DejaVu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291"/>
            <a:ext cx="9144000" cy="6882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" name="TextBox 6"/>
          <p:cNvSpPr/>
          <p:nvPr/>
        </p:nvSpPr>
        <p:spPr>
          <a:xfrm>
            <a:off x="5508104" y="1412776"/>
            <a:ext cx="2592288" cy="304553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2F5597"/>
                </a:solidFill>
                <a:latin typeface="HelveticaNeueCyr"/>
                <a:ea typeface="DejaVu Sans"/>
              </a:rPr>
              <a:t>СПАСИБО </a:t>
            </a:r>
          </a:p>
          <a:p>
            <a:pPr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2F5597"/>
                </a:solidFill>
                <a:latin typeface="HelveticaNeueCyr"/>
                <a:ea typeface="DejaVu Sans"/>
              </a:rPr>
              <a:t>ЗА ВНИМАНИЕ!</a:t>
            </a:r>
            <a:endParaRPr lang="ru-RU" sz="2400" b="1" strike="noStrike" spc="-1" dirty="0">
              <a:solidFill>
                <a:srgbClr val="2F5597"/>
              </a:solidFill>
              <a:latin typeface="HelveticaNeueCyr"/>
              <a:ea typeface="DejaVu Sans"/>
            </a:endParaRPr>
          </a:p>
          <a:p>
            <a:pPr>
              <a:lnSpc>
                <a:spcPct val="100000"/>
              </a:lnSpc>
            </a:pPr>
            <a:endParaRPr lang="ru-RU" sz="2400" b="1" spc="-1" dirty="0">
              <a:solidFill>
                <a:srgbClr val="2F5597"/>
              </a:solidFill>
              <a:latin typeface="HelveticaNeueCyr"/>
              <a:ea typeface="DejaVu Sans"/>
            </a:endParaRPr>
          </a:p>
          <a:p>
            <a:pPr>
              <a:lnSpc>
                <a:spcPct val="100000"/>
              </a:lnSpc>
            </a:pPr>
            <a:endParaRPr lang="ru-RU" sz="2400" b="1" strike="noStrike" spc="-1" dirty="0">
              <a:solidFill>
                <a:srgbClr val="2F5597"/>
              </a:solidFill>
              <a:latin typeface="HelveticaNeueCyr"/>
              <a:ea typeface="DejaVu Sans"/>
            </a:endParaRPr>
          </a:p>
          <a:p>
            <a:pPr>
              <a:lnSpc>
                <a:spcPct val="100000"/>
              </a:lnSpc>
            </a:pPr>
            <a:endParaRPr lang="ru-RU" sz="2400" b="1" spc="-1" dirty="0">
              <a:solidFill>
                <a:srgbClr val="2F5597"/>
              </a:solidFill>
              <a:latin typeface="HelveticaNeueCyr"/>
              <a:ea typeface="DejaVu Sans"/>
            </a:endParaRPr>
          </a:p>
          <a:p>
            <a:pPr>
              <a:lnSpc>
                <a:spcPct val="100000"/>
              </a:lnSpc>
            </a:pPr>
            <a:endParaRPr lang="ru-RU" sz="2400" b="1" strike="noStrike" spc="-1" dirty="0">
              <a:solidFill>
                <a:srgbClr val="2F5597"/>
              </a:solidFill>
              <a:latin typeface="HelveticaNeueCyr"/>
              <a:ea typeface="DejaVu Sans"/>
            </a:endParaRPr>
          </a:p>
          <a:p>
            <a:pPr>
              <a:lnSpc>
                <a:spcPct val="100000"/>
              </a:lnSpc>
            </a:pPr>
            <a:endParaRPr lang="ru-RU" sz="2400" b="1" spc="-1" dirty="0">
              <a:solidFill>
                <a:srgbClr val="2F5597"/>
              </a:solidFill>
              <a:latin typeface="HelveticaNeueCyr"/>
              <a:ea typeface="DejaVu Sans"/>
            </a:endParaRPr>
          </a:p>
          <a:p>
            <a:pPr algn="r">
              <a:lnSpc>
                <a:spcPct val="100000"/>
              </a:lnSpc>
            </a:pPr>
            <a:endParaRPr lang="ru-RU" sz="2400" spc="-1" dirty="0">
              <a:solidFill>
                <a:srgbClr val="2F5597"/>
              </a:solidFill>
              <a:latin typeface="XO Oriel"/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88599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Заголовок 1"/>
          <p:cNvSpPr/>
          <p:nvPr/>
        </p:nvSpPr>
        <p:spPr>
          <a:xfrm>
            <a:off x="568080" y="379800"/>
            <a:ext cx="5014440" cy="373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2400" b="1" strike="noStrike" spc="-1" dirty="0">
                <a:solidFill>
                  <a:srgbClr val="2F5597"/>
                </a:solidFill>
                <a:latin typeface="HelveticaNeueCyr"/>
                <a:ea typeface="DejaVu Sans"/>
              </a:rPr>
              <a:t>Информационное обеспечение</a:t>
            </a:r>
            <a:endParaRPr lang="ru-RU" sz="2400" b="1" strike="noStrike" spc="-1" dirty="0">
              <a:latin typeface="HelveticaNeueCyr"/>
            </a:endParaRPr>
          </a:p>
        </p:txBody>
      </p:sp>
      <p:sp>
        <p:nvSpPr>
          <p:cNvPr id="123" name="Заголовок 1"/>
          <p:cNvSpPr/>
          <p:nvPr/>
        </p:nvSpPr>
        <p:spPr>
          <a:xfrm>
            <a:off x="8657280" y="480960"/>
            <a:ext cx="290520" cy="226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b="1" strike="noStrike" spc="-1">
                <a:solidFill>
                  <a:srgbClr val="004E90"/>
                </a:solidFill>
                <a:latin typeface="Arial"/>
                <a:ea typeface="DejaVu Sans"/>
              </a:rPr>
              <a:t>2</a:t>
            </a:r>
            <a:endParaRPr lang="ru-RU" sz="2800" b="0" strike="noStrike" spc="-1">
              <a:latin typeface="XO Oriel"/>
            </a:endParaRPr>
          </a:p>
        </p:txBody>
      </p:sp>
      <p:sp>
        <p:nvSpPr>
          <p:cNvPr id="124" name="Заголовок 1"/>
          <p:cNvSpPr/>
          <p:nvPr/>
        </p:nvSpPr>
        <p:spPr>
          <a:xfrm>
            <a:off x="568080" y="1416240"/>
            <a:ext cx="8166600" cy="57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1800" b="0" strike="noStrike" spc="-1" dirty="0" err="1">
                <a:latin typeface="HelveticaNeueCyr"/>
                <a:ea typeface="DejaVu Sans"/>
              </a:rPr>
              <a:t>Проактивность</a:t>
            </a:r>
            <a:r>
              <a:rPr lang="ru-RU" sz="1800" b="0" strike="noStrike" spc="-1" dirty="0">
                <a:latin typeface="HelveticaNeueCyr"/>
                <a:ea typeface="DejaVu Sans"/>
              </a:rPr>
              <a:t>*: </a:t>
            </a:r>
            <a:r>
              <a:rPr lang="ru-RU" sz="1800" b="0" strike="noStrike" spc="-1" dirty="0">
                <a:solidFill>
                  <a:srgbClr val="000000"/>
                </a:solidFill>
                <a:latin typeface="HelveticaNeueCyr"/>
                <a:ea typeface="DejaVu Sans"/>
              </a:rPr>
              <a:t>инициирование и реализация культурных, исторических и патриотических проектов в регионе</a:t>
            </a:r>
            <a:endParaRPr lang="ru-RU" sz="1800" b="0" strike="noStrike" spc="-1" dirty="0">
              <a:latin typeface="HelveticaNeueCyr"/>
            </a:endParaRPr>
          </a:p>
        </p:txBody>
      </p:sp>
      <p:sp>
        <p:nvSpPr>
          <p:cNvPr id="125" name="Заголовок 1"/>
          <p:cNvSpPr/>
          <p:nvPr/>
        </p:nvSpPr>
        <p:spPr>
          <a:xfrm>
            <a:off x="573840" y="2288160"/>
            <a:ext cx="8082000" cy="579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HelveticaNeueCyr"/>
                <a:ea typeface="DejaVu Sans"/>
              </a:rPr>
              <a:t>Интегрированность: участие в федеральных</a:t>
            </a:r>
            <a:r>
              <a:rPr lang="en-US" sz="1800" b="0" strike="noStrike" spc="-1" dirty="0">
                <a:solidFill>
                  <a:srgbClr val="000000"/>
                </a:solidFill>
                <a:latin typeface="HelveticaNeueCyr"/>
                <a:ea typeface="DejaVu Sans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HelveticaNeueCyr"/>
                <a:ea typeface="DejaVu Sans"/>
              </a:rPr>
              <a:t>и межрегиональных проектах </a:t>
            </a:r>
            <a:endParaRPr lang="ru-RU" sz="1800" b="0" strike="noStrike" spc="-1" dirty="0">
              <a:latin typeface="HelveticaNeueCyr"/>
            </a:endParaRPr>
          </a:p>
        </p:txBody>
      </p:sp>
      <p:sp>
        <p:nvSpPr>
          <p:cNvPr id="126" name="Заголовок 1"/>
          <p:cNvSpPr/>
          <p:nvPr/>
        </p:nvSpPr>
        <p:spPr>
          <a:xfrm>
            <a:off x="568080" y="3253320"/>
            <a:ext cx="2850840" cy="284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1800" b="0" strike="noStrike" spc="-1" dirty="0" err="1">
                <a:solidFill>
                  <a:srgbClr val="000000"/>
                </a:solidFill>
                <a:latin typeface="HelveticaNeueCyr"/>
                <a:ea typeface="DejaVu Sans"/>
              </a:rPr>
              <a:t>Вовлечённость</a:t>
            </a:r>
            <a:r>
              <a:rPr lang="ru-RU" sz="1800" b="0" strike="noStrike" spc="-1" dirty="0">
                <a:solidFill>
                  <a:srgbClr val="000000"/>
                </a:solidFill>
                <a:latin typeface="HelveticaNeueCyr"/>
                <a:ea typeface="DejaVu Sans"/>
              </a:rPr>
              <a:t>/диалог</a:t>
            </a:r>
            <a:endParaRPr lang="ru-RU" sz="1800" b="0" strike="noStrike" spc="-1" dirty="0">
              <a:latin typeface="HelveticaNeueCyr"/>
            </a:endParaRPr>
          </a:p>
        </p:txBody>
      </p:sp>
      <p:sp>
        <p:nvSpPr>
          <p:cNvPr id="127" name="Прямоугольник 11"/>
          <p:cNvSpPr/>
          <p:nvPr/>
        </p:nvSpPr>
        <p:spPr>
          <a:xfrm>
            <a:off x="405360" y="5788440"/>
            <a:ext cx="6045840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HELVETICANEUECYR-MEDIUMITALIC"/>
                <a:ea typeface="DejaVu Sans"/>
              </a:rPr>
              <a:t>*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HELVETICANEUECYR-MEDIUMITALIC"/>
                <a:ea typeface="DejaVu Sans"/>
              </a:rPr>
              <a:t>Проактивность</a:t>
            </a:r>
            <a:r>
              <a:rPr lang="ru-RU" sz="1400" b="0" strike="noStrike" spc="-1" dirty="0">
                <a:solidFill>
                  <a:srgbClr val="000000"/>
                </a:solidFill>
                <a:latin typeface="HELVETICANEUECYR-MEDIUMITALIC"/>
                <a:ea typeface="DejaVu Sans"/>
              </a:rPr>
              <a:t> </a:t>
            </a:r>
            <a:r>
              <a:rPr lang="ru-RU" sz="1200" b="0" i="1" strike="noStrike" spc="-1" dirty="0">
                <a:solidFill>
                  <a:srgbClr val="000000"/>
                </a:solidFill>
                <a:latin typeface="HELVETICANEUECYR-MEDIUMITALIC"/>
                <a:ea typeface="DejaVu Sans"/>
              </a:rPr>
              <a:t>зд</a:t>
            </a:r>
            <a:r>
              <a:rPr lang="ru-RU" sz="1200" i="1" spc="-1" dirty="0">
                <a:solidFill>
                  <a:srgbClr val="000000"/>
                </a:solidFill>
                <a:latin typeface="HELVETICANEUECYR-MEDIUMITALIC"/>
                <a:ea typeface="DejaVu Sans"/>
              </a:rPr>
              <a:t>есь</a:t>
            </a:r>
            <a:r>
              <a:rPr lang="ru-RU" sz="1400" b="0" strike="noStrike" spc="-1" dirty="0">
                <a:solidFill>
                  <a:srgbClr val="000000"/>
                </a:solidFill>
                <a:latin typeface="HELVETICANEUECYR-MEDIUMITALIC"/>
                <a:ea typeface="DejaVu Sans"/>
              </a:rPr>
              <a:t> — умение проявлять инициативу и брать ответственность за свои решения и действия.</a:t>
            </a:r>
            <a:endParaRPr lang="ru-RU" sz="1400" b="0" strike="noStrike" spc="-1" dirty="0">
              <a:latin typeface="XO Oriel"/>
            </a:endParaRPr>
          </a:p>
        </p:txBody>
      </p:sp>
      <p:sp>
        <p:nvSpPr>
          <p:cNvPr id="128" name="Заголовок 1"/>
          <p:cNvSpPr/>
          <p:nvPr/>
        </p:nvSpPr>
        <p:spPr>
          <a:xfrm>
            <a:off x="568080" y="3899520"/>
            <a:ext cx="2617920" cy="284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HelveticaNeueCyr"/>
                <a:ea typeface="DejaVu Sans"/>
              </a:rPr>
              <a:t>Многоканальность</a:t>
            </a:r>
            <a:endParaRPr lang="ru-RU" sz="1800" b="0" strike="noStrike" spc="-1" dirty="0">
              <a:latin typeface="HelveticaNeueCyr"/>
            </a:endParaRPr>
          </a:p>
        </p:txBody>
      </p:sp>
      <p:sp>
        <p:nvSpPr>
          <p:cNvPr id="129" name="Заголовок 1"/>
          <p:cNvSpPr/>
          <p:nvPr/>
        </p:nvSpPr>
        <p:spPr>
          <a:xfrm>
            <a:off x="568080" y="852480"/>
            <a:ext cx="1842840" cy="284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2400" b="0" strike="noStrike" spc="-1">
                <a:solidFill>
                  <a:srgbClr val="2F5597"/>
                </a:solidFill>
                <a:latin typeface="HelveticaNeueCyr"/>
                <a:ea typeface="DejaVu Sans"/>
              </a:rPr>
              <a:t>Принципы</a:t>
            </a:r>
            <a:endParaRPr lang="ru-RU" sz="2400" b="0" strike="noStrike" spc="-1">
              <a:latin typeface="XO Oriel"/>
            </a:endParaRPr>
          </a:p>
        </p:txBody>
      </p:sp>
      <p:sp>
        <p:nvSpPr>
          <p:cNvPr id="130" name="Стрелка: шеврон 10"/>
          <p:cNvSpPr/>
          <p:nvPr/>
        </p:nvSpPr>
        <p:spPr>
          <a:xfrm>
            <a:off x="337320" y="1459080"/>
            <a:ext cx="229320" cy="196920"/>
          </a:xfrm>
          <a:prstGeom prst="chevron">
            <a:avLst>
              <a:gd name="adj" fmla="val 50000"/>
            </a:avLst>
          </a:prstGeom>
          <a:solidFill>
            <a:schemeClr val="accent5"/>
          </a:solidFill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1" name="Стрелка: шеврон 13"/>
          <p:cNvSpPr/>
          <p:nvPr/>
        </p:nvSpPr>
        <p:spPr>
          <a:xfrm>
            <a:off x="337320" y="3899520"/>
            <a:ext cx="229320" cy="196920"/>
          </a:xfrm>
          <a:prstGeom prst="chevron">
            <a:avLst>
              <a:gd name="adj" fmla="val 50000"/>
            </a:avLst>
          </a:prstGeom>
          <a:solidFill>
            <a:schemeClr val="accent5"/>
          </a:solidFill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2" name="Стрелка: шеврон 14"/>
          <p:cNvSpPr/>
          <p:nvPr/>
        </p:nvSpPr>
        <p:spPr>
          <a:xfrm>
            <a:off x="337320" y="3253680"/>
            <a:ext cx="229320" cy="196920"/>
          </a:xfrm>
          <a:prstGeom prst="chevron">
            <a:avLst>
              <a:gd name="adj" fmla="val 50000"/>
            </a:avLst>
          </a:prstGeom>
          <a:solidFill>
            <a:schemeClr val="accent5"/>
          </a:solidFill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3" name="Стрелка: шеврон 15"/>
          <p:cNvSpPr/>
          <p:nvPr/>
        </p:nvSpPr>
        <p:spPr>
          <a:xfrm>
            <a:off x="337320" y="2364840"/>
            <a:ext cx="229320" cy="196920"/>
          </a:xfrm>
          <a:prstGeom prst="chevron">
            <a:avLst>
              <a:gd name="adj" fmla="val 50000"/>
            </a:avLst>
          </a:prstGeom>
          <a:solidFill>
            <a:schemeClr val="accent5"/>
          </a:solidFill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4" name="Прямая соединительная линия 4"/>
          <p:cNvSpPr/>
          <p:nvPr/>
        </p:nvSpPr>
        <p:spPr>
          <a:xfrm>
            <a:off x="386280" y="742680"/>
            <a:ext cx="8562960" cy="36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20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202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9103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Заголовок 1"/>
          <p:cNvSpPr/>
          <p:nvPr/>
        </p:nvSpPr>
        <p:spPr>
          <a:xfrm>
            <a:off x="8657280" y="478800"/>
            <a:ext cx="290520" cy="226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b="1" strike="noStrike" spc="-1">
                <a:solidFill>
                  <a:srgbClr val="004E90"/>
                </a:solidFill>
                <a:latin typeface="Arial"/>
                <a:ea typeface="DejaVu Sans"/>
              </a:rPr>
              <a:t>3</a:t>
            </a:r>
            <a:endParaRPr lang="ru-RU" sz="2800" b="0" strike="noStrike" spc="-1">
              <a:latin typeface="XO Oriel"/>
            </a:endParaRPr>
          </a:p>
        </p:txBody>
      </p:sp>
      <p:sp>
        <p:nvSpPr>
          <p:cNvPr id="144" name="Прямая соединительная линия 4"/>
          <p:cNvSpPr/>
          <p:nvPr/>
        </p:nvSpPr>
        <p:spPr>
          <a:xfrm>
            <a:off x="386280" y="742680"/>
            <a:ext cx="8562960" cy="36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5" name="TextBox 25"/>
          <p:cNvSpPr/>
          <p:nvPr/>
        </p:nvSpPr>
        <p:spPr>
          <a:xfrm>
            <a:off x="1620000" y="1402920"/>
            <a:ext cx="1798920" cy="57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HelveticaNeueCyr"/>
                <a:ea typeface="DejaVu Sans"/>
              </a:rPr>
              <a:t>Выставочная</a:t>
            </a:r>
            <a:endParaRPr lang="ru-RU" sz="1600" b="0" strike="noStrike" spc="-1" dirty="0">
              <a:latin typeface="HelveticaNeueCyr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HelveticaNeueCyr"/>
                <a:ea typeface="DejaVu Sans"/>
              </a:rPr>
              <a:t>деятельность </a:t>
            </a:r>
            <a:endParaRPr lang="ru-RU" sz="1600" b="0" strike="noStrike" spc="-1" dirty="0">
              <a:latin typeface="HelveticaNeueCyr"/>
            </a:endParaRPr>
          </a:p>
        </p:txBody>
      </p:sp>
      <p:sp>
        <p:nvSpPr>
          <p:cNvPr id="146" name="TextBox 26"/>
          <p:cNvSpPr/>
          <p:nvPr/>
        </p:nvSpPr>
        <p:spPr>
          <a:xfrm>
            <a:off x="6480000" y="1402920"/>
            <a:ext cx="1616400" cy="57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HelveticaNeueCyr"/>
                <a:ea typeface="DejaVu Sans"/>
              </a:rPr>
              <a:t>Издательская деятельность</a:t>
            </a:r>
            <a:endParaRPr lang="ru-RU" sz="1600" b="0" strike="noStrike" spc="-1" dirty="0">
              <a:latin typeface="HelveticaNeueCyr"/>
            </a:endParaRPr>
          </a:p>
        </p:txBody>
      </p:sp>
      <p:sp>
        <p:nvSpPr>
          <p:cNvPr id="147" name="TextBox 27"/>
          <p:cNvSpPr/>
          <p:nvPr/>
        </p:nvSpPr>
        <p:spPr>
          <a:xfrm>
            <a:off x="3931200" y="4485960"/>
            <a:ext cx="1542600" cy="33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HelveticaNeueCyr"/>
                <a:ea typeface="DejaVu Sans"/>
              </a:rPr>
              <a:t>Конференции</a:t>
            </a:r>
            <a:endParaRPr lang="ru-RU" sz="1600" b="0" strike="noStrike" spc="-1" dirty="0">
              <a:latin typeface="XO Oriel"/>
            </a:endParaRPr>
          </a:p>
        </p:txBody>
      </p:sp>
      <p:pic>
        <p:nvPicPr>
          <p:cNvPr id="136" name="Picture 6"/>
          <p:cNvPicPr/>
          <p:nvPr/>
        </p:nvPicPr>
        <p:blipFill>
          <a:blip r:embed="rId3"/>
          <a:stretch/>
        </p:blipFill>
        <p:spPr>
          <a:xfrm>
            <a:off x="2882520" y="2217600"/>
            <a:ext cx="1008000" cy="1450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7" name="Picture 2"/>
          <p:cNvPicPr/>
          <p:nvPr/>
        </p:nvPicPr>
        <p:blipFill>
          <a:blip r:embed="rId4"/>
          <a:stretch/>
        </p:blipFill>
        <p:spPr>
          <a:xfrm>
            <a:off x="1766520" y="2217600"/>
            <a:ext cx="1008000" cy="1452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8" name="Picture 2"/>
          <p:cNvPicPr/>
          <p:nvPr/>
        </p:nvPicPr>
        <p:blipFill>
          <a:blip r:embed="rId5"/>
          <a:stretch/>
        </p:blipFill>
        <p:spPr>
          <a:xfrm>
            <a:off x="1486080" y="5100840"/>
            <a:ext cx="1756440" cy="1176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9" name="Picture 2" descr="https://akno.novreg.ru/tinybrowser/images/news/2022/22-04/4.jpg"/>
          <p:cNvPicPr/>
          <p:nvPr/>
        </p:nvPicPr>
        <p:blipFill>
          <a:blip r:embed="rId6"/>
          <a:stretch/>
        </p:blipFill>
        <p:spPr>
          <a:xfrm>
            <a:off x="5987520" y="5097240"/>
            <a:ext cx="1764720" cy="1180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0" name="Рисунок 2"/>
          <p:cNvPicPr/>
          <p:nvPr/>
        </p:nvPicPr>
        <p:blipFill>
          <a:blip r:embed="rId7"/>
          <a:stretch/>
        </p:blipFill>
        <p:spPr>
          <a:xfrm>
            <a:off x="6469920" y="2219760"/>
            <a:ext cx="1011960" cy="1450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1" name="Picture 8" descr="Солдаты Победы-17 Обложка"/>
          <p:cNvPicPr/>
          <p:nvPr/>
        </p:nvPicPr>
        <p:blipFill>
          <a:blip r:embed="rId8"/>
          <a:stretch/>
        </p:blipFill>
        <p:spPr>
          <a:xfrm>
            <a:off x="5375160" y="2219760"/>
            <a:ext cx="1008000" cy="1464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2" name="Picture 2"/>
          <p:cNvPicPr/>
          <p:nvPr/>
        </p:nvPicPr>
        <p:blipFill>
          <a:blip r:embed="rId9"/>
          <a:stretch/>
        </p:blipFill>
        <p:spPr>
          <a:xfrm>
            <a:off x="7568640" y="2219760"/>
            <a:ext cx="1008000" cy="1473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" name="Picture 4"/>
          <p:cNvPicPr/>
          <p:nvPr/>
        </p:nvPicPr>
        <p:blipFill>
          <a:blip r:embed="rId10"/>
          <a:stretch/>
        </p:blipFill>
        <p:spPr>
          <a:xfrm>
            <a:off x="650880" y="2232360"/>
            <a:ext cx="1008000" cy="1452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8" name="Picture 4"/>
          <p:cNvPicPr/>
          <p:nvPr/>
        </p:nvPicPr>
        <p:blipFill>
          <a:blip r:embed="rId11"/>
          <a:stretch/>
        </p:blipFill>
        <p:spPr>
          <a:xfrm>
            <a:off x="3732480" y="5091840"/>
            <a:ext cx="1765440" cy="1176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2" name="Заголовок 1"/>
          <p:cNvSpPr/>
          <p:nvPr/>
        </p:nvSpPr>
        <p:spPr>
          <a:xfrm>
            <a:off x="568080" y="379800"/>
            <a:ext cx="5014440" cy="373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2400" b="1" strike="noStrike" spc="-1">
                <a:solidFill>
                  <a:srgbClr val="2F5597"/>
                </a:solidFill>
                <a:latin typeface="HelveticaNeueCyr"/>
                <a:ea typeface="DejaVu Sans"/>
              </a:rPr>
              <a:t>Информационное обеспечение</a:t>
            </a:r>
            <a:endParaRPr lang="ru-RU" sz="2400" b="0" strike="noStrike" spc="-1">
              <a:latin typeface="XO Oriel"/>
            </a:endParaRPr>
          </a:p>
        </p:txBody>
      </p:sp>
      <p:sp>
        <p:nvSpPr>
          <p:cNvPr id="153" name="Заголовок 1"/>
          <p:cNvSpPr/>
          <p:nvPr/>
        </p:nvSpPr>
        <p:spPr>
          <a:xfrm>
            <a:off x="580680" y="874080"/>
            <a:ext cx="3558600" cy="284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2400" b="0" strike="noStrike" spc="-1">
                <a:solidFill>
                  <a:srgbClr val="2F5597"/>
                </a:solidFill>
                <a:latin typeface="HelveticaNeueCyr"/>
                <a:ea typeface="DejaVu Sans"/>
              </a:rPr>
              <a:t>Традиционные формы</a:t>
            </a:r>
            <a:endParaRPr lang="ru-RU" sz="2400" b="0" strike="noStrike" spc="-1">
              <a:latin typeface="XO Orie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88CE7FD-B893-DF52-934E-EF9F779AB7E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60" y="1456959"/>
            <a:ext cx="576360" cy="57636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323A593-5061-26EB-D1B1-A1A82F494EA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79160" y="1460379"/>
            <a:ext cx="576360" cy="57636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5BBE26E-0DC3-EE39-3CE6-CDBF1DDE5F1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571" y="4365104"/>
            <a:ext cx="590296" cy="590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02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602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102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602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903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403"/>
                            </p:stCondLst>
                            <p:childTnLst>
                              <p:par>
                                <p:cTn id="3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903"/>
                            </p:stCondLst>
                            <p:childTnLst>
                              <p:par>
                                <p:cTn id="3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403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404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904"/>
                            </p:stCondLst>
                            <p:childTnLst>
                              <p:par>
                                <p:cTn id="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7404"/>
                            </p:stCondLst>
                            <p:childTnLst>
                              <p:par>
                                <p:cTn id="5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Заголовок 1"/>
          <p:cNvSpPr/>
          <p:nvPr/>
        </p:nvSpPr>
        <p:spPr>
          <a:xfrm>
            <a:off x="8657280" y="470160"/>
            <a:ext cx="290520" cy="226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b="1" strike="noStrike" spc="-1">
                <a:solidFill>
                  <a:srgbClr val="004E90"/>
                </a:solidFill>
                <a:latin typeface="Arial"/>
                <a:ea typeface="DejaVu Sans"/>
              </a:rPr>
              <a:t>4</a:t>
            </a:r>
            <a:endParaRPr lang="ru-RU" sz="2800" b="0" strike="noStrike" spc="-1">
              <a:latin typeface="XO Oriel"/>
            </a:endParaRPr>
          </a:p>
        </p:txBody>
      </p:sp>
      <p:sp>
        <p:nvSpPr>
          <p:cNvPr id="155" name="Заголовок 1"/>
          <p:cNvSpPr/>
          <p:nvPr/>
        </p:nvSpPr>
        <p:spPr>
          <a:xfrm>
            <a:off x="3394080" y="1376280"/>
            <a:ext cx="2354760" cy="24768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1600" b="0" strike="noStrike" spc="-1" dirty="0">
                <a:solidFill>
                  <a:srgbClr val="44546A"/>
                </a:solidFill>
                <a:latin typeface="HelveticaNeueCyr"/>
                <a:ea typeface="DejaVu Sans"/>
              </a:rPr>
              <a:t>ИНТЕРНЕТ-ПРОЕКТЫ</a:t>
            </a:r>
            <a:endParaRPr lang="ru-RU" sz="1600" b="0" strike="noStrike" spc="-1" dirty="0">
              <a:latin typeface="HelveticaNeueCyr"/>
            </a:endParaRPr>
          </a:p>
        </p:txBody>
      </p:sp>
      <p:pic>
        <p:nvPicPr>
          <p:cNvPr id="156" name="Picture 2"/>
          <p:cNvPicPr/>
          <p:nvPr/>
        </p:nvPicPr>
        <p:blipFill>
          <a:blip r:embed="rId3"/>
          <a:stretch/>
        </p:blipFill>
        <p:spPr>
          <a:xfrm>
            <a:off x="168683" y="2687855"/>
            <a:ext cx="3268800" cy="1773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7" name="Picture 3"/>
          <p:cNvPicPr/>
          <p:nvPr/>
        </p:nvPicPr>
        <p:blipFill>
          <a:blip r:embed="rId4"/>
          <a:stretch/>
        </p:blipFill>
        <p:spPr>
          <a:xfrm>
            <a:off x="5718670" y="2688215"/>
            <a:ext cx="3265560" cy="177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8" name="Заголовок 1"/>
          <p:cNvSpPr/>
          <p:nvPr/>
        </p:nvSpPr>
        <p:spPr>
          <a:xfrm>
            <a:off x="580680" y="874080"/>
            <a:ext cx="3416760" cy="284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2400" b="0" strike="noStrike" spc="-1">
                <a:solidFill>
                  <a:srgbClr val="2F5597"/>
                </a:solidFill>
                <a:latin typeface="HelveticaNeueCyr"/>
                <a:ea typeface="DejaVu Sans"/>
              </a:rPr>
              <a:t>Современные формы</a:t>
            </a:r>
            <a:endParaRPr lang="ru-RU" sz="2400" b="0" strike="noStrike" spc="-1">
              <a:latin typeface="XO Oriel"/>
            </a:endParaRPr>
          </a:p>
        </p:txBody>
      </p:sp>
      <p:sp>
        <p:nvSpPr>
          <p:cNvPr id="159" name="Прямая соединительная линия 4"/>
          <p:cNvSpPr/>
          <p:nvPr/>
        </p:nvSpPr>
        <p:spPr>
          <a:xfrm>
            <a:off x="386280" y="742680"/>
            <a:ext cx="8562960" cy="36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7" name="Заголовок 1"/>
          <p:cNvSpPr/>
          <p:nvPr/>
        </p:nvSpPr>
        <p:spPr>
          <a:xfrm>
            <a:off x="568080" y="379800"/>
            <a:ext cx="5014440" cy="373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2400" b="1" strike="noStrike" spc="-1">
                <a:solidFill>
                  <a:srgbClr val="2F5597"/>
                </a:solidFill>
                <a:latin typeface="HelveticaNeueCyr"/>
                <a:ea typeface="DejaVu Sans"/>
              </a:rPr>
              <a:t>Информационное обеспечение</a:t>
            </a:r>
            <a:endParaRPr lang="ru-RU" sz="2400" b="0" strike="noStrike" spc="-1">
              <a:latin typeface="XO Oriel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xmlns="" id="{9D7E2B98-6615-8F67-F56A-1BAD9FFE3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630" y="1792080"/>
            <a:ext cx="1868332" cy="2669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0F84DDD-22B8-BCE0-507D-3CE3F76876E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644" y="4629335"/>
            <a:ext cx="2537632" cy="1927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841772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1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1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1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Заголовок 1"/>
          <p:cNvSpPr/>
          <p:nvPr/>
        </p:nvSpPr>
        <p:spPr>
          <a:xfrm>
            <a:off x="8657280" y="470160"/>
            <a:ext cx="290520" cy="226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b="1" strike="noStrike" spc="-1" dirty="0">
                <a:solidFill>
                  <a:srgbClr val="004E90"/>
                </a:solidFill>
                <a:latin typeface="Arial"/>
                <a:ea typeface="DejaVu Sans"/>
              </a:rPr>
              <a:t>5</a:t>
            </a:r>
            <a:endParaRPr lang="ru-RU" sz="2800" b="0" strike="noStrike" spc="-1" dirty="0">
              <a:latin typeface="XO Oriel"/>
            </a:endParaRPr>
          </a:p>
        </p:txBody>
      </p:sp>
      <p:sp>
        <p:nvSpPr>
          <p:cNvPr id="169" name="Заголовок 1"/>
          <p:cNvSpPr/>
          <p:nvPr/>
        </p:nvSpPr>
        <p:spPr>
          <a:xfrm>
            <a:off x="1558800" y="1412776"/>
            <a:ext cx="3496680" cy="24768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ts val="14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latin typeface="HelveticaNeueCyr"/>
                <a:ea typeface="DejaVu Sans"/>
              </a:rPr>
              <a:t>Интеграция в городскую среду</a:t>
            </a:r>
            <a:endParaRPr lang="ru-RU" sz="1600" b="0" strike="noStrike" spc="-1" dirty="0">
              <a:latin typeface="HelveticaNeueCyr"/>
            </a:endParaRPr>
          </a:p>
        </p:txBody>
      </p:sp>
      <p:sp>
        <p:nvSpPr>
          <p:cNvPr id="170" name="Заголовок 1"/>
          <p:cNvSpPr/>
          <p:nvPr/>
        </p:nvSpPr>
        <p:spPr>
          <a:xfrm>
            <a:off x="1592391" y="2636912"/>
            <a:ext cx="6652080" cy="44568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ts val="15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latin typeface="HelveticaNeueCyr"/>
                <a:ea typeface="DejaVu Sans"/>
              </a:rPr>
              <a:t>Интерактивные проекты, вовлекающие жителей региона в деятельность архива</a:t>
            </a:r>
            <a:endParaRPr lang="ru-RU" sz="1600" b="0" strike="noStrike" spc="-1" dirty="0">
              <a:latin typeface="HelveticaNeueCyr"/>
            </a:endParaRPr>
          </a:p>
        </p:txBody>
      </p:sp>
      <p:sp>
        <p:nvSpPr>
          <p:cNvPr id="171" name="Прямая соединительная линия 4"/>
          <p:cNvSpPr/>
          <p:nvPr/>
        </p:nvSpPr>
        <p:spPr>
          <a:xfrm>
            <a:off x="386280" y="742680"/>
            <a:ext cx="8562960" cy="36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2" name="Заголовок 1"/>
          <p:cNvSpPr/>
          <p:nvPr/>
        </p:nvSpPr>
        <p:spPr>
          <a:xfrm>
            <a:off x="1619672" y="4436072"/>
            <a:ext cx="6337440" cy="36108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latin typeface="HelveticaNeueCyr"/>
                <a:ea typeface="DejaVu Sans"/>
              </a:rPr>
              <a:t>Комплексные образовательно-просветительские проекты</a:t>
            </a:r>
            <a:endParaRPr lang="ru-RU" sz="1600" b="0" strike="noStrike" spc="-1" dirty="0">
              <a:latin typeface="HelveticaNeueCyr"/>
            </a:endParaRPr>
          </a:p>
        </p:txBody>
      </p:sp>
      <p:sp>
        <p:nvSpPr>
          <p:cNvPr id="173" name="TextBox 11"/>
          <p:cNvSpPr/>
          <p:nvPr/>
        </p:nvSpPr>
        <p:spPr>
          <a:xfrm>
            <a:off x="1648624" y="4869160"/>
            <a:ext cx="4579560" cy="72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44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1400" b="0" strike="noStrike" spc="-1" dirty="0">
                <a:solidFill>
                  <a:srgbClr val="000000"/>
                </a:solidFill>
                <a:latin typeface="HelveticaNeueCyr"/>
                <a:ea typeface="DejaVu Sans"/>
              </a:rPr>
              <a:t>Спецкурс для школьников</a:t>
            </a:r>
            <a:endParaRPr lang="ru-RU" sz="1400" b="0" strike="noStrike" spc="-1" dirty="0">
              <a:latin typeface="HelveticaNeueCyr"/>
            </a:endParaRPr>
          </a:p>
          <a:p>
            <a:pPr marL="285840" indent="-2844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1400" b="0" strike="noStrike" spc="-1" dirty="0" err="1">
                <a:solidFill>
                  <a:srgbClr val="000000"/>
                </a:solidFill>
                <a:latin typeface="HelveticaNeueCyr"/>
                <a:ea typeface="DejaVu Sans"/>
              </a:rPr>
              <a:t>Волонтёрство</a:t>
            </a:r>
            <a:endParaRPr lang="ru-RU" sz="1400" b="0" strike="noStrike" spc="-1" dirty="0">
              <a:latin typeface="HelveticaNeueCyr"/>
            </a:endParaRPr>
          </a:p>
          <a:p>
            <a:pPr marL="285840" indent="-2844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1400" b="0" strike="noStrike" spc="-1" dirty="0">
                <a:solidFill>
                  <a:srgbClr val="000000"/>
                </a:solidFill>
                <a:latin typeface="HelveticaNeueCyr"/>
                <a:ea typeface="DejaVu Sans"/>
              </a:rPr>
              <a:t>Нестандартная студенческая практика</a:t>
            </a:r>
            <a:endParaRPr lang="ru-RU" sz="1400" b="0" strike="noStrike" spc="-1" dirty="0">
              <a:latin typeface="HelveticaNeueCyr"/>
            </a:endParaRPr>
          </a:p>
        </p:txBody>
      </p:sp>
      <p:sp>
        <p:nvSpPr>
          <p:cNvPr id="174" name="TextBox 14"/>
          <p:cNvSpPr/>
          <p:nvPr/>
        </p:nvSpPr>
        <p:spPr>
          <a:xfrm>
            <a:off x="1558800" y="1700808"/>
            <a:ext cx="6272640" cy="7372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44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1400" b="0" strike="noStrike" spc="-1" dirty="0">
                <a:solidFill>
                  <a:srgbClr val="000000"/>
                </a:solidFill>
                <a:latin typeface="HelveticaNeueCyr"/>
                <a:ea typeface="DejaVu Sans"/>
              </a:rPr>
              <a:t>Тематические постеры на остановочных комплексах                 </a:t>
            </a:r>
            <a:endParaRPr lang="ru-RU" sz="1400" b="0" strike="noStrike" spc="-1" dirty="0">
              <a:latin typeface="HelveticaNeueCyr"/>
            </a:endParaRPr>
          </a:p>
          <a:p>
            <a:pPr marL="285840" indent="-2844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1400" b="0" strike="noStrike" spc="-1" dirty="0">
                <a:solidFill>
                  <a:srgbClr val="000000"/>
                </a:solidFill>
                <a:latin typeface="HelveticaNeueCyr"/>
                <a:ea typeface="DejaVu Sans"/>
              </a:rPr>
              <a:t>Создание открытых выставочных пространств для размещения историко-архивных выставок</a:t>
            </a:r>
            <a:endParaRPr lang="ru-RU" sz="1400" b="0" strike="noStrike" spc="-1" dirty="0">
              <a:latin typeface="HelveticaNeueCyr"/>
            </a:endParaRPr>
          </a:p>
        </p:txBody>
      </p:sp>
      <p:sp>
        <p:nvSpPr>
          <p:cNvPr id="175" name="TextBox 16"/>
          <p:cNvSpPr/>
          <p:nvPr/>
        </p:nvSpPr>
        <p:spPr>
          <a:xfrm>
            <a:off x="1587140" y="3212976"/>
            <a:ext cx="6393240" cy="942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44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1400" b="0" strike="noStrike" spc="-1" dirty="0">
                <a:solidFill>
                  <a:srgbClr val="000000"/>
                </a:solidFill>
                <a:latin typeface="HelveticaNeueCyr"/>
                <a:ea typeface="DejaVu Sans"/>
              </a:rPr>
              <a:t>Сбор фотографий Великого Новгорода, запечатленного в разные периоды</a:t>
            </a:r>
            <a:endParaRPr lang="ru-RU" sz="1400" b="0" strike="noStrike" spc="-1" dirty="0">
              <a:latin typeface="HelveticaNeueCyr"/>
            </a:endParaRPr>
          </a:p>
          <a:p>
            <a:pPr marL="285840" indent="-2844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1400" b="0" strike="noStrike" spc="-1" dirty="0">
                <a:solidFill>
                  <a:srgbClr val="000000"/>
                </a:solidFill>
                <a:latin typeface="HelveticaNeueCyr"/>
                <a:ea typeface="DejaVu Sans"/>
              </a:rPr>
              <a:t>Народная атрибуция </a:t>
            </a:r>
            <a:endParaRPr lang="ru-RU" sz="1400" b="0" strike="noStrike" spc="-1" dirty="0">
              <a:latin typeface="HelveticaNeueCyr"/>
            </a:endParaRPr>
          </a:p>
          <a:p>
            <a:pPr marL="285840" indent="-2844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1400" b="0" strike="noStrike" spc="-1" dirty="0">
                <a:solidFill>
                  <a:srgbClr val="000000"/>
                </a:solidFill>
                <a:latin typeface="HelveticaNeueCyr"/>
                <a:ea typeface="DejaVu Sans"/>
              </a:rPr>
              <a:t>Активность в социальных сетях (ВКонтакте, Телеграм, сайты)</a:t>
            </a:r>
            <a:endParaRPr lang="ru-RU" sz="1400" b="0" strike="noStrike" spc="-1" dirty="0">
              <a:latin typeface="HelveticaNeueCyr"/>
            </a:endParaRPr>
          </a:p>
        </p:txBody>
      </p:sp>
      <p:pic>
        <p:nvPicPr>
          <p:cNvPr id="176" name="Picture 2" descr="https://cdn-icons.flaticon.com/png/512/4345/premium/4345040.png?token=exp=1660303999~hmac=28deb195c06934a25e9cb08a471e3dd9"/>
          <p:cNvPicPr/>
          <p:nvPr/>
        </p:nvPicPr>
        <p:blipFill>
          <a:blip r:embed="rId2"/>
          <a:stretch/>
        </p:blipFill>
        <p:spPr>
          <a:xfrm>
            <a:off x="647280" y="4480400"/>
            <a:ext cx="748800" cy="748800"/>
          </a:xfrm>
          <a:prstGeom prst="rect">
            <a:avLst/>
          </a:prstGeom>
          <a:ln w="0">
            <a:noFill/>
          </a:ln>
        </p:spPr>
      </p:pic>
      <p:pic>
        <p:nvPicPr>
          <p:cNvPr id="177" name="Picture 4" descr="https://cdn-icons.flaticon.com/png/512/4344/premium/4344934.png?token=exp=1660308914~hmac=60af26eac9b73950d5b8f9f841ac9653"/>
          <p:cNvPicPr/>
          <p:nvPr/>
        </p:nvPicPr>
        <p:blipFill>
          <a:blip r:embed="rId3"/>
          <a:stretch/>
        </p:blipFill>
        <p:spPr>
          <a:xfrm>
            <a:off x="611560" y="2701088"/>
            <a:ext cx="799920" cy="799920"/>
          </a:xfrm>
          <a:prstGeom prst="rect">
            <a:avLst/>
          </a:prstGeom>
          <a:ln w="0">
            <a:noFill/>
          </a:ln>
        </p:spPr>
      </p:pic>
      <p:pic>
        <p:nvPicPr>
          <p:cNvPr id="178" name="Picture 6" descr="https://cdn-icons.flaticon.com/png/512/4344/premium/4344976.png?token=exp=1660308988~hmac=b71ec56baa09608992ac6d6b4059fdca"/>
          <p:cNvPicPr/>
          <p:nvPr/>
        </p:nvPicPr>
        <p:blipFill>
          <a:blip r:embed="rId4"/>
          <a:stretch/>
        </p:blipFill>
        <p:spPr>
          <a:xfrm>
            <a:off x="647280" y="1412776"/>
            <a:ext cx="800640" cy="800640"/>
          </a:xfrm>
          <a:prstGeom prst="rect">
            <a:avLst/>
          </a:prstGeom>
          <a:ln w="0">
            <a:noFill/>
          </a:ln>
        </p:spPr>
      </p:pic>
      <p:sp>
        <p:nvSpPr>
          <p:cNvPr id="179" name="Заголовок 1"/>
          <p:cNvSpPr/>
          <p:nvPr/>
        </p:nvSpPr>
        <p:spPr>
          <a:xfrm>
            <a:off x="568080" y="379800"/>
            <a:ext cx="5014440" cy="373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2400" b="1" strike="noStrike" spc="-1" dirty="0">
                <a:solidFill>
                  <a:srgbClr val="2F5597"/>
                </a:solidFill>
                <a:latin typeface="HelveticaNeueCyr"/>
                <a:ea typeface="DejaVu Sans"/>
              </a:rPr>
              <a:t>Информационное обеспечение</a:t>
            </a:r>
            <a:endParaRPr lang="ru-RU" sz="2400" b="0" strike="noStrike" spc="-1" dirty="0">
              <a:latin typeface="XO Oriel"/>
            </a:endParaRPr>
          </a:p>
        </p:txBody>
      </p:sp>
      <p:sp>
        <p:nvSpPr>
          <p:cNvPr id="180" name="Заголовок 1"/>
          <p:cNvSpPr/>
          <p:nvPr/>
        </p:nvSpPr>
        <p:spPr>
          <a:xfrm>
            <a:off x="580680" y="874080"/>
            <a:ext cx="3416760" cy="284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2400" b="0" strike="noStrike" spc="-1" dirty="0">
                <a:solidFill>
                  <a:srgbClr val="2F5597"/>
                </a:solidFill>
                <a:latin typeface="HelveticaNeueCyr"/>
                <a:ea typeface="DejaVu Sans"/>
              </a:rPr>
              <a:t>Современные формы</a:t>
            </a:r>
            <a:endParaRPr lang="ru-RU" sz="2400" b="0" strike="noStrike" spc="-1" dirty="0">
              <a:latin typeface="XO Ori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4">
            <a:extLst>
              <a:ext uri="{FF2B5EF4-FFF2-40B4-BE49-F238E27FC236}">
                <a16:creationId xmlns:a16="http://schemas.microsoft.com/office/drawing/2014/main" xmlns="" id="{A51F0F1E-CB11-0A1D-E717-C39135BB6531}"/>
              </a:ext>
            </a:extLst>
          </p:cNvPr>
          <p:cNvSpPr/>
          <p:nvPr/>
        </p:nvSpPr>
        <p:spPr>
          <a:xfrm>
            <a:off x="386280" y="742680"/>
            <a:ext cx="8562960" cy="36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8C48DA45-8751-20E8-67FD-F2F9D48C0BEC}"/>
              </a:ext>
            </a:extLst>
          </p:cNvPr>
          <p:cNvSpPr/>
          <p:nvPr/>
        </p:nvSpPr>
        <p:spPr>
          <a:xfrm>
            <a:off x="8657280" y="470160"/>
            <a:ext cx="290520" cy="226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b="1" spc="-1" dirty="0">
                <a:solidFill>
                  <a:srgbClr val="004E90"/>
                </a:solidFill>
                <a:latin typeface="Arial"/>
                <a:ea typeface="DejaVu Sans"/>
              </a:rPr>
              <a:t>6</a:t>
            </a:r>
            <a:endParaRPr lang="ru-RU" sz="2800" b="0" strike="noStrike" spc="-1" dirty="0">
              <a:latin typeface="XO Oriel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E441D390-A31E-2D98-F059-0D8D6F874047}"/>
              </a:ext>
            </a:extLst>
          </p:cNvPr>
          <p:cNvSpPr/>
          <p:nvPr/>
        </p:nvSpPr>
        <p:spPr>
          <a:xfrm>
            <a:off x="568080" y="379800"/>
            <a:ext cx="5014440" cy="373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2400" b="1" strike="noStrike" spc="-1" dirty="0">
                <a:solidFill>
                  <a:srgbClr val="2F5597"/>
                </a:solidFill>
                <a:latin typeface="HelveticaNeueCyr"/>
                <a:ea typeface="DejaVu Sans"/>
              </a:rPr>
              <a:t>Информационное обеспечение</a:t>
            </a:r>
            <a:endParaRPr lang="ru-RU" sz="2400" b="0" strike="noStrike" spc="-1" dirty="0">
              <a:latin typeface="XO Orie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EB1F307-7DBA-864D-34C6-BAEF00B0EE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79" y="1619474"/>
            <a:ext cx="3299626" cy="4861448"/>
          </a:xfrm>
          <a:prstGeom prst="rect">
            <a:avLst/>
          </a:prstGeom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0A3F6975-0C90-6CB1-CC51-03D271E20711}"/>
              </a:ext>
            </a:extLst>
          </p:cNvPr>
          <p:cNvSpPr/>
          <p:nvPr/>
        </p:nvSpPr>
        <p:spPr>
          <a:xfrm>
            <a:off x="234443" y="874918"/>
            <a:ext cx="8784976" cy="49462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2400" spc="-1" dirty="0">
                <a:solidFill>
                  <a:srgbClr val="2F5597"/>
                </a:solidFill>
                <a:latin typeface="HelveticaNeueCyr"/>
                <a:ea typeface="DejaVu Sans"/>
              </a:rPr>
              <a:t>Тематические постеры на остановочных комплексах Великого Новгорода</a:t>
            </a:r>
            <a:endParaRPr lang="ru-RU" sz="2400" b="0" strike="noStrike" spc="-1" dirty="0">
              <a:latin typeface="XO Oriel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6732221-3A71-C777-E7A4-25DFCD4906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56" y="803076"/>
            <a:ext cx="625847" cy="62584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D2CD50D4-79FD-CA01-8495-6858FF40DE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508" y="1962142"/>
            <a:ext cx="4181172" cy="414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73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901"/>
                            </p:stCondLst>
                            <p:childTnLst>
                              <p:par>
                                <p:cTn id="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401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4">
            <a:extLst>
              <a:ext uri="{FF2B5EF4-FFF2-40B4-BE49-F238E27FC236}">
                <a16:creationId xmlns:a16="http://schemas.microsoft.com/office/drawing/2014/main" xmlns="" id="{BB93CF67-3AB4-DB2D-0F8A-4A822F152E60}"/>
              </a:ext>
            </a:extLst>
          </p:cNvPr>
          <p:cNvSpPr/>
          <p:nvPr/>
        </p:nvSpPr>
        <p:spPr>
          <a:xfrm>
            <a:off x="386280" y="742680"/>
            <a:ext cx="8562960" cy="36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3C9A5F44-339F-ADAD-AF14-BDC0F1F6C46E}"/>
              </a:ext>
            </a:extLst>
          </p:cNvPr>
          <p:cNvSpPr/>
          <p:nvPr/>
        </p:nvSpPr>
        <p:spPr>
          <a:xfrm>
            <a:off x="8657280" y="470160"/>
            <a:ext cx="290520" cy="226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b="1" spc="-1" dirty="0">
                <a:solidFill>
                  <a:srgbClr val="004E90"/>
                </a:solidFill>
                <a:latin typeface="Arial"/>
                <a:ea typeface="DejaVu Sans"/>
              </a:rPr>
              <a:t>7</a:t>
            </a:r>
            <a:endParaRPr lang="ru-RU" sz="2800" b="0" strike="noStrike" spc="-1" dirty="0">
              <a:latin typeface="XO Oriel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9774A0D7-C39B-0DE6-38ED-29E48AFB3EED}"/>
              </a:ext>
            </a:extLst>
          </p:cNvPr>
          <p:cNvSpPr/>
          <p:nvPr/>
        </p:nvSpPr>
        <p:spPr>
          <a:xfrm>
            <a:off x="568080" y="379800"/>
            <a:ext cx="5014440" cy="373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2400" b="1" strike="noStrike" spc="-1" dirty="0">
                <a:solidFill>
                  <a:srgbClr val="2F5597"/>
                </a:solidFill>
                <a:latin typeface="HelveticaNeueCyr"/>
                <a:ea typeface="DejaVu Sans"/>
              </a:rPr>
              <a:t>Информационное обеспечение</a:t>
            </a:r>
            <a:endParaRPr lang="ru-RU" sz="2400" b="0" strike="noStrike" spc="-1" dirty="0">
              <a:latin typeface="XO Oriel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FCF9A2C9-099A-9FCE-F0BE-89D633E272D6}"/>
              </a:ext>
            </a:extLst>
          </p:cNvPr>
          <p:cNvSpPr/>
          <p:nvPr/>
        </p:nvSpPr>
        <p:spPr>
          <a:xfrm>
            <a:off x="1510695" y="848937"/>
            <a:ext cx="5863528" cy="284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2400" spc="-1" dirty="0">
                <a:solidFill>
                  <a:srgbClr val="2F5597"/>
                </a:solidFill>
                <a:latin typeface="HelveticaNeueCyr"/>
                <a:ea typeface="DejaVu Sans"/>
              </a:rPr>
              <a:t>Нестандартная студенческая практика</a:t>
            </a:r>
            <a:endParaRPr lang="ru-RU" sz="2400" b="0" strike="noStrike" spc="-1" dirty="0">
              <a:latin typeface="XO Oriel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5840401D-3DB1-A660-2877-5E3142C57132}"/>
              </a:ext>
            </a:extLst>
          </p:cNvPr>
          <p:cNvSpPr/>
          <p:nvPr/>
        </p:nvSpPr>
        <p:spPr>
          <a:xfrm>
            <a:off x="1547820" y="1911712"/>
            <a:ext cx="2160240" cy="284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600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Cyr"/>
                <a:ea typeface="DejaVu Sans"/>
              </a:rPr>
              <a:t>Уличная выставка</a:t>
            </a:r>
            <a:endParaRPr lang="ru-RU" sz="1600" b="0" strike="noStrike" spc="-1" dirty="0">
              <a:solidFill>
                <a:schemeClr val="tx1">
                  <a:lumMod val="75000"/>
                  <a:lumOff val="25000"/>
                </a:schemeClr>
              </a:solidFill>
              <a:latin typeface="XO Oriel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9542E63-D765-04E9-9C6E-44E037B5C0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356" y="2243825"/>
            <a:ext cx="2876632" cy="21574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274CF054-82CD-629B-6ADB-5B8120FEE3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541919"/>
            <a:ext cx="2876632" cy="2157474"/>
          </a:xfrm>
          <a:prstGeom prst="rect">
            <a:avLst/>
          </a:prstGeo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5CA7FE22-C6B8-CDDB-F8E7-124C42D42D74}"/>
              </a:ext>
            </a:extLst>
          </p:cNvPr>
          <p:cNvSpPr/>
          <p:nvPr/>
        </p:nvSpPr>
        <p:spPr>
          <a:xfrm>
            <a:off x="5364088" y="1909952"/>
            <a:ext cx="2489810" cy="284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600" b="0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Cyr"/>
                <a:ea typeface="DejaVu Sans"/>
              </a:rPr>
              <a:t>Игра «Битва историков»</a:t>
            </a:r>
            <a:endParaRPr lang="ru-RU" sz="1600" b="0" strike="noStrike" spc="-1" dirty="0">
              <a:solidFill>
                <a:schemeClr val="tx1">
                  <a:lumMod val="75000"/>
                  <a:lumOff val="25000"/>
                </a:schemeClr>
              </a:solidFill>
              <a:latin typeface="XO Oriel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E9AE4A26-C496-A254-0EB1-81D83EBC9F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005" y="2243825"/>
            <a:ext cx="2876631" cy="215747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D3C7AAFB-0A1B-061A-99AE-1391AFF195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005" y="4541919"/>
            <a:ext cx="2876631" cy="215747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A476830A-9073-E5FD-0C35-CAD4B5ED2B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196752"/>
            <a:ext cx="720079" cy="71222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2F0B1BDB-5AEE-73F2-6A96-E89B5B2844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191" y="1346246"/>
            <a:ext cx="551513" cy="55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4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401"/>
                            </p:stCondLst>
                            <p:childTnLst>
                              <p:par>
                                <p:cTn id="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901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401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302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802"/>
                            </p:stCondLst>
                            <p:childTnLst>
                              <p:par>
                                <p:cTn id="2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B4D9CE89-B0A4-561F-2544-21BD96B8D048}"/>
              </a:ext>
            </a:extLst>
          </p:cNvPr>
          <p:cNvSpPr/>
          <p:nvPr/>
        </p:nvSpPr>
        <p:spPr>
          <a:xfrm>
            <a:off x="755197" y="882360"/>
            <a:ext cx="7560840" cy="284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2400" b="0" strike="noStrike" spc="-1" dirty="0">
                <a:solidFill>
                  <a:srgbClr val="2F5597"/>
                </a:solidFill>
                <a:latin typeface="HelveticaNeueCyr"/>
                <a:ea typeface="DejaVu Sans"/>
              </a:rPr>
              <a:t>«Путь к исторической правде»</a:t>
            </a:r>
            <a:endParaRPr lang="ru-RU" sz="2400" b="0" strike="noStrike" spc="-1" dirty="0">
              <a:latin typeface="XO Oriel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EAFAB54E-9CDE-530B-7BAB-A6876238D035}"/>
              </a:ext>
            </a:extLst>
          </p:cNvPr>
          <p:cNvSpPr/>
          <p:nvPr/>
        </p:nvSpPr>
        <p:spPr>
          <a:xfrm>
            <a:off x="1624767" y="1223685"/>
            <a:ext cx="5904656" cy="284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2400" b="0" strike="noStrike" spc="-1" dirty="0">
                <a:solidFill>
                  <a:srgbClr val="2F5597"/>
                </a:solidFill>
                <a:latin typeface="HelveticaNeueCyr"/>
                <a:ea typeface="DejaVu Sans"/>
              </a:rPr>
              <a:t>Курс для обучающихся 8-9 классов</a:t>
            </a:r>
            <a:endParaRPr lang="ru-RU" sz="2400" b="0" strike="noStrike" spc="-1" dirty="0">
              <a:latin typeface="XO Oriel"/>
            </a:endParaRPr>
          </a:p>
        </p:txBody>
      </p:sp>
      <p:pic>
        <p:nvPicPr>
          <p:cNvPr id="1026" name="Picture 2" descr="Тема № 1">
            <a:extLst>
              <a:ext uri="{FF2B5EF4-FFF2-40B4-BE49-F238E27FC236}">
                <a16:creationId xmlns:a16="http://schemas.microsoft.com/office/drawing/2014/main" xmlns="" id="{D9ADEBC2-F7F1-3E87-5FED-90E44527B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1" y="2637272"/>
            <a:ext cx="2131422" cy="161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F269D211-77EC-4B82-CDF5-057B2B9BEF5B}"/>
              </a:ext>
            </a:extLst>
          </p:cNvPr>
          <p:cNvSpPr/>
          <p:nvPr/>
        </p:nvSpPr>
        <p:spPr>
          <a:xfrm>
            <a:off x="-137820" y="4456937"/>
            <a:ext cx="2736304" cy="99569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300" spc="-1" dirty="0">
                <a:solidFill>
                  <a:srgbClr val="2F5597"/>
                </a:solidFill>
                <a:latin typeface="HelveticaNeueCyr"/>
                <a:ea typeface="DejaVu Sans"/>
              </a:rPr>
              <a:t>Тема № 1. </a:t>
            </a:r>
          </a:p>
          <a:p>
            <a:pPr algn="ctr">
              <a:lnSpc>
                <a:spcPct val="90000"/>
              </a:lnSpc>
            </a:pPr>
            <a:endParaRPr lang="ru-RU" sz="1300" spc="-1" dirty="0">
              <a:solidFill>
                <a:srgbClr val="2F5597"/>
              </a:solidFill>
              <a:latin typeface="HelveticaNeueCyr"/>
              <a:ea typeface="DejaVu Sans"/>
            </a:endParaRPr>
          </a:p>
          <a:p>
            <a:pPr algn="ctr">
              <a:lnSpc>
                <a:spcPct val="90000"/>
              </a:lnSpc>
            </a:pPr>
            <a:r>
              <a:rPr lang="ru-RU" sz="1300" spc="-1" dirty="0">
                <a:solidFill>
                  <a:srgbClr val="2F5597"/>
                </a:solidFill>
                <a:latin typeface="HelveticaNeueCyr"/>
                <a:ea typeface="DejaVu Sans"/>
              </a:rPr>
              <a:t>Виды документов и их характеристика. Правила работы с историческими источниками</a:t>
            </a:r>
            <a:endParaRPr lang="ru-RU" sz="1300" b="0" strike="noStrike" spc="-1" dirty="0">
              <a:latin typeface="XO Oriel"/>
            </a:endParaRPr>
          </a:p>
        </p:txBody>
      </p:sp>
      <p:pic>
        <p:nvPicPr>
          <p:cNvPr id="1028" name="Picture 4" descr="Тема № 2">
            <a:extLst>
              <a:ext uri="{FF2B5EF4-FFF2-40B4-BE49-F238E27FC236}">
                <a16:creationId xmlns:a16="http://schemas.microsoft.com/office/drawing/2014/main" xmlns="" id="{19552B73-52C1-9635-A023-5DCB64863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127" y="2646790"/>
            <a:ext cx="2123225" cy="160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065533F9-D9CE-2F3C-2C74-F5F3163D2887}"/>
              </a:ext>
            </a:extLst>
          </p:cNvPr>
          <p:cNvSpPr/>
          <p:nvPr/>
        </p:nvSpPr>
        <p:spPr>
          <a:xfrm>
            <a:off x="2296043" y="4536294"/>
            <a:ext cx="2160240" cy="720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300" spc="-1" dirty="0">
                <a:solidFill>
                  <a:srgbClr val="2F5597"/>
                </a:solidFill>
                <a:latin typeface="HelveticaNeueCyr"/>
                <a:ea typeface="DejaVu Sans"/>
              </a:rPr>
              <a:t>Тема № 2.</a:t>
            </a:r>
          </a:p>
          <a:p>
            <a:pPr algn="ctr">
              <a:lnSpc>
                <a:spcPct val="90000"/>
              </a:lnSpc>
            </a:pPr>
            <a:endParaRPr lang="ru-RU" sz="1300" spc="-1" dirty="0">
              <a:solidFill>
                <a:srgbClr val="2F5597"/>
              </a:solidFill>
              <a:latin typeface="HelveticaNeueCyr"/>
              <a:ea typeface="DejaVu Sans"/>
            </a:endParaRPr>
          </a:p>
          <a:p>
            <a:pPr algn="ctr">
              <a:lnSpc>
                <a:spcPct val="90000"/>
              </a:lnSpc>
            </a:pPr>
            <a:r>
              <a:rPr lang="ru-RU" sz="1300" spc="-1" dirty="0">
                <a:solidFill>
                  <a:srgbClr val="2F5597"/>
                </a:solidFill>
                <a:latin typeface="HelveticaNeueCyr"/>
                <a:ea typeface="DejaVu Sans"/>
              </a:rPr>
              <a:t>Роль архивов в сохранении исторической памяти</a:t>
            </a:r>
            <a:endParaRPr lang="ru-RU" sz="1300" b="0" strike="noStrike" spc="-1" dirty="0">
              <a:latin typeface="XO Oriel"/>
            </a:endParaRPr>
          </a:p>
        </p:txBody>
      </p:sp>
      <p:pic>
        <p:nvPicPr>
          <p:cNvPr id="1030" name="Picture 6" descr="Тема № 3">
            <a:extLst>
              <a:ext uri="{FF2B5EF4-FFF2-40B4-BE49-F238E27FC236}">
                <a16:creationId xmlns:a16="http://schemas.microsoft.com/office/drawing/2014/main" xmlns="" id="{E3443DE5-79E8-223D-6ED6-7FA087AA2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832" y="2637239"/>
            <a:ext cx="2144251" cy="162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Тема № 4">
            <a:extLst>
              <a:ext uri="{FF2B5EF4-FFF2-40B4-BE49-F238E27FC236}">
                <a16:creationId xmlns:a16="http://schemas.microsoft.com/office/drawing/2014/main" xmlns="" id="{E11796FA-53F1-6645-D4A8-7D6135853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959" y="2627553"/>
            <a:ext cx="2144251" cy="162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BA92C2BF-79B7-7AA6-F2E6-ACC1BEE019D3}"/>
              </a:ext>
            </a:extLst>
          </p:cNvPr>
          <p:cNvSpPr/>
          <p:nvPr/>
        </p:nvSpPr>
        <p:spPr>
          <a:xfrm>
            <a:off x="4484643" y="4456937"/>
            <a:ext cx="2160240" cy="720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300" spc="-1" dirty="0">
                <a:solidFill>
                  <a:srgbClr val="2F5597"/>
                </a:solidFill>
                <a:latin typeface="HelveticaNeueCyr"/>
                <a:ea typeface="DejaVu Sans"/>
              </a:rPr>
              <a:t>Тема № 3.</a:t>
            </a:r>
          </a:p>
          <a:p>
            <a:pPr algn="ctr">
              <a:lnSpc>
                <a:spcPct val="90000"/>
              </a:lnSpc>
            </a:pPr>
            <a:endParaRPr lang="ru-RU" sz="1300" spc="-1" dirty="0">
              <a:solidFill>
                <a:srgbClr val="2F5597"/>
              </a:solidFill>
              <a:latin typeface="HelveticaNeueCyr"/>
              <a:ea typeface="DejaVu Sans"/>
            </a:endParaRPr>
          </a:p>
          <a:p>
            <a:pPr algn="ctr">
              <a:lnSpc>
                <a:spcPct val="90000"/>
              </a:lnSpc>
            </a:pPr>
            <a:r>
              <a:rPr lang="ru-RU" sz="1300" spc="-1" dirty="0">
                <a:solidFill>
                  <a:srgbClr val="2F5597"/>
                </a:solidFill>
                <a:latin typeface="HelveticaNeueCyr"/>
                <a:ea typeface="DejaVu Sans"/>
              </a:rPr>
              <a:t>Отражение события в архивных документах</a:t>
            </a:r>
            <a:endParaRPr lang="ru-RU" sz="1300" b="0" strike="noStrike" spc="-1" dirty="0">
              <a:latin typeface="XO Oriel"/>
            </a:endParaRP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A21E506B-D4F9-C8D7-1419-62CF79851FE7}"/>
              </a:ext>
            </a:extLst>
          </p:cNvPr>
          <p:cNvSpPr/>
          <p:nvPr/>
        </p:nvSpPr>
        <p:spPr>
          <a:xfrm>
            <a:off x="6779673" y="4456937"/>
            <a:ext cx="2160240" cy="720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300" spc="-1" dirty="0">
                <a:solidFill>
                  <a:srgbClr val="2F5597"/>
                </a:solidFill>
                <a:latin typeface="HelveticaNeueCyr"/>
                <a:ea typeface="DejaVu Sans"/>
              </a:rPr>
              <a:t>Тема № 4.</a:t>
            </a:r>
          </a:p>
          <a:p>
            <a:pPr algn="ctr">
              <a:lnSpc>
                <a:spcPct val="90000"/>
              </a:lnSpc>
            </a:pPr>
            <a:endParaRPr lang="ru-RU" sz="1300" spc="-1" dirty="0">
              <a:solidFill>
                <a:srgbClr val="2F5597"/>
              </a:solidFill>
              <a:latin typeface="HelveticaNeueCyr"/>
              <a:ea typeface="DejaVu Sans"/>
            </a:endParaRPr>
          </a:p>
          <a:p>
            <a:pPr algn="ctr">
              <a:lnSpc>
                <a:spcPct val="90000"/>
              </a:lnSpc>
            </a:pPr>
            <a:r>
              <a:rPr lang="ru-RU" sz="1300" spc="-1" dirty="0">
                <a:solidFill>
                  <a:srgbClr val="2F5597"/>
                </a:solidFill>
                <a:latin typeface="HelveticaNeueCyr"/>
                <a:ea typeface="DejaVu Sans"/>
              </a:rPr>
              <a:t>Работа с личным архивом</a:t>
            </a:r>
            <a:endParaRPr lang="ru-RU" sz="1300" b="0" strike="noStrike" spc="-1" dirty="0">
              <a:latin typeface="XO Oriel"/>
            </a:endParaRP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xmlns="" id="{77ED5773-EE20-5C54-1C6A-B23E59ED7845}"/>
              </a:ext>
            </a:extLst>
          </p:cNvPr>
          <p:cNvSpPr/>
          <p:nvPr/>
        </p:nvSpPr>
        <p:spPr>
          <a:xfrm>
            <a:off x="2843808" y="1921652"/>
            <a:ext cx="2967818" cy="36897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2000" b="1" spc="-1" dirty="0">
                <a:solidFill>
                  <a:srgbClr val="2F5597"/>
                </a:solidFill>
                <a:latin typeface="HelveticaNeueCyr"/>
                <a:ea typeface="DejaVu Sans"/>
              </a:rPr>
              <a:t>Темы</a:t>
            </a:r>
            <a:endParaRPr lang="ru-RU" sz="2000" b="1" strike="noStrike" spc="-1" dirty="0">
              <a:latin typeface="XO Oriel"/>
            </a:endParaRPr>
          </a:p>
        </p:txBody>
      </p:sp>
      <p:pic>
        <p:nvPicPr>
          <p:cNvPr id="19" name="Picture 2" descr="https://cdn-icons.flaticon.com/png/512/4345/premium/4345040.png?token=exp=1660303999~hmac=28deb195c06934a25e9cb08a471e3dd9">
            <a:extLst>
              <a:ext uri="{FF2B5EF4-FFF2-40B4-BE49-F238E27FC236}">
                <a16:creationId xmlns:a16="http://schemas.microsoft.com/office/drawing/2014/main" xmlns="" id="{8EDDC4B7-B869-4586-C3AC-6271A9D88735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1272539" y="831219"/>
            <a:ext cx="684076" cy="717844"/>
          </a:xfrm>
          <a:prstGeom prst="rect">
            <a:avLst/>
          </a:prstGeom>
          <a:ln w="0">
            <a:noFill/>
          </a:ln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EDA8B4AA-22EE-2F70-C262-0C605FF01C52}"/>
              </a:ext>
            </a:extLst>
          </p:cNvPr>
          <p:cNvSpPr/>
          <p:nvPr/>
        </p:nvSpPr>
        <p:spPr>
          <a:xfrm>
            <a:off x="8657280" y="470160"/>
            <a:ext cx="290520" cy="226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1" spc="-1" dirty="0">
                <a:solidFill>
                  <a:srgbClr val="004E90"/>
                </a:solidFill>
                <a:latin typeface="Arial"/>
                <a:ea typeface="DejaVu Sans"/>
              </a:rPr>
              <a:t>8</a:t>
            </a:r>
            <a:endParaRPr lang="ru-RU" sz="2800" b="0" strike="noStrike" spc="-1" dirty="0">
              <a:latin typeface="XO Oriel"/>
            </a:endParaRPr>
          </a:p>
        </p:txBody>
      </p:sp>
      <p:sp>
        <p:nvSpPr>
          <p:cNvPr id="4" name="Прямая соединительная линия 4">
            <a:extLst>
              <a:ext uri="{FF2B5EF4-FFF2-40B4-BE49-F238E27FC236}">
                <a16:creationId xmlns:a16="http://schemas.microsoft.com/office/drawing/2014/main" xmlns="" id="{2F52B77B-7FCF-3151-0C35-7A96B89EEA4C}"/>
              </a:ext>
            </a:extLst>
          </p:cNvPr>
          <p:cNvSpPr/>
          <p:nvPr/>
        </p:nvSpPr>
        <p:spPr>
          <a:xfrm>
            <a:off x="386280" y="742680"/>
            <a:ext cx="8562960" cy="36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00367931-5039-1CD4-878B-DB80E7B7094C}"/>
              </a:ext>
            </a:extLst>
          </p:cNvPr>
          <p:cNvSpPr/>
          <p:nvPr/>
        </p:nvSpPr>
        <p:spPr>
          <a:xfrm>
            <a:off x="568080" y="379800"/>
            <a:ext cx="5014440" cy="373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2400" b="1" strike="noStrike" spc="-1" dirty="0">
                <a:solidFill>
                  <a:srgbClr val="2F5597"/>
                </a:solidFill>
                <a:latin typeface="HelveticaNeueCyr"/>
                <a:ea typeface="DejaVu Sans"/>
              </a:rPr>
              <a:t>Информационное обеспечение</a:t>
            </a:r>
            <a:endParaRPr lang="ru-RU" sz="2400" b="0" strike="noStrike" spc="-1" dirty="0">
              <a:latin typeface="XO Oriel"/>
            </a:endParaRPr>
          </a:p>
        </p:txBody>
      </p:sp>
    </p:spTree>
    <p:extLst>
      <p:ext uri="{BB962C8B-B14F-4D97-AF65-F5344CB8AC3E}">
        <p14:creationId xmlns:p14="http://schemas.microsoft.com/office/powerpoint/2010/main" val="347509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901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802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203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Заголовок 1"/>
          <p:cNvSpPr/>
          <p:nvPr/>
        </p:nvSpPr>
        <p:spPr>
          <a:xfrm>
            <a:off x="573840" y="845280"/>
            <a:ext cx="2305080" cy="315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2400" b="0" strike="noStrike" spc="-1" dirty="0">
                <a:solidFill>
                  <a:srgbClr val="2F5597"/>
                </a:solidFill>
                <a:latin typeface="HelveticaNeueCyr"/>
                <a:ea typeface="DejaVu Sans"/>
              </a:rPr>
              <a:t>Точки роста</a:t>
            </a:r>
            <a:endParaRPr lang="ru-RU" sz="2400" b="0" strike="noStrike" spc="-1" dirty="0">
              <a:latin typeface="HelveticaNeueCyr"/>
            </a:endParaRPr>
          </a:p>
        </p:txBody>
      </p:sp>
      <p:sp>
        <p:nvSpPr>
          <p:cNvPr id="196" name="Заголовок 1"/>
          <p:cNvSpPr/>
          <p:nvPr/>
        </p:nvSpPr>
        <p:spPr>
          <a:xfrm flipH="1">
            <a:off x="1911600" y="1742400"/>
            <a:ext cx="2660400" cy="953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b="1" strike="noStrike" spc="-1" dirty="0">
                <a:solidFill>
                  <a:srgbClr val="2F5597"/>
                </a:solidFill>
                <a:latin typeface="HelveticaNeueCyr"/>
                <a:ea typeface="DejaVu Sans"/>
              </a:rPr>
              <a:t>Новое здание архива как культурно-просветительский  центр</a:t>
            </a:r>
            <a:endParaRPr lang="ru-RU" b="0" strike="noStrike" spc="-1" dirty="0">
              <a:latin typeface="HelveticaNeueCyr"/>
            </a:endParaRPr>
          </a:p>
        </p:txBody>
      </p:sp>
      <p:sp>
        <p:nvSpPr>
          <p:cNvPr id="197" name="Прямоугольник 13"/>
          <p:cNvSpPr/>
          <p:nvPr/>
        </p:nvSpPr>
        <p:spPr>
          <a:xfrm>
            <a:off x="1941120" y="2916000"/>
            <a:ext cx="2284560" cy="10880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strike="noStrike" spc="-1" dirty="0">
                <a:solidFill>
                  <a:srgbClr val="2F5597"/>
                </a:solidFill>
                <a:latin typeface="HelveticaNeueCyr"/>
                <a:ea typeface="DejaVu Sans"/>
              </a:rPr>
              <a:t>Представление архивов в  городском пространстве</a:t>
            </a:r>
            <a:endParaRPr lang="ru-RU" b="0" strike="noStrike" spc="-1" dirty="0">
              <a:latin typeface="HelveticaNeueCyr"/>
            </a:endParaRPr>
          </a:p>
        </p:txBody>
      </p:sp>
      <p:sp>
        <p:nvSpPr>
          <p:cNvPr id="198" name="Прямоугольник 16"/>
          <p:cNvSpPr/>
          <p:nvPr/>
        </p:nvSpPr>
        <p:spPr>
          <a:xfrm>
            <a:off x="1911600" y="4224395"/>
            <a:ext cx="2514240" cy="10880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strike="noStrike" spc="-1" dirty="0">
                <a:solidFill>
                  <a:srgbClr val="2F5597"/>
                </a:solidFill>
                <a:latin typeface="HelveticaNeueCyr"/>
                <a:ea typeface="DejaVu Sans"/>
              </a:rPr>
              <a:t>Развитие архивных онлайн-сервисов, создание баз данных</a:t>
            </a:r>
            <a:endParaRPr lang="ru-RU" b="0" strike="noStrike" spc="-1" dirty="0">
              <a:latin typeface="HelveticaNeueCyr"/>
            </a:endParaRPr>
          </a:p>
        </p:txBody>
      </p:sp>
      <p:sp>
        <p:nvSpPr>
          <p:cNvPr id="199" name="TextBox 5"/>
          <p:cNvSpPr/>
          <p:nvPr/>
        </p:nvSpPr>
        <p:spPr>
          <a:xfrm>
            <a:off x="4572000" y="2889464"/>
            <a:ext cx="2431080" cy="116809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HelveticaNeueCyr"/>
                <a:ea typeface="DejaVu Sans"/>
              </a:rPr>
              <a:t>Выставки на набережных, исторических улицах Великого Новгорода, Старой Руссы, Боровичей и других городов региона</a:t>
            </a:r>
            <a:endParaRPr lang="ru-RU" sz="1400" b="0" strike="noStrike" spc="-1" dirty="0">
              <a:latin typeface="HelveticaNeueCyr"/>
            </a:endParaRPr>
          </a:p>
        </p:txBody>
      </p:sp>
      <p:sp>
        <p:nvSpPr>
          <p:cNvPr id="200" name="TextBox 7"/>
          <p:cNvSpPr/>
          <p:nvPr/>
        </p:nvSpPr>
        <p:spPr>
          <a:xfrm>
            <a:off x="4568887" y="4247903"/>
            <a:ext cx="2276880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HelveticaNeueCyr"/>
                <a:ea typeface="DejaVu Sans"/>
              </a:rPr>
              <a:t>Развитие электронного каталога</a:t>
            </a:r>
            <a:endParaRPr lang="ru-RU" sz="1400" b="0" strike="noStrike" spc="-1" dirty="0">
              <a:latin typeface="HelveticaNeueCyr"/>
            </a:endParaRPr>
          </a:p>
        </p:txBody>
      </p:sp>
      <p:sp>
        <p:nvSpPr>
          <p:cNvPr id="201" name="TextBox 10"/>
          <p:cNvSpPr/>
          <p:nvPr/>
        </p:nvSpPr>
        <p:spPr>
          <a:xfrm>
            <a:off x="4596505" y="1689277"/>
            <a:ext cx="2431080" cy="7372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HelveticaNeueCyr"/>
                <a:ea typeface="DejaVu Sans"/>
              </a:rPr>
              <a:t>Просветительские, научные, патриотические проекты</a:t>
            </a:r>
            <a:endParaRPr lang="ru-RU" sz="1400" b="0" strike="noStrike" spc="-1" dirty="0">
              <a:latin typeface="HelveticaNeueCyr"/>
            </a:endParaRPr>
          </a:p>
        </p:txBody>
      </p:sp>
      <p:sp>
        <p:nvSpPr>
          <p:cNvPr id="202" name="Прямая соединительная линия 4"/>
          <p:cNvSpPr/>
          <p:nvPr/>
        </p:nvSpPr>
        <p:spPr>
          <a:xfrm>
            <a:off x="386280" y="742680"/>
            <a:ext cx="8562960" cy="36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3" name="TextBox 15"/>
          <p:cNvSpPr/>
          <p:nvPr/>
        </p:nvSpPr>
        <p:spPr>
          <a:xfrm>
            <a:off x="6987240" y="2899440"/>
            <a:ext cx="1810080" cy="116809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HelveticaNeueCyr"/>
                <a:ea typeface="DejaVu Sans"/>
              </a:rPr>
              <a:t>Лекции историков-архивистов в открытых общественных пространствах</a:t>
            </a:r>
            <a:endParaRPr lang="ru-RU" sz="1400" b="0" strike="noStrike" spc="-1" dirty="0">
              <a:latin typeface="HelveticaNeueCyr"/>
            </a:endParaRPr>
          </a:p>
        </p:txBody>
      </p:sp>
      <p:sp>
        <p:nvSpPr>
          <p:cNvPr id="204" name="TextBox 22"/>
          <p:cNvSpPr/>
          <p:nvPr/>
        </p:nvSpPr>
        <p:spPr>
          <a:xfrm>
            <a:off x="6987240" y="4257022"/>
            <a:ext cx="1732320" cy="159898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HelveticaNeueCyr"/>
                <a:ea typeface="DejaVu Sans"/>
              </a:rPr>
              <a:t>Создание базы данных по </a:t>
            </a:r>
            <a:r>
              <a:rPr lang="ru-RU" sz="1400" spc="-1" dirty="0">
                <a:solidFill>
                  <a:srgbClr val="000000"/>
                </a:solidFill>
                <a:latin typeface="HelveticaNeueCyr"/>
                <a:ea typeface="DejaVu Sans"/>
              </a:rPr>
              <a:t>новгородцам-участникам Великой Отечественной войны</a:t>
            </a:r>
            <a:endParaRPr lang="ru-RU" sz="1400" b="0" strike="noStrike" spc="-1" dirty="0">
              <a:latin typeface="HelveticaNeueCyr"/>
            </a:endParaRPr>
          </a:p>
        </p:txBody>
      </p:sp>
      <p:sp>
        <p:nvSpPr>
          <p:cNvPr id="205" name="Прямая соединительная линия 1"/>
          <p:cNvSpPr/>
          <p:nvPr/>
        </p:nvSpPr>
        <p:spPr>
          <a:xfrm flipV="1">
            <a:off x="4667760" y="2792032"/>
            <a:ext cx="3936688" cy="360"/>
          </a:xfrm>
          <a:prstGeom prst="line">
            <a:avLst/>
          </a:prstGeom>
          <a:ln w="12700">
            <a:solidFill>
              <a:srgbClr val="80808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6" name="Прямая соединительная линия 19"/>
          <p:cNvSpPr/>
          <p:nvPr/>
        </p:nvSpPr>
        <p:spPr>
          <a:xfrm>
            <a:off x="4667760" y="4151019"/>
            <a:ext cx="3936688" cy="13589"/>
          </a:xfrm>
          <a:prstGeom prst="line">
            <a:avLst/>
          </a:prstGeom>
          <a:ln w="12700">
            <a:solidFill>
              <a:srgbClr val="80808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7" name="Стрелка: вверх 2"/>
          <p:cNvSpPr/>
          <p:nvPr/>
        </p:nvSpPr>
        <p:spPr>
          <a:xfrm>
            <a:off x="348480" y="1901880"/>
            <a:ext cx="483120" cy="321156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>
              <a:lumMod val="75000"/>
            </a:schemeClr>
          </a:solidFill>
          <a:ln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08" name="Picture 2" descr="https://cdn-icons-png.flaticon.com/512/6503/6503042.png"/>
          <p:cNvPicPr/>
          <p:nvPr/>
        </p:nvPicPr>
        <p:blipFill>
          <a:blip r:embed="rId3"/>
          <a:stretch/>
        </p:blipFill>
        <p:spPr>
          <a:xfrm>
            <a:off x="1026720" y="2966400"/>
            <a:ext cx="873000" cy="873000"/>
          </a:xfrm>
          <a:prstGeom prst="rect">
            <a:avLst/>
          </a:prstGeom>
          <a:ln w="0">
            <a:noFill/>
          </a:ln>
        </p:spPr>
      </p:pic>
      <p:pic>
        <p:nvPicPr>
          <p:cNvPr id="209" name="Picture 4" descr="https://cdn-icons.flaticon.com/png/512/3648/premium/3648555.png?token=exp=1660309156~hmac=8979665e5d9e84b0265a957ee462ec38"/>
          <p:cNvPicPr/>
          <p:nvPr/>
        </p:nvPicPr>
        <p:blipFill>
          <a:blip r:embed="rId4"/>
          <a:stretch/>
        </p:blipFill>
        <p:spPr>
          <a:xfrm>
            <a:off x="1058323" y="1703754"/>
            <a:ext cx="844560" cy="844560"/>
          </a:xfrm>
          <a:prstGeom prst="rect">
            <a:avLst/>
          </a:prstGeom>
          <a:ln w="0">
            <a:noFill/>
          </a:ln>
        </p:spPr>
      </p:pic>
      <p:pic>
        <p:nvPicPr>
          <p:cNvPr id="210" name="Picture 6" descr="https://cdn-icons.flaticon.com/png/512/3545/premium/3545270.png?token=exp=1660309378~hmac=45ce34ef0b2a394225db3aca50ebc547"/>
          <p:cNvPicPr/>
          <p:nvPr/>
        </p:nvPicPr>
        <p:blipFill>
          <a:blip r:embed="rId5"/>
          <a:stretch/>
        </p:blipFill>
        <p:spPr>
          <a:xfrm>
            <a:off x="1058323" y="4151380"/>
            <a:ext cx="800640" cy="800640"/>
          </a:xfrm>
          <a:prstGeom prst="rect">
            <a:avLst/>
          </a:prstGeom>
          <a:ln w="0">
            <a:noFill/>
          </a:ln>
        </p:spPr>
      </p:pic>
      <p:sp>
        <p:nvSpPr>
          <p:cNvPr id="211" name="Заголовок 1"/>
          <p:cNvSpPr/>
          <p:nvPr/>
        </p:nvSpPr>
        <p:spPr>
          <a:xfrm>
            <a:off x="568080" y="379800"/>
            <a:ext cx="5014440" cy="373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2400" b="1" strike="noStrike" spc="-1">
                <a:solidFill>
                  <a:srgbClr val="2F5597"/>
                </a:solidFill>
                <a:latin typeface="HelveticaNeueCyr"/>
                <a:ea typeface="DejaVu Sans"/>
              </a:rPr>
              <a:t>Информационное обеспечение</a:t>
            </a:r>
            <a:endParaRPr lang="ru-RU" sz="2400" b="0" strike="noStrike" spc="-1">
              <a:latin typeface="XO Oriel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27643E-7DF1-ACBF-BC97-FCEEDBC8A18B}"/>
              </a:ext>
            </a:extLst>
          </p:cNvPr>
          <p:cNvSpPr/>
          <p:nvPr/>
        </p:nvSpPr>
        <p:spPr>
          <a:xfrm>
            <a:off x="8657280" y="470160"/>
            <a:ext cx="290520" cy="226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1" spc="-1" dirty="0">
                <a:solidFill>
                  <a:srgbClr val="004E90"/>
                </a:solidFill>
                <a:latin typeface="Arial"/>
                <a:ea typeface="DejaVu Sans"/>
              </a:rPr>
              <a:t>9</a:t>
            </a:r>
            <a:endParaRPr lang="ru-RU" sz="2800" b="0" strike="noStrike" spc="-1" dirty="0">
              <a:latin typeface="XO Ori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2142</TotalTime>
  <Words>290</Words>
  <Application>Microsoft Office PowerPoint</Application>
  <PresentationFormat>Экран (4:3)</PresentationFormat>
  <Paragraphs>93</Paragraphs>
  <Slides>10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Зайцев</cp:lastModifiedBy>
  <cp:revision>116</cp:revision>
  <cp:lastPrinted>2022-08-29T14:12:39Z</cp:lastPrinted>
  <dcterms:created xsi:type="dcterms:W3CDTF">2022-06-28T08:32:07Z</dcterms:created>
  <dcterms:modified xsi:type="dcterms:W3CDTF">2022-09-02T09:42:32Z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5</vt:i4>
  </property>
  <property fmtid="{D5CDD505-2E9C-101B-9397-08002B2CF9AE}" pid="3" name="PresentationFormat">
    <vt:lpwstr>Экран (4:3)</vt:lpwstr>
  </property>
  <property fmtid="{D5CDD505-2E9C-101B-9397-08002B2CF9AE}" pid="4" name="Slides">
    <vt:i4>7</vt:i4>
  </property>
</Properties>
</file>