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3" r:id="rId2"/>
    <p:sldId id="309" r:id="rId3"/>
    <p:sldId id="308" r:id="rId4"/>
    <p:sldId id="307" r:id="rId5"/>
    <p:sldId id="324" r:id="rId6"/>
    <p:sldId id="323" r:id="rId7"/>
    <p:sldId id="318" r:id="rId8"/>
    <p:sldId id="321" r:id="rId9"/>
    <p:sldId id="325" r:id="rId10"/>
    <p:sldId id="333" r:id="rId11"/>
    <p:sldId id="329" r:id="rId12"/>
    <p:sldId id="330" r:id="rId13"/>
    <p:sldId id="331" r:id="rId14"/>
    <p:sldId id="320" r:id="rId15"/>
    <p:sldId id="332" r:id="rId16"/>
    <p:sldId id="327" r:id="rId17"/>
    <p:sldId id="31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>
          <p15:clr>
            <a:srgbClr val="A4A3A4"/>
          </p15:clr>
        </p15:guide>
        <p15:guide id="2" orient="horz" pos="3322">
          <p15:clr>
            <a:srgbClr val="A4A3A4"/>
          </p15:clr>
        </p15:guide>
        <p15:guide id="3" orient="horz" pos="629">
          <p15:clr>
            <a:srgbClr val="A4A3A4"/>
          </p15:clr>
        </p15:guide>
        <p15:guide id="4" pos="725">
          <p15:clr>
            <a:srgbClr val="A4A3A4"/>
          </p15:clr>
        </p15:guide>
        <p15:guide id="5" pos="4127">
          <p15:clr>
            <a:srgbClr val="A4A3A4"/>
          </p15:clr>
        </p15:guide>
        <p15:guide id="6" pos="5460">
          <p15:clr>
            <a:srgbClr val="A4A3A4"/>
          </p15:clr>
        </p15:guide>
        <p15:guide id="7" pos="215">
          <p15:clr>
            <a:srgbClr val="A4A3A4"/>
          </p15:clr>
        </p15:guide>
        <p15:guide id="8" pos="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2C5D"/>
    <a:srgbClr val="BEBEBE"/>
    <a:srgbClr val="E2E2E2"/>
    <a:srgbClr val="DFF1CB"/>
    <a:srgbClr val="C6E6A2"/>
    <a:srgbClr val="D2ECB6"/>
    <a:srgbClr val="92D050"/>
    <a:srgbClr val="2D3255"/>
    <a:srgbClr val="9FA6D9"/>
    <a:srgbClr val="4148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64" autoAdjust="0"/>
    <p:restoredTop sz="94688" autoAdjust="0"/>
  </p:normalViewPr>
  <p:slideViewPr>
    <p:cSldViewPr snapToObjects="1">
      <p:cViewPr varScale="1">
        <p:scale>
          <a:sx n="83" d="100"/>
          <a:sy n="83" d="100"/>
        </p:scale>
        <p:origin x="-1594" y="-77"/>
      </p:cViewPr>
      <p:guideLst>
        <p:guide orient="horz" pos="346"/>
        <p:guide orient="horz" pos="3322"/>
        <p:guide orient="horz" pos="629"/>
        <p:guide pos="725"/>
        <p:guide pos="4127"/>
        <p:guide pos="5460"/>
        <p:guide pos="215"/>
        <p:guide pos="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9E72E-0D7C-4BBB-9DA0-FC75383FC799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46577-8432-4B67-B097-623C01FBA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3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6FD32-AC42-434A-9039-2B8E8BA93B0A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AFB47-DB9C-46C9-AB2C-D1ECD0E3F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62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500431" y="1500174"/>
            <a:ext cx="5579374" cy="2357454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smtClean="0">
                <a:latin typeface="Calibri (Основной текст)"/>
                <a:ea typeface="+mj-ea"/>
                <a:cs typeface="Arial" pitchFamily="34" charset="0"/>
              </a:rPr>
              <a:t>Решение задачи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smtClean="0">
                <a:latin typeface="Calibri (Основной текст)"/>
                <a:ea typeface="+mj-ea"/>
                <a:cs typeface="Arial" pitchFamily="34" charset="0"/>
              </a:rPr>
              <a:t>непрерывного профессионального развития архивистов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smtClean="0">
                <a:latin typeface="Calibri (Основной текст)"/>
                <a:ea typeface="+mj-ea"/>
                <a:cs typeface="Arial" pitchFamily="34" charset="0"/>
              </a:rPr>
              <a:t>в свете новых профстандартов: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smtClean="0">
                <a:latin typeface="Calibri (Основной текст)"/>
                <a:ea typeface="+mj-ea"/>
                <a:cs typeface="Arial" pitchFamily="34" charset="0"/>
              </a:rPr>
              <a:t>организация, мотивация, системность, результативность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03BA8-D924-40A4-A38A-34D5E0786AFA}"/>
              </a:ext>
            </a:extLst>
          </p:cNvPr>
          <p:cNvSpPr txBox="1">
            <a:spLocks/>
          </p:cNvSpPr>
          <p:nvPr/>
        </p:nvSpPr>
        <p:spPr>
          <a:xfrm>
            <a:off x="6181469" y="4071943"/>
            <a:ext cx="2790310" cy="14287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D3481"/>
              </a:solidFill>
              <a:latin typeface="Calibri (Основной текст)"/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D3481"/>
              </a:solidFill>
              <a:latin typeface="Calibri (Основной текст)"/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smtClean="0">
                <a:latin typeface="Calibri (Основной текст)"/>
                <a:ea typeface="+mj-ea"/>
                <a:cs typeface="Arial" pitchFamily="34" charset="0"/>
              </a:rPr>
              <a:t>Кудаев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smtClean="0">
                <a:latin typeface="Calibri (Основной текст)"/>
                <a:ea typeface="+mj-ea"/>
                <a:cs typeface="Arial" pitchFamily="34" charset="0"/>
              </a:rPr>
              <a:t>Андрей Владимирович</a:t>
            </a:r>
            <a:endParaRPr lang="ru-RU" sz="1600" b="1" i="1" dirty="0">
              <a:latin typeface="Calibri (Основной текст)"/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smtClean="0">
                <a:latin typeface="Calibri (Основной текст)"/>
                <a:ea typeface="+mj-ea"/>
                <a:cs typeface="Arial" pitchFamily="34" charset="0"/>
              </a:rPr>
              <a:t>генеральный директор</a:t>
            </a:r>
            <a:endParaRPr lang="ru-RU" sz="1600" b="1" i="1" dirty="0">
              <a:latin typeface="Calibri (Основной текст)"/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dirty="0">
                <a:latin typeface="Calibri (Основной текст)"/>
                <a:ea typeface="+mj-ea"/>
                <a:cs typeface="Arial" pitchFamily="34" charset="0"/>
              </a:rPr>
              <a:t>ООО «ТЭЛОС </a:t>
            </a:r>
            <a:r>
              <a:rPr lang="ru-RU" sz="1600" b="1" i="1">
                <a:latin typeface="Calibri (Основной текст)"/>
                <a:ea typeface="+mj-ea"/>
                <a:cs typeface="Arial" pitchFamily="34" charset="0"/>
              </a:rPr>
              <a:t>АРХИВ</a:t>
            </a:r>
            <a:r>
              <a:rPr lang="ru-RU" sz="1600" b="1" i="1" smtClean="0">
                <a:latin typeface="Calibri (Основной текст)"/>
                <a:ea typeface="+mj-ea"/>
                <a:cs typeface="Arial" pitchFamily="34" charset="0"/>
              </a:rPr>
              <a:t>»,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smtClean="0">
                <a:latin typeface="Calibri (Основной текст)"/>
                <a:ea typeface="+mj-ea"/>
                <a:cs typeface="Arial" pitchFamily="34" charset="0"/>
              </a:rPr>
              <a:t>Санкт-Петербург</a:t>
            </a:r>
            <a:endParaRPr lang="ru-RU" sz="1600" b="1" i="1" dirty="0">
              <a:latin typeface="Calibri (Основной текст)"/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/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FF03BA8-D924-40A4-A38A-34D5E0786AFA}"/>
              </a:ext>
            </a:extLst>
          </p:cNvPr>
          <p:cNvSpPr txBox="1">
            <a:spLocks/>
          </p:cNvSpPr>
          <p:nvPr/>
        </p:nvSpPr>
        <p:spPr>
          <a:xfrm>
            <a:off x="4786314" y="6000768"/>
            <a:ext cx="2790310" cy="7143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D3481"/>
              </a:solidFill>
              <a:latin typeface="Calibri (Основной текст)"/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0D3481"/>
              </a:solidFill>
              <a:latin typeface="Calibri (Основной текст)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mtClean="0">
                <a:latin typeface="Calibri (Основной текст)"/>
                <a:ea typeface="+mj-ea"/>
                <a:cs typeface="Arial" pitchFamily="34" charset="0"/>
              </a:rPr>
              <a:t>Мурманск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mtClean="0">
                <a:latin typeface="Calibri (Основной текст)"/>
                <a:ea typeface="+mj-ea"/>
                <a:cs typeface="Arial" pitchFamily="34" charset="0"/>
              </a:rPr>
              <a:t>2022</a:t>
            </a:r>
            <a:endParaRPr lang="ru-RU" sz="1600" b="1" dirty="0">
              <a:latin typeface="Calibri (Основной текст)"/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/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9" name="Рисунок 8" descr="Логот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7145" y="142852"/>
            <a:ext cx="2790310" cy="907583"/>
          </a:xfrm>
          <a:prstGeom prst="rect">
            <a:avLst/>
          </a:prstGeom>
        </p:spPr>
      </p:pic>
      <p:pic>
        <p:nvPicPr>
          <p:cNvPr id="10" name="Рисунок 9" descr="картоте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25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3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6" name="Рисунок 5" descr="ст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519795" cy="685800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214678" y="714356"/>
            <a:ext cx="5500726" cy="1214445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Сочетание традиций и инноваций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13" name="Рисунок 12" descr="инноваци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428735"/>
            <a:ext cx="3146328" cy="1904257"/>
          </a:xfrm>
          <a:prstGeom prst="rect">
            <a:avLst/>
          </a:prstGeom>
        </p:spPr>
      </p:pic>
      <p:pic>
        <p:nvPicPr>
          <p:cNvPr id="12" name="Рисунок 11" descr="20210812_185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303842" y="2140801"/>
            <a:ext cx="3857652" cy="2893239"/>
          </a:xfrm>
          <a:prstGeom prst="rect">
            <a:avLst/>
          </a:prstGeom>
        </p:spPr>
      </p:pic>
      <p:pic>
        <p:nvPicPr>
          <p:cNvPr id="14" name="Рисунок 13" descr="MBAW04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3" y="3587420"/>
            <a:ext cx="3146327" cy="23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214678" y="857233"/>
            <a:ext cx="5500726" cy="1214445"/>
          </a:xfrm>
          <a:prstGeom prst="rect">
            <a:avLst/>
          </a:prstGeom>
        </p:spPr>
        <p:txBody>
          <a:bodyPr vert="horz" lIns="0" tIns="0" rIns="0" bIns="0" rtlCol="0" anchor="t">
            <a:normAutofit fontScale="900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Микробиологическая лаборатория.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u="none" smtClean="0">
                <a:solidFill>
                  <a:srgbClr val="0D3481"/>
                </a:solidFill>
                <a:ea typeface="+mj-ea"/>
                <a:cs typeface="Arial" pitchFamily="34" charset="0"/>
              </a:rPr>
              <a:t>Работа с заражёнными грибком и плесенью документами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9" name="Рисунок 8" descr="Стелла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6250" cy="6858000"/>
          </a:xfrm>
          <a:prstGeom prst="rect">
            <a:avLst/>
          </a:prstGeom>
        </p:spPr>
      </p:pic>
      <p:pic>
        <p:nvPicPr>
          <p:cNvPr id="11" name="Рисунок 10" descr="плесневелые докумен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071678"/>
            <a:ext cx="2536666" cy="2161710"/>
          </a:xfrm>
          <a:prstGeom prst="rect">
            <a:avLst/>
          </a:prstGeom>
        </p:spPr>
      </p:pic>
      <p:pic>
        <p:nvPicPr>
          <p:cNvPr id="8" name="Рисунок 7" descr="20210623_102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360186" y="4355543"/>
            <a:ext cx="2839633" cy="2129725"/>
          </a:xfrm>
          <a:prstGeom prst="rect">
            <a:avLst/>
          </a:prstGeom>
        </p:spPr>
      </p:pic>
      <p:pic>
        <p:nvPicPr>
          <p:cNvPr id="6" name="Рисунок 5" descr="20210624_1102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004821" y="4371099"/>
            <a:ext cx="2821855" cy="21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6" name="Рисунок 5" descr="ст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519795" cy="685800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214678" y="714356"/>
            <a:ext cx="5500726" cy="1214445"/>
          </a:xfrm>
          <a:prstGeom prst="rect">
            <a:avLst/>
          </a:prstGeom>
        </p:spPr>
        <p:txBody>
          <a:bodyPr vert="horz" lIns="0" tIns="0" rIns="0" bIns="0" rtlCol="0" anchor="t">
            <a:normAutofit fontScale="900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Реставрационная лаборатория.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u="none" smtClean="0">
                <a:solidFill>
                  <a:srgbClr val="0D3481"/>
                </a:solidFill>
                <a:ea typeface="+mj-ea"/>
                <a:cs typeface="Arial" pitchFamily="34" charset="0"/>
              </a:rPr>
              <a:t>Восстановление и переплет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u="none" smtClean="0">
                <a:solidFill>
                  <a:srgbClr val="0D3481"/>
                </a:solidFill>
                <a:ea typeface="+mj-ea"/>
                <a:cs typeface="Arial" pitchFamily="34" charset="0"/>
              </a:rPr>
              <a:t>поврежденных документов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198" y="4286256"/>
            <a:ext cx="3217458" cy="2229898"/>
          </a:xfrm>
          <a:prstGeom prst="rect">
            <a:avLst/>
          </a:prstGeom>
        </p:spPr>
      </p:pic>
      <p:pic>
        <p:nvPicPr>
          <p:cNvPr id="10" name="Рисунок 9" descr="20210623_110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683382" y="2083380"/>
            <a:ext cx="2379632" cy="1784724"/>
          </a:xfrm>
          <a:prstGeom prst="rect">
            <a:avLst/>
          </a:prstGeom>
        </p:spPr>
      </p:pic>
      <p:pic>
        <p:nvPicPr>
          <p:cNvPr id="11" name="Рисунок 10" descr="conserv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4286256"/>
            <a:ext cx="2973198" cy="22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1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93273" y="2339397"/>
            <a:ext cx="3500462" cy="262534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643274" y="857233"/>
            <a:ext cx="5500726" cy="1214445"/>
          </a:xfrm>
          <a:prstGeom prst="rect">
            <a:avLst/>
          </a:prstGeom>
        </p:spPr>
        <p:txBody>
          <a:bodyPr vert="horz" lIns="0" tIns="0" rIns="0" bIns="0" rtlCol="0" anchor="t">
            <a:normAutofit fontScale="900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Лаборатория оцифровки.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u="none" smtClean="0">
                <a:solidFill>
                  <a:srgbClr val="0D3481"/>
                </a:solidFill>
                <a:ea typeface="+mj-ea"/>
                <a:cs typeface="Arial" pitchFamily="34" charset="0"/>
              </a:rPr>
              <a:t>Сканирование, распознавание,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электронная каталогизация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12" name="Рисунок 11" descr="Б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" y="0"/>
            <a:ext cx="3657948" cy="6858000"/>
          </a:xfrm>
          <a:prstGeom prst="rect">
            <a:avLst/>
          </a:prstGeom>
        </p:spPr>
      </p:pic>
      <p:pic>
        <p:nvPicPr>
          <p:cNvPr id="13" name="Рисунок 12" descr="инноваци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8708" y="4786322"/>
            <a:ext cx="2950854" cy="1785950"/>
          </a:xfrm>
          <a:prstGeom prst="rect">
            <a:avLst/>
          </a:prstGeom>
        </p:spPr>
      </p:pic>
      <p:pic>
        <p:nvPicPr>
          <p:cNvPr id="14" name="Рисунок 13" descr="обработ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3" y="2571744"/>
            <a:ext cx="2387299" cy="15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8" name="Рисунок 7" descr="картоте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25165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214678" y="714356"/>
            <a:ext cx="5500726" cy="1285883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Каталогизация, описи,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новые методы индексации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9" name="Рисунок 8" descr="картоте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571612"/>
            <a:ext cx="2928958" cy="1649710"/>
          </a:xfrm>
          <a:prstGeom prst="rect">
            <a:avLst/>
          </a:prstGeom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500438"/>
            <a:ext cx="1975104" cy="1200912"/>
          </a:xfrm>
          <a:prstGeom prst="rect">
            <a:avLst/>
          </a:prstGeom>
        </p:spPr>
      </p:pic>
      <p:pic>
        <p:nvPicPr>
          <p:cNvPr id="11" name="Рисунок 10" descr="Рисунок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1571612"/>
            <a:ext cx="1271999" cy="1649710"/>
          </a:xfrm>
          <a:prstGeom prst="rect">
            <a:avLst/>
          </a:prstGeom>
        </p:spPr>
      </p:pic>
      <p:pic>
        <p:nvPicPr>
          <p:cNvPr id="12" name="Рисунок 11" descr="Рисунок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722" y="4857760"/>
            <a:ext cx="1448374" cy="1444328"/>
          </a:xfrm>
          <a:prstGeom prst="rect">
            <a:avLst/>
          </a:prstGeom>
        </p:spPr>
      </p:pic>
      <p:pic>
        <p:nvPicPr>
          <p:cNvPr id="14" name="Рисунок 13" descr="короб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34622" y="3857628"/>
            <a:ext cx="3178959" cy="21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8" name="Рисунок 7" descr="картоте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25165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428992" y="857233"/>
            <a:ext cx="5500726" cy="1214445"/>
          </a:xfrm>
          <a:prstGeom prst="rect">
            <a:avLst/>
          </a:prstGeom>
        </p:spPr>
        <p:txBody>
          <a:bodyPr vert="horz" lIns="0" tIns="0" rIns="0" bIns="0" rtlCol="0" anchor="t">
            <a:normAutofit fontScale="900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Х</a:t>
            </a:r>
            <a:r>
              <a:rPr kumimoji="0" lang="ru-RU" sz="2400" b="1" i="0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ранение</a:t>
            </a:r>
            <a:r>
              <a:rPr kumimoji="0" lang="ru-RU" sz="2400" b="1" i="0" strike="noStrike" kern="1200" cap="none" spc="0" normalizeH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и перемещение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strike="noStrike" kern="1200" cap="none" spc="0" normalizeH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архивных фондов.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u="none" baseline="0" smtClean="0">
                <a:solidFill>
                  <a:srgbClr val="0D3481"/>
                </a:solidFill>
                <a:ea typeface="+mj-ea"/>
                <a:cs typeface="Arial" pitchFamily="34" charset="0"/>
              </a:rPr>
              <a:t>Складская логистика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9" name="Рисунок 8" descr="2Y0B23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269" y="2357430"/>
            <a:ext cx="2913634" cy="1928826"/>
          </a:xfrm>
          <a:prstGeom prst="rect">
            <a:avLst/>
          </a:prstGeom>
        </p:spPr>
      </p:pic>
      <p:pic>
        <p:nvPicPr>
          <p:cNvPr id="10" name="Рисунок 9" descr="20210208_113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488064" y="3178217"/>
            <a:ext cx="4405317" cy="2477991"/>
          </a:xfrm>
          <a:prstGeom prst="rect">
            <a:avLst/>
          </a:prstGeom>
        </p:spPr>
      </p:pic>
      <p:pic>
        <p:nvPicPr>
          <p:cNvPr id="12" name="Рисунок 11" descr="склад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269" y="4500570"/>
            <a:ext cx="2947033" cy="19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6" name="Рисунок 5" descr="коробк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3041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500430" y="928671"/>
            <a:ext cx="5500726" cy="1285883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Опыт подготовки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выставок архивных документов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9" name="Рисунок 8" descr="Выста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2402" y="2214554"/>
            <a:ext cx="4953002" cy="37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500430" y="2928934"/>
            <a:ext cx="5500726" cy="642942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Спасибо за внимание!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6" name="Рисунок 5" descr="коробк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73041" cy="6858000"/>
          </a:xfrm>
          <a:prstGeom prst="rect">
            <a:avLst/>
          </a:prstGeom>
        </p:spPr>
      </p:pic>
      <p:pic>
        <p:nvPicPr>
          <p:cNvPr id="8" name="Рисунок 7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88" y="5143512"/>
            <a:ext cx="3571868" cy="11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214678" y="857232"/>
            <a:ext cx="5786478" cy="714379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Профстандарт</a:t>
            </a:r>
            <a:r>
              <a:rPr kumimoji="0" lang="ru-RU" sz="2400" b="1" i="0" strike="noStrike" kern="1200" cap="none" spc="0" normalizeH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«Специалист архива»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9" name="Рисунок 8" descr="Стелла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6250" cy="6858000"/>
          </a:xfrm>
          <a:prstGeom prst="rect">
            <a:avLst/>
          </a:prstGeom>
        </p:spPr>
      </p:pic>
      <p:pic>
        <p:nvPicPr>
          <p:cNvPr id="10" name="Рисунок 9" descr="Профстандарт архиви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357298"/>
            <a:ext cx="3824156" cy="54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8" name="Рисунок 7" descr="ст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980765" cy="6858000"/>
          </a:xfrm>
          <a:prstGeom prst="rect">
            <a:avLst/>
          </a:prstGeom>
        </p:spPr>
      </p:pic>
      <p:pic>
        <p:nvPicPr>
          <p:cNvPr id="9" name="Рисунок 8" descr="Профстандарт храните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142984"/>
            <a:ext cx="5734204" cy="49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6" name="Рисунок 5" descr="ст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500298" cy="6804937"/>
          </a:xfrm>
          <a:prstGeom prst="rect">
            <a:avLst/>
          </a:prstGeom>
        </p:spPr>
      </p:pic>
      <p:pic>
        <p:nvPicPr>
          <p:cNvPr id="9" name="Рисунок 8" descr="Профстандарт документове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785794"/>
            <a:ext cx="5938781" cy="52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8" name="Рисунок 7" descr="ст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980765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286116" y="857233"/>
            <a:ext cx="5429288" cy="1214445"/>
          </a:xfrm>
          <a:prstGeom prst="rect">
            <a:avLst/>
          </a:prstGeom>
        </p:spPr>
        <p:txBody>
          <a:bodyPr vert="horz" lIns="0" tIns="0" rIns="0" bIns="0" rtlCol="0" anchor="t">
            <a:normAutofit fontScale="900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Профессиональную подготовку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прошли все желающие сотрудники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государственных</a:t>
            </a:r>
            <a:r>
              <a:rPr kumimoji="0" lang="ru-RU" sz="2400" b="1" i="0" u="none" strike="noStrike" kern="1200" cap="none" spc="0" normalizeH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архивов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baseline="0" smtClean="0">
                <a:solidFill>
                  <a:srgbClr val="0D3481"/>
                </a:solidFill>
                <a:ea typeface="+mj-ea"/>
                <a:cs typeface="Arial" pitchFamily="34" charset="0"/>
              </a:rPr>
              <a:t>Санкт-Петербурга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12" name="Рисунок 11" descr="ЦГАЛ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22" y="4036211"/>
            <a:ext cx="2311840" cy="1643074"/>
          </a:xfrm>
          <a:prstGeom prst="rect">
            <a:avLst/>
          </a:prstGeom>
        </p:spPr>
      </p:pic>
      <p:pic>
        <p:nvPicPr>
          <p:cNvPr id="13" name="Рисунок 12" descr="ЦГАНТ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6888" y="2071678"/>
            <a:ext cx="2381267" cy="1785950"/>
          </a:xfrm>
          <a:prstGeom prst="rect">
            <a:avLst/>
          </a:prstGeom>
        </p:spPr>
      </p:pic>
      <p:pic>
        <p:nvPicPr>
          <p:cNvPr id="10" name="Рисунок 9" descr="IMG_93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032297" y="4362149"/>
            <a:ext cx="2607499" cy="1955624"/>
          </a:xfrm>
          <a:prstGeom prst="rect">
            <a:avLst/>
          </a:prstGeom>
        </p:spPr>
      </p:pic>
      <p:pic>
        <p:nvPicPr>
          <p:cNvPr id="14" name="Рисунок 13" descr="ЦГА-3.jf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2071678"/>
            <a:ext cx="1928826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8" name="Рисунок 7" descr="ст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980765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286116" y="857233"/>
            <a:ext cx="5429288" cy="1428759"/>
          </a:xfrm>
          <a:prstGeom prst="rect">
            <a:avLst/>
          </a:prstGeom>
        </p:spPr>
        <p:txBody>
          <a:bodyPr vert="horz" lIns="0" tIns="0" rIns="0" bIns="0" rtlCol="0" anchor="t">
            <a:normAutofit fontScale="900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Полный цикл занятий был проведён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для архивистов Новгородской области,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 а также дистанционно – для отдельных специалистов из других регионов (Москва, Самара, Липецк)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400" b="1" smtClean="0">
              <a:solidFill>
                <a:srgbClr val="0D3481"/>
              </a:solidFill>
              <a:ea typeface="+mj-ea"/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9" name="Рисунок 8" descr="Новг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285992"/>
            <a:ext cx="2857520" cy="2143140"/>
          </a:xfrm>
          <a:prstGeom prst="rect">
            <a:avLst/>
          </a:prstGeom>
        </p:spPr>
      </p:pic>
      <p:pic>
        <p:nvPicPr>
          <p:cNvPr id="10" name="Рисунок 9" descr="Новг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482710"/>
            <a:ext cx="2976551" cy="22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8" name="Рисунок 7" descr="ст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980765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214678" y="857233"/>
            <a:ext cx="5500726" cy="1714511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Дипломы</a:t>
            </a:r>
            <a:r>
              <a:rPr kumimoji="0" lang="ru-RU" sz="2400" b="1" i="0" u="none" strike="noStrike" kern="1200" cap="none" spc="0" normalizeH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профессиональной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baseline="0" smtClean="0">
                <a:solidFill>
                  <a:srgbClr val="0D3481"/>
                </a:solidFill>
                <a:ea typeface="+mj-ea"/>
                <a:cs typeface="Arial" pitchFamily="34" charset="0"/>
              </a:rPr>
              <a:t>переподготовки</a:t>
            </a: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 в 2020-2022 гг. </a:t>
            </a:r>
            <a:r>
              <a:rPr lang="ru-RU" sz="2400" b="1" baseline="0" smtClean="0">
                <a:solidFill>
                  <a:srgbClr val="0D3481"/>
                </a:solidFill>
                <a:ea typeface="+mj-ea"/>
                <a:cs typeface="Arial" pitchFamily="34" charset="0"/>
              </a:rPr>
              <a:t>получили почти 150 человек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9" name="Рисунок 8" descr="Oblogka_diplom_P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62123">
            <a:off x="6485111" y="2442453"/>
            <a:ext cx="2425769" cy="1764747"/>
          </a:xfrm>
          <a:prstGeom prst="rect">
            <a:avLst/>
          </a:prstGeom>
        </p:spPr>
      </p:pic>
      <p:pic>
        <p:nvPicPr>
          <p:cNvPr id="10" name="Рисунок 9" descr="Diplom_o_prof_perepodgotovk_Fa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194360"/>
            <a:ext cx="3500430" cy="2500156"/>
          </a:xfrm>
          <a:prstGeom prst="rect">
            <a:avLst/>
          </a:prstGeom>
        </p:spPr>
      </p:pic>
      <p:pic>
        <p:nvPicPr>
          <p:cNvPr id="11" name="Рисунок 10" descr="Свиязова приложен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2925" y="4063154"/>
            <a:ext cx="1909770" cy="2631362"/>
          </a:xfrm>
          <a:prstGeom prst="rect">
            <a:avLst/>
          </a:prstGeom>
        </p:spPr>
      </p:pic>
      <p:pic>
        <p:nvPicPr>
          <p:cNvPr id="12" name="Рисунок 11" descr="lice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7" y="2313710"/>
            <a:ext cx="3768248" cy="17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286116" y="857233"/>
            <a:ext cx="5429288" cy="1214445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Программа обучения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очно-заочная / дистанционная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(600 академических часов)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12" name="Рисунок 11" descr="Приложение предме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071678"/>
            <a:ext cx="3316833" cy="4572008"/>
          </a:xfrm>
          <a:prstGeom prst="rect">
            <a:avLst/>
          </a:prstGeom>
        </p:spPr>
      </p:pic>
      <p:pic>
        <p:nvPicPr>
          <p:cNvPr id="13" name="Рисунок 12" descr="Стелла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1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96300A2-51C1-4ABE-A86A-A94B3D07D22F}"/>
              </a:ext>
            </a:extLst>
          </p:cNvPr>
          <p:cNvCxnSpPr/>
          <p:nvPr/>
        </p:nvCxnSpPr>
        <p:spPr>
          <a:xfrm>
            <a:off x="3660061" y="593685"/>
            <a:ext cx="548393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0540BB0-BEE1-4203-8BA5-C14EDAA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925" y="152063"/>
            <a:ext cx="2259246" cy="366060"/>
          </a:xfrm>
          <a:prstGeom prst="rect">
            <a:avLst/>
          </a:prstGeom>
        </p:spPr>
      </p:pic>
      <p:pic>
        <p:nvPicPr>
          <p:cNvPr id="8" name="Рисунок 7" descr="ст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980765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935223B-8FAB-4C6B-9DF6-693EB9213C21}"/>
              </a:ext>
            </a:extLst>
          </p:cNvPr>
          <p:cNvSpPr txBox="1">
            <a:spLocks/>
          </p:cNvSpPr>
          <p:nvPr/>
        </p:nvSpPr>
        <p:spPr>
          <a:xfrm>
            <a:off x="3214677" y="714356"/>
            <a:ext cx="5686975" cy="1428760"/>
          </a:xfrm>
          <a:prstGeom prst="rect">
            <a:avLst/>
          </a:prstGeom>
        </p:spPr>
        <p:txBody>
          <a:bodyPr vert="horz" lIns="0" tIns="0" rIns="0" bIns="0" rtlCol="0" anchor="t">
            <a:normAutofit fontScale="900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Краткосрочные курсы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повышения квалификации,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smtClean="0">
                <a:solidFill>
                  <a:srgbClr val="0D3481"/>
                </a:solidFill>
                <a:ea typeface="+mj-ea"/>
                <a:cs typeface="Arial" pitchFamily="34" charset="0"/>
              </a:rPr>
              <a:t>семинары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D348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D348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12" name="Рисунок 11" descr="Обложка Удост П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43913">
            <a:off x="3521589" y="2399082"/>
            <a:ext cx="3030238" cy="2202710"/>
          </a:xfrm>
          <a:prstGeom prst="rect">
            <a:avLst/>
          </a:prstGeom>
        </p:spPr>
      </p:pic>
      <p:pic>
        <p:nvPicPr>
          <p:cNvPr id="13" name="Рисунок 12" descr="Удостоверени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500438"/>
            <a:ext cx="4472529" cy="32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4338</TotalTime>
  <Words>155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anna.ishchenko</dc:creator>
  <cp:lastModifiedBy>dvs</cp:lastModifiedBy>
  <cp:revision>381</cp:revision>
  <dcterms:created xsi:type="dcterms:W3CDTF">2017-04-13T11:10:06Z</dcterms:created>
  <dcterms:modified xsi:type="dcterms:W3CDTF">2022-09-05T11:31:47Z</dcterms:modified>
</cp:coreProperties>
</file>