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59" r:id="rId3"/>
    <p:sldId id="260" r:id="rId4"/>
    <p:sldId id="261" r:id="rId5"/>
    <p:sldId id="256" r:id="rId6"/>
    <p:sldId id="257" r:id="rId7"/>
    <p:sldId id="262" r:id="rId8"/>
    <p:sldId id="264" r:id="rId9"/>
    <p:sldId id="265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72" autoAdjust="0"/>
    <p:restoredTop sz="92923" autoAdjust="0"/>
  </p:normalViewPr>
  <p:slideViewPr>
    <p:cSldViewPr>
      <p:cViewPr>
        <p:scale>
          <a:sx n="60" d="100"/>
          <a:sy n="60" d="100"/>
        </p:scale>
        <p:origin x="100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Пользователи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4566</c:v>
                </c:pt>
                <c:pt idx="1">
                  <c:v>6381</c:v>
                </c:pt>
                <c:pt idx="2">
                  <c:v>10911</c:v>
                </c:pt>
                <c:pt idx="3">
                  <c:v>14760</c:v>
                </c:pt>
                <c:pt idx="4">
                  <c:v>23242</c:v>
                </c:pt>
                <c:pt idx="5">
                  <c:v>30085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9-4421-A785-4D17673381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Просмотр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30442</c:v>
                </c:pt>
                <c:pt idx="1">
                  <c:v>99617</c:v>
                </c:pt>
                <c:pt idx="2">
                  <c:v>162331</c:v>
                </c:pt>
                <c:pt idx="3">
                  <c:v>233553</c:v>
                </c:pt>
                <c:pt idx="4">
                  <c:v>262205</c:v>
                </c:pt>
                <c:pt idx="5">
                  <c:v>239830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69-4421-A785-4D17673381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79917824"/>
        <c:axId val="79919360"/>
        <c:axId val="0"/>
      </c:bar3DChart>
      <c:catAx>
        <c:axId val="7991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9919360"/>
        <c:crosses val="autoZero"/>
        <c:auto val="1"/>
        <c:lblAlgn val="ctr"/>
        <c:lblOffset val="100"/>
        <c:noMultiLvlLbl val="0"/>
      </c:catAx>
      <c:valAx>
        <c:axId val="79919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991782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24AD6-EA71-4AC9-8841-E3DF5D1D1D29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926B5-9880-4ADF-8858-7FAF68ADD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83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7E9CE-FC27-48EA-847F-55156ED9CEC1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3E044-E43A-4B27-9544-D9C0EA2C7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E044-E43A-4B27-9544-D9C0EA2C78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82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Б/Д Генеалогия, созданная по документам досоветского периода – всего представлены сведения о 23662 персонах;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4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Тематический указатель, сформированный на основе Единого классификатора документной информации Архивного фонда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4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Б/Д «Лишенные избирательных прав в 1918-1936 гг.;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2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«Ленинградская область в годы ВОВ», которой сделана тематическая подборка архивных документов, отражающая жизнь мирного населения в условиях войны.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9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2020 г. в ЛОГАВ стартовала акция «Живая память Победы»: любой житель Ленинградской области может поделиться фотографиями, документами письмами военного периода. Все принесенные гражданами документы из семейных архивов оцифровывались и размещались на портале. Сейчас на портале представлены документы более 300 участников ВОВ.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93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Положено начало большому проекту, также посвященного ВОВ. Мы назвали его «Будни, опаленные войной» и хотим рассказать о каждом месяце войны через архивные документы.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24E3-C585-4875-B80B-32535DE8BA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6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AD070BFE-92A3-629C-0EED-C9E12DE6A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156" y="4725144"/>
            <a:ext cx="1981200" cy="18288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Крипатова</a:t>
            </a:r>
            <a:r>
              <a:rPr lang="ru-RU" dirty="0"/>
              <a:t> Юлия Игоревна,</a:t>
            </a:r>
          </a:p>
          <a:p>
            <a:endParaRPr lang="ru-RU" dirty="0"/>
          </a:p>
          <a:p>
            <a:pPr algn="just"/>
            <a:r>
              <a:rPr lang="ru-RU" dirty="0"/>
              <a:t> директор ГКУ «Ленинградский областной архив в </a:t>
            </a:r>
            <a:r>
              <a:rPr lang="ru-RU" dirty="0" err="1"/>
              <a:t>г.Выборге</a:t>
            </a:r>
            <a:r>
              <a:rPr lang="ru-RU" dirty="0"/>
              <a:t>»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547D31-84D1-F7F7-162B-34E32D72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7" y="2967360"/>
            <a:ext cx="6629400" cy="1828800"/>
          </a:xfrm>
        </p:spPr>
        <p:txBody>
          <a:bodyPr/>
          <a:lstStyle/>
          <a:p>
            <a:pPr algn="ctr"/>
            <a:r>
              <a:rPr lang="ru-RU" sz="2400" dirty="0"/>
              <a:t>Усовершенствование информационного </a:t>
            </a:r>
            <a:br>
              <a:rPr lang="ru-RU" sz="2400" dirty="0"/>
            </a:br>
            <a:r>
              <a:rPr lang="ru-RU" sz="2400" dirty="0"/>
              <a:t>обеспечения граждан через </a:t>
            </a:r>
            <a:br>
              <a:rPr lang="ru-RU" sz="2400" dirty="0"/>
            </a:br>
            <a:r>
              <a:rPr lang="ru-RU" sz="2400" dirty="0"/>
              <a:t>ИС «Архивы Ленинградской области» </a:t>
            </a: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458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9AD0D-067D-5351-E7FE-ACA3667F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5" t="56667" r="12891" b="21250"/>
          <a:stretch/>
        </p:blipFill>
        <p:spPr>
          <a:xfrm>
            <a:off x="150089" y="1772816"/>
            <a:ext cx="3450431" cy="1135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C47CB-FDDD-E4B5-251B-44BC57B0B4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7" t="10834" r="27266" b="3889"/>
          <a:stretch/>
        </p:blipFill>
        <p:spPr>
          <a:xfrm>
            <a:off x="259830" y="3057526"/>
            <a:ext cx="3450455" cy="3507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404659-DD4F-FCAA-82B9-B6935372D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533" y="1860326"/>
            <a:ext cx="3101614" cy="2096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37BF6C-909B-A429-2D40-3BDC5D1B2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191" y="4684436"/>
            <a:ext cx="2546299" cy="1868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56BA50-8A23-16E8-BC8F-058D373AF6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229" t="2917" b="15278"/>
          <a:stretch/>
        </p:blipFill>
        <p:spPr>
          <a:xfrm>
            <a:off x="6906490" y="2714626"/>
            <a:ext cx="2004858" cy="2035968"/>
          </a:xfrm>
          <a:prstGeom prst="rect">
            <a:avLst/>
          </a:prstGeom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9C1240C5-DFE5-1B98-8890-477EC70B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43" y="250621"/>
            <a:ext cx="8381260" cy="1054394"/>
          </a:xfrm>
        </p:spPr>
        <p:txBody>
          <a:bodyPr/>
          <a:lstStyle/>
          <a:p>
            <a:r>
              <a:rPr lang="ru-RU" dirty="0"/>
              <a:t>БД «Ленинградская область в Годы Великой Отечественной войны»</a:t>
            </a:r>
          </a:p>
        </p:txBody>
      </p:sp>
    </p:spTree>
    <p:extLst>
      <p:ext uri="{BB962C8B-B14F-4D97-AF65-F5344CB8AC3E}">
        <p14:creationId xmlns:p14="http://schemas.microsoft.com/office/powerpoint/2010/main" val="65041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4E14EB-1152-8EAA-7549-FF15FFDE2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5" t="34027" r="16797" b="45417"/>
          <a:stretch/>
        </p:blipFill>
        <p:spPr>
          <a:xfrm>
            <a:off x="5787360" y="1772816"/>
            <a:ext cx="3093244" cy="1057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4E7E80-B7D3-F870-1F8A-2D009B399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50" t="11944" r="29610" b="3750"/>
          <a:stretch/>
        </p:blipFill>
        <p:spPr>
          <a:xfrm>
            <a:off x="263396" y="2100263"/>
            <a:ext cx="3374792" cy="3843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93A67D-9919-3449-DC30-730188779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1" t="10556" r="17468" b="3750"/>
          <a:stretch/>
        </p:blipFill>
        <p:spPr>
          <a:xfrm>
            <a:off x="3773310" y="2947927"/>
            <a:ext cx="5119524" cy="3629025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67C2BE2-357F-4A25-2F3B-21588861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70" y="146227"/>
            <a:ext cx="8381260" cy="1054394"/>
          </a:xfrm>
        </p:spPr>
        <p:txBody>
          <a:bodyPr/>
          <a:lstStyle/>
          <a:p>
            <a:r>
              <a:rPr lang="ru-RU" sz="2800" dirty="0"/>
              <a:t>БД «Живая память Победы в семейных архивах Ленинградской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266294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BC0C7C-C203-5CD3-5466-CB3ED2B41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0" t="54167" r="16875" b="25555"/>
          <a:stretch/>
        </p:blipFill>
        <p:spPr>
          <a:xfrm>
            <a:off x="55943" y="1553616"/>
            <a:ext cx="3107532" cy="1042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EA97B2-FC7E-CC86-7AB1-94B54E47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34" r="18359" b="3889"/>
          <a:stretch/>
        </p:blipFill>
        <p:spPr>
          <a:xfrm>
            <a:off x="1475656" y="4898203"/>
            <a:ext cx="2949929" cy="1733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324D4F-D1A7-DBB5-8B95-C21E06BFB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1" t="11111" r="25781" b="14723"/>
          <a:stretch/>
        </p:blipFill>
        <p:spPr>
          <a:xfrm>
            <a:off x="185554" y="2596604"/>
            <a:ext cx="2828925" cy="2208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5B5985-7313-3B7E-8765-A7D2E7FE68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11" b="4306"/>
          <a:stretch/>
        </p:blipFill>
        <p:spPr>
          <a:xfrm>
            <a:off x="3301559" y="1772816"/>
            <a:ext cx="5540453" cy="26360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304465-BE47-F37A-B1BC-3CE1799F8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6" t="14861" r="4844" b="8195"/>
          <a:stretch/>
        </p:blipFill>
        <p:spPr>
          <a:xfrm>
            <a:off x="6276150" y="3709738"/>
            <a:ext cx="2682296" cy="1289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3D517C-D8B9-158A-1038-252837CECA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57" b="4027"/>
          <a:stretch/>
        </p:blipFill>
        <p:spPr>
          <a:xfrm>
            <a:off x="4595661" y="4898203"/>
            <a:ext cx="3414896" cy="1640751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BE17B32F-EAA6-DB7B-AD4B-DED338BF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229079"/>
            <a:ext cx="8381260" cy="1054394"/>
          </a:xfrm>
        </p:spPr>
        <p:txBody>
          <a:bodyPr/>
          <a:lstStyle/>
          <a:p>
            <a:r>
              <a:rPr lang="ru-RU" dirty="0"/>
              <a:t>Будни, опалённые войной</a:t>
            </a:r>
          </a:p>
        </p:txBody>
      </p:sp>
    </p:spTree>
    <p:extLst>
      <p:ext uri="{BB962C8B-B14F-4D97-AF65-F5344CB8AC3E}">
        <p14:creationId xmlns:p14="http://schemas.microsoft.com/office/powerpoint/2010/main" val="2187692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FE07587-997C-F768-D70E-AE1E08FC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Для обеспечения информационной безопасности разработаны следующие документы</a:t>
            </a:r>
          </a:p>
        </p:txBody>
      </p:sp>
      <p:sp>
        <p:nvSpPr>
          <p:cNvPr id="4" name="Объект 1">
            <a:extLst>
              <a:ext uri="{FF2B5EF4-FFF2-40B4-BE49-F238E27FC236}">
                <a16:creationId xmlns:a16="http://schemas.microsoft.com/office/drawing/2014/main" id="{AA7F1A03-AC0B-7204-87DE-0192700D0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19262"/>
            <a:ext cx="8583488" cy="5022105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Приказы: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назначении ответственного за обеспечение безопасности персональных данных в информационных системах (назначена заместитель директора по АХР);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 назначении ответственного за организацию обработки персональных данных ( назначена начальник отдела использования документов по исполнению запросов граждан);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 утверждении организационно-распорядительных документов оператора персональных данных: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1. Политика ГКУ ЛОГАВ в отношении обработки персональных данных; 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2.Положение ГКУ ЛОГАВ в отношении обработки персональных данных; 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3.Порядок доступа работников ГКУ ЛОГАВ в помещения, где ведется обработка персональных данных; 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4.Правила доступа работников ГКУ ЛОГАВ к персональных данным при их обработке без средств автоматизации;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5.Правила доступа к персональным данным, обрабатываемым с использованием информационных систем персональных данных;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6.Правила рассмотрения запросов субъектов персональных данных;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7.Правила работы с обезличенными персональными данными;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8.Правила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осуществления внутреннего контроля соответствия обработки персональных данных требованиям к защите персональных данных в Информационных системах ГКУ ЛОГАВ;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-Об утверждении перечня должностей с указанием работников, имеющих доступ к персональным данным, и ответственных за проведение мероприятий по обезличиванию персональных данных;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Об утверждении перечня помещений, в которых ведется обработка персональных данных и  мест хранения материальных и (или) машинных носителей персональных данных;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Об утверждении Перечня информационных систем и Правил разграничения доступа в информационных системах;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 утверждении списка работников с разграничением ролей для работы в ИС «Архивы ЛО»;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 обеспечении работы со средствами криптографической защиты информации в ГКУ ЛОГАВ;</a:t>
            </a:r>
          </a:p>
          <a:p>
            <a:pPr marL="4572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Об утверждении Перечня мер, препятствующих несанкционированному доступу к персональным.</a:t>
            </a:r>
          </a:p>
          <a:p>
            <a:pPr marL="109728" lvl="0" indent="0">
              <a:buClr>
                <a:srgbClr val="2DA2BF"/>
              </a:buClr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</a:t>
            </a:r>
          </a:p>
          <a:p>
            <a:pPr marL="109728" lvl="0" indent="0">
              <a:buClr>
                <a:srgbClr val="2DA2BF"/>
              </a:buClr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Разработаны следующие документы:</a:t>
            </a:r>
          </a:p>
          <a:p>
            <a:pPr marL="109728" lvl="0" indent="0">
              <a:buClr>
                <a:srgbClr val="2DA2BF"/>
              </a:buClr>
              <a:buNone/>
            </a:pPr>
            <a:endParaRPr lang="ru-RU" sz="11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ИНСТРУКЦИЯ ответственного за обеспечение безопасности персональных данных информационных систем персональных данных в ГКУ ЛОГАВ;</a:t>
            </a: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ИНСТРУКЦИЯ лица, ответственного за организацию обработки персональных данных в ГКУ ЛОГАВ;</a:t>
            </a: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-Перечень пользователей СЗКИ, имеющих права доступа в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спецпомещения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где хранятся СЗКИ или ключевые документы к ним, в рабочее и нерабочее время;</a:t>
            </a: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1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Памятка пользователю СКЗИ;</a:t>
            </a: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-Журнал учета машинных носителей СКЗИ ГКУ ЛОГАВ; 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 ПЛАН внутреннего контроля за выполнением требований к защите персональных данных при их обработке в информационной системе «Архивы Ленинградской области» на 2021 г.;      </a:t>
            </a:r>
          </a:p>
          <a:p>
            <a:pPr marL="109728" indent="0">
              <a:buNone/>
            </a:pPr>
            <a:r>
              <a:rPr lang="ru-RU" sz="1100" kern="5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- Положение о системе видеонаблюдения.</a:t>
            </a:r>
          </a:p>
          <a:p>
            <a:endParaRPr lang="ru-RU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7210" indent="-171450" algn="just">
              <a:buFontTx/>
              <a:buChar char="-"/>
            </a:pPr>
            <a:endParaRPr lang="ru-RU" sz="800" dirty="0">
              <a:solidFill>
                <a:schemeClr val="tx1"/>
              </a:solidFill>
              <a:latin typeface="Times New Roman"/>
              <a:ea typeface="Calibri"/>
              <a:cs typeface="DejaVu Sans"/>
            </a:endParaRPr>
          </a:p>
          <a:p>
            <a:endParaRPr lang="ru-RU" sz="800" dirty="0">
              <a:solidFill>
                <a:schemeClr val="tx1"/>
              </a:solidFill>
              <a:latin typeface="Arial"/>
              <a:ea typeface="Arial"/>
            </a:endParaRPr>
          </a:p>
          <a:p>
            <a:pPr marL="25400" marR="25400" indent="0">
              <a:lnSpc>
                <a:spcPts val="1610"/>
              </a:lnSpc>
              <a:buNone/>
            </a:pPr>
            <a:endParaRPr lang="ru-RU" sz="800" dirty="0">
              <a:latin typeface="Calibri"/>
              <a:ea typeface="Calibri"/>
            </a:endParaRPr>
          </a:p>
          <a:p>
            <a:endParaRPr lang="ru-RU" sz="1000" dirty="0">
              <a:latin typeface="Times New Roman"/>
              <a:ea typeface="Times New Roman"/>
            </a:endParaRPr>
          </a:p>
          <a:p>
            <a:endParaRPr lang="ru-RU" sz="1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0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0F654D-7370-2FAE-3240-A3C635F1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Информационная система </a:t>
            </a:r>
            <a:br>
              <a:rPr lang="ru-RU" b="1" dirty="0"/>
            </a:br>
            <a:r>
              <a:rPr lang="ru-RU" b="1" dirty="0"/>
              <a:t>«Архивы Ленинградской области»</a:t>
            </a:r>
            <a:endParaRPr lang="ru-RU" dirty="0"/>
          </a:p>
        </p:txBody>
      </p:sp>
      <p:sp>
        <p:nvSpPr>
          <p:cNvPr id="4" name="Содержимое 1">
            <a:extLst>
              <a:ext uri="{FF2B5EF4-FFF2-40B4-BE49-F238E27FC236}">
                <a16:creationId xmlns:a16="http://schemas.microsoft.com/office/drawing/2014/main" id="{F555D529-9D68-47D3-3160-CA5AB5FD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30" y="1772816"/>
            <a:ext cx="8763000" cy="4950097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000" dirty="0"/>
              <a:t>Зарегистрирована </a:t>
            </a:r>
            <a:r>
              <a:rPr lang="ru-RU" sz="3900" dirty="0"/>
              <a:t>с 2011 г.</a:t>
            </a:r>
          </a:p>
          <a:p>
            <a:pPr>
              <a:buNone/>
            </a:pPr>
            <a:r>
              <a:rPr lang="ru-RU" sz="3000" dirty="0"/>
              <a:t> </a:t>
            </a:r>
            <a:endParaRPr lang="ru-RU" sz="2400" dirty="0"/>
          </a:p>
          <a:p>
            <a:pPr algn="just">
              <a:buNone/>
            </a:pPr>
            <a:r>
              <a:rPr lang="ru-RU" sz="2400" dirty="0"/>
              <a:t>Функциональный заказчик – Архивное управление</a:t>
            </a:r>
          </a:p>
          <a:p>
            <a:pPr algn="just">
              <a:buNone/>
            </a:pPr>
            <a:r>
              <a:rPr lang="ru-RU" sz="2400" dirty="0"/>
              <a:t>                                                         Ленинградской  области</a:t>
            </a:r>
          </a:p>
          <a:p>
            <a:pPr algn="just"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Оператор - ГКУ ЛОГАВ (назначен в 2020 г.)</a:t>
            </a:r>
          </a:p>
          <a:p>
            <a:pPr>
              <a:buNone/>
            </a:pPr>
            <a:r>
              <a:rPr lang="ru-RU" sz="2400" dirty="0"/>
              <a:t> </a:t>
            </a:r>
          </a:p>
          <a:p>
            <a:pPr>
              <a:buNone/>
            </a:pPr>
            <a:r>
              <a:rPr lang="ru-RU" sz="2400" dirty="0"/>
              <a:t>Владелец - ГКУ ЛО «Оператор электронного правительства»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Работает на программной платформе КАИСА-Архив.</a:t>
            </a:r>
          </a:p>
          <a:p>
            <a:pPr>
              <a:buNone/>
            </a:pPr>
            <a:r>
              <a:rPr lang="ru-RU" sz="2400" dirty="0"/>
              <a:t>Хранение данных в ЦОД</a:t>
            </a:r>
          </a:p>
        </p:txBody>
      </p:sp>
    </p:spTree>
    <p:extLst>
      <p:ext uri="{BB962C8B-B14F-4D97-AF65-F5344CB8AC3E}">
        <p14:creationId xmlns:p14="http://schemas.microsoft.com/office/powerpoint/2010/main" val="129004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EE6DF13-E236-D970-97C6-1F16D357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48680"/>
            <a:ext cx="8381260" cy="1054394"/>
          </a:xfrm>
        </p:spPr>
        <p:txBody>
          <a:bodyPr/>
          <a:lstStyle/>
          <a:p>
            <a:r>
              <a:rPr lang="ru-RU" sz="3200" b="1" dirty="0"/>
              <a:t>Сведения по использованию </a:t>
            </a:r>
            <a:br>
              <a:rPr lang="ru-RU" sz="3200" b="1" dirty="0"/>
            </a:br>
            <a:r>
              <a:rPr lang="ru-RU" sz="3200" b="1" dirty="0"/>
              <a:t>ИС «Архивы ЛО»</a:t>
            </a:r>
            <a:br>
              <a:rPr lang="ru-RU" sz="3200" b="1" dirty="0"/>
            </a:br>
            <a:endParaRPr lang="ru-RU" dirty="0"/>
          </a:p>
        </p:txBody>
      </p:sp>
      <p:sp>
        <p:nvSpPr>
          <p:cNvPr id="4" name="Содержимое 1">
            <a:extLst>
              <a:ext uri="{FF2B5EF4-FFF2-40B4-BE49-F238E27FC236}">
                <a16:creationId xmlns:a16="http://schemas.microsoft.com/office/drawing/2014/main" id="{A7886F83-AFE8-F7B7-B363-9FE11935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19263"/>
            <a:ext cx="8407400" cy="4406900"/>
          </a:xfrm>
        </p:spPr>
        <p:txBody>
          <a:bodyPr>
            <a:normAutofit lnSpcReduction="10000"/>
          </a:bodyPr>
          <a:lstStyle/>
          <a:p>
            <a:endParaRPr lang="ru-RU" sz="2000" dirty="0"/>
          </a:p>
          <a:p>
            <a:r>
              <a:rPr lang="ru-RU" sz="2000" dirty="0"/>
              <a:t>Работают 212 пользователей из 27 архивов </a:t>
            </a:r>
          </a:p>
          <a:p>
            <a:pPr marL="45720" indent="0">
              <a:buNone/>
            </a:pPr>
            <a:r>
              <a:rPr lang="ru-RU" sz="2000" dirty="0"/>
              <a:t>( 1 государственный, 18 муниципальных, 8 ведомственных),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557 рабочих мест сотрудников отделений Пенсионного фонда Санкт-Петербурга и Ленинградской области </a:t>
            </a:r>
          </a:p>
          <a:p>
            <a:r>
              <a:rPr lang="ru-RU" sz="2000" dirty="0"/>
              <a:t>Описано 9790 фондов</a:t>
            </a:r>
          </a:p>
          <a:p>
            <a:r>
              <a:rPr lang="ru-RU" sz="2000" dirty="0"/>
              <a:t>Представлено 1 264 710 единиц хранения и 251 014 документов</a:t>
            </a:r>
          </a:p>
          <a:p>
            <a:r>
              <a:rPr lang="ru-RU" sz="2000" dirty="0"/>
              <a:t>В читальном зале исследователям доступны 21 265 отсканированных дел и 4482 оцифрованных документов</a:t>
            </a:r>
          </a:p>
          <a:p>
            <a:r>
              <a:rPr lang="ru-RU" sz="2000" dirty="0"/>
              <a:t>Зарегистрировано  186 226 запросов граждан и организаций</a:t>
            </a:r>
          </a:p>
          <a:p>
            <a:r>
              <a:rPr lang="ru-RU" sz="2000" dirty="0"/>
              <a:t>Подготовлены и представлены в Интернете 71 виртуальная  тематическая выставка архивных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20775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3168564-64B1-DF6D-A773-53C1BF830D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7988" b="23332"/>
          <a:stretch/>
        </p:blipFill>
        <p:spPr bwMode="auto">
          <a:xfrm>
            <a:off x="286735" y="1844824"/>
            <a:ext cx="8570530" cy="450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6E5A18A-DB3B-E4C4-6589-4F0DACFD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2989"/>
            <a:ext cx="8381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Схема региональной </a:t>
            </a:r>
            <a:r>
              <a:rPr lang="ru-RU" sz="2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</a:t>
            </a:r>
            <a:r>
              <a:rPr lang="ru-RU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«Архивы ЛО»</a:t>
            </a:r>
          </a:p>
        </p:txBody>
      </p:sp>
    </p:spTree>
    <p:extLst>
      <p:ext uri="{BB962C8B-B14F-4D97-AF65-F5344CB8AC3E}">
        <p14:creationId xmlns:p14="http://schemas.microsoft.com/office/powerpoint/2010/main" val="398770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769886"/>
              </p:ext>
            </p:extLst>
          </p:nvPr>
        </p:nvGraphicFramePr>
        <p:xfrm>
          <a:off x="381000" y="1719263"/>
          <a:ext cx="84074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Количество пользователей и просмотров сайта</a:t>
            </a:r>
          </a:p>
        </p:txBody>
      </p:sp>
    </p:spTree>
    <p:extLst>
      <p:ext uri="{BB962C8B-B14F-4D97-AF65-F5344CB8AC3E}">
        <p14:creationId xmlns:p14="http://schemas.microsoft.com/office/powerpoint/2010/main" val="14009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5976664" cy="478680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география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374169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776AC-5485-1CE5-DF19-CD9516946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89" t="10520" r="25963" b="3853"/>
          <a:stretch/>
        </p:blipFill>
        <p:spPr>
          <a:xfrm>
            <a:off x="522544" y="1923701"/>
            <a:ext cx="4548930" cy="4404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29A7F-BDE4-5E8F-3756-CFCA75901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24" y="669310"/>
            <a:ext cx="1951101" cy="2759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15E571-9A81-0505-98A3-F4F601343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97" y="2270685"/>
            <a:ext cx="2373296" cy="18551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A8B61-495A-40E4-79C2-1AABD135D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24" y="3717032"/>
            <a:ext cx="2060129" cy="1629562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71F96E88-24C8-C1F8-7F2B-D567CAD5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99369" y="260648"/>
            <a:ext cx="8381260" cy="1054394"/>
          </a:xfrm>
        </p:spPr>
        <p:txBody>
          <a:bodyPr/>
          <a:lstStyle/>
          <a:p>
            <a:r>
              <a:rPr lang="ru-RU" dirty="0"/>
              <a:t>БД «Генеалогия»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69A0A-BBC1-3AFC-29ED-FC49A00044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1625" y="4531813"/>
            <a:ext cx="1336978" cy="19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4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A0651-3423-7365-5F0E-30462358A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15" t="10158" r="26643" b="3874"/>
          <a:stretch/>
        </p:blipFill>
        <p:spPr>
          <a:xfrm>
            <a:off x="395536" y="1916832"/>
            <a:ext cx="4310743" cy="44217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6D783A-9404-1D08-E880-6C1A5A74B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77" y="1883263"/>
            <a:ext cx="2782734" cy="37103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AB8ECE-AC2A-C563-9525-CA2302823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50" b="86450" l="11067" r="99733">
                        <a14:foregroundMark x1="78067" y1="35650" x2="68200" y2="44050"/>
                        <a14:foregroundMark x1="68200" y1="44050" x2="60867" y2="55450"/>
                        <a14:foregroundMark x1="60867" y1="55450" x2="53733" y2="78400"/>
                        <a14:foregroundMark x1="53733" y1="78400" x2="19267" y2="83400"/>
                        <a14:foregroundMark x1="13725" y1="77973" x2="10333" y2="74650"/>
                        <a14:foregroundMark x1="19267" y1="83400" x2="15959" y2="80160"/>
                        <a14:foregroundMark x1="13153" y1="17696" x2="13200" y2="16750"/>
                        <a14:foregroundMark x1="11674" y1="47570" x2="12328" y2="34363"/>
                        <a14:foregroundMark x1="10333" y1="74650" x2="11655" y2="47963"/>
                        <a14:foregroundMark x1="13200" y1="16750" x2="41200" y2="13950"/>
                        <a14:foregroundMark x1="77898" y1="17415" x2="78800" y2="17500"/>
                        <a14:foregroundMark x1="72089" y1="16866" x2="73931" y2="17040"/>
                        <a14:foregroundMark x1="41200" y1="13950" x2="70063" y2="16675"/>
                        <a14:foregroundMark x1="78800" y1="17500" x2="81619" y2="23991"/>
                        <a14:foregroundMark x1="97277" y1="67785" x2="96819" y2="74496"/>
                        <a14:foregroundMark x1="97722" y1="61256" x2="97626" y2="62666"/>
                        <a14:foregroundMark x1="80052" y1="84321" x2="35533" y2="86450"/>
                        <a14:foregroundMark x1="23228" y1="84051" x2="15921" y2="82626"/>
                        <a14:foregroundMark x1="35533" y1="86450" x2="27670" y2="84917"/>
                        <a14:foregroundMark x1="82809" y1="36620" x2="83063" y2="36609"/>
                        <a14:foregroundMark x1="16588" y1="39492" x2="79697" y2="36755"/>
                        <a14:foregroundMark x1="84964" y1="30883" x2="84489" y2="29390"/>
                        <a14:foregroundMark x1="69675" y1="17838" x2="67400" y2="16850"/>
                        <a14:foregroundMark x1="75479" y1="20358" x2="73524" y2="19509"/>
                        <a14:foregroundMark x1="81813" y1="23108" x2="80611" y2="22587"/>
                        <a14:foregroundMark x1="67400" y1="16850" x2="32225" y2="16936"/>
                        <a14:foregroundMark x1="14580" y1="22654" x2="14230" y2="22824"/>
                        <a14:foregroundMark x1="24677" y1="17753" x2="16865" y2="21545"/>
                        <a14:foregroundMark x1="12157" y1="28975" x2="11967" y2="30766"/>
                        <a14:foregroundMark x1="75032" y1="22289" x2="76373" y2="22274"/>
                        <a14:foregroundMark x1="16844" y1="22938" x2="71523" y2="22328"/>
                        <a14:foregroundMark x1="14235" y1="22968" x2="14575" y2="22964"/>
                        <a14:foregroundMark x1="14636" y1="19030" x2="14109" y2="19004"/>
                        <a14:foregroundMark x1="71272" y1="21884" x2="16903" y2="19144"/>
                        <a14:foregroundMark x1="76310" y1="22138" x2="74912" y2="22068"/>
                        <a14:foregroundMark x1="89783" y1="54559" x2="86133" y2="68000"/>
                        <a14:foregroundMark x1="86133" y1="68000" x2="96011" y2="74610"/>
                        <a14:foregroundMark x1="98263" y1="73428" x2="92942" y2="60135"/>
                        <a14:backgroundMark x1="98320" y1="60962" x2="99933" y2="63950"/>
                        <a14:backgroundMark x1="85500" y1="37203" x2="88901" y2="43505"/>
                        <a14:backgroundMark x1="77819" y1="22970" x2="84762" y2="35836"/>
                        <a14:backgroundMark x1="75088" y1="17909" x2="76303" y2="20161"/>
                        <a14:backgroundMark x1="15800" y1="17100" x2="14733" y2="86100"/>
                        <a14:backgroundMark x1="70133" y1="17700" x2="99933" y2="70300"/>
                        <a14:backgroundMark x1="99933" y1="70300" x2="99933" y2="70300"/>
                        <a14:backgroundMark x1="21600" y1="84900" x2="98800" y2="76550"/>
                        <a14:backgroundMark x1="98800" y1="76550" x2="99133" y2="76400"/>
                        <a14:backgroundMark x1="70667" y1="16500" x2="97800" y2="66500"/>
                        <a14:backgroundMark x1="74600" y1="15900" x2="98400" y2="66900"/>
                        <a14:backgroundMark x1="98400" y1="66900" x2="99400" y2="67900"/>
                        <a14:backgroundMark x1="75933" y1="16700" x2="99400" y2="62150"/>
                        <a14:backgroundMark x1="99400" y1="62150" x2="99400" y2="62150"/>
                        <a14:backgroundMark x1="80933" y1="18250" x2="99400" y2="61600"/>
                        <a14:backgroundMark x1="99400" y1="61600" x2="99400" y2="61600"/>
                        <a14:backgroundMark x1="76200" y1="16500" x2="98600" y2="59200"/>
                        <a14:backgroundMark x1="80133" y1="16700" x2="80133" y2="18100"/>
                        <a14:backgroundMark x1="83600" y1="19250" x2="81400" y2="31700"/>
                        <a14:backgroundMark x1="81400" y1="31700" x2="93667" y2="50050"/>
                        <a14:backgroundMark x1="93667" y1="50050" x2="96733" y2="30550"/>
                        <a14:backgroundMark x1="96733" y1="30550" x2="81467" y2="16100"/>
                        <a14:backgroundMark x1="99400" y1="73850" x2="87200" y2="80250"/>
                        <a14:backgroundMark x1="87200" y1="80250" x2="85933" y2="85500"/>
                        <a14:backgroundMark x1="98867" y1="75000" x2="89933" y2="84700"/>
                        <a14:backgroundMark x1="89933" y1="84700" x2="97533" y2="77800"/>
                        <a14:backgroundMark x1="71733" y1="18850" x2="35333" y2="18250"/>
                        <a14:backgroundMark x1="38733" y1="18100" x2="22400" y2="16900"/>
                        <a14:backgroundMark x1="11333" y1="18250" x2="14467" y2="33000"/>
                        <a14:backgroundMark x1="14467" y1="33000" x2="13467" y2="28750"/>
                        <a14:backgroundMark x1="12933" y1="17700" x2="14000" y2="51300"/>
                        <a14:backgroundMark x1="11067" y1="30750" x2="10533" y2="47550"/>
                        <a14:backgroundMark x1="75933" y1="86300" x2="99933" y2="78200"/>
                        <a14:backgroundMark x1="96467" y1="80750" x2="82000" y2="84700"/>
                        <a14:backgroundMark x1="82000" y1="84700" x2="98133" y2="83550"/>
                        <a14:backgroundMark x1="98133" y1="83550" x2="82000" y2="85900"/>
                        <a14:backgroundMark x1="82000" y1="85900" x2="82000" y2="85900"/>
                        <a14:backgroundMark x1="94667" y1="78200" x2="97533" y2="83550"/>
                        <a14:backgroundMark x1="99133" y1="75800" x2="99667" y2="79350"/>
                        <a14:backgroundMark x1="97000" y1="73650" x2="94933" y2="740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16889" b="15683"/>
          <a:stretch/>
        </p:blipFill>
        <p:spPr>
          <a:xfrm>
            <a:off x="4860032" y="4293096"/>
            <a:ext cx="2136252" cy="2227217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01C53312-3865-8F97-B3DE-3BFE7C1C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687"/>
            <a:ext cx="8381260" cy="1054394"/>
          </a:xfrm>
        </p:spPr>
        <p:txBody>
          <a:bodyPr/>
          <a:lstStyle/>
          <a:p>
            <a:r>
              <a:rPr lang="ru-RU" dirty="0"/>
              <a:t>Указатели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65382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F1AFE0-4EA7-E68D-FAF7-01359DA38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0" t="10413" r="26857" b="3618"/>
          <a:stretch/>
        </p:blipFill>
        <p:spPr>
          <a:xfrm>
            <a:off x="252166" y="2010047"/>
            <a:ext cx="4447903" cy="44217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ABD74D-902D-78E8-DCF4-34C76B8AC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11" y="1700808"/>
            <a:ext cx="2281428" cy="228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614DB4-49CE-480B-4E80-7F8D5400D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04" y="4220936"/>
            <a:ext cx="1609344" cy="228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91EFE8-2750-8376-C37C-2FB992B93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70709"/>
            <a:ext cx="2126150" cy="3202034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CD56DD5-6571-BAB2-BCAC-F01DBB50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9" y="280979"/>
            <a:ext cx="8381260" cy="1054394"/>
          </a:xfrm>
        </p:spPr>
        <p:txBody>
          <a:bodyPr/>
          <a:lstStyle/>
          <a:p>
            <a:r>
              <a:rPr lang="ru-RU" dirty="0"/>
              <a:t>БД «Лишённые избирательных прав»</a:t>
            </a:r>
          </a:p>
        </p:txBody>
      </p:sp>
    </p:spTree>
    <p:extLst>
      <p:ext uri="{BB962C8B-B14F-4D97-AF65-F5344CB8AC3E}">
        <p14:creationId xmlns:p14="http://schemas.microsoft.com/office/powerpoint/2010/main" val="3865433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933</TotalTime>
  <Words>753</Words>
  <Application>Microsoft Office PowerPoint</Application>
  <PresentationFormat>Экран (4:3)</PresentationFormat>
  <Paragraphs>81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Medium</vt:lpstr>
      <vt:lpstr>Times New Roman</vt:lpstr>
      <vt:lpstr>Wingdings</vt:lpstr>
      <vt:lpstr>Wingdings 2</vt:lpstr>
      <vt:lpstr>Сетка</vt:lpstr>
      <vt:lpstr>Усовершенствование информационного  обеспечения граждан через  ИС «Архивы Ленинградской области»   </vt:lpstr>
      <vt:lpstr>Информационная система  «Архивы Ленинградской области»</vt:lpstr>
      <vt:lpstr>Сведения по использованию  ИС «Архивы ЛО» </vt:lpstr>
      <vt:lpstr>Схема региональной ис «Архивы ЛО»</vt:lpstr>
      <vt:lpstr>Количество пользователей и просмотров сайта</vt:lpstr>
      <vt:lpstr>география пользователей</vt:lpstr>
      <vt:lpstr>БД «Генеалогия»</vt:lpstr>
      <vt:lpstr>Указатели</vt:lpstr>
      <vt:lpstr>БД «Лишённые избирательных прав»</vt:lpstr>
      <vt:lpstr>БД «Ленинградская область в Годы Великой Отечественной войны»</vt:lpstr>
      <vt:lpstr>БД «Живая память Победы в семейных архивах Ленинградской области»</vt:lpstr>
      <vt:lpstr>Будни, опалённые войной</vt:lpstr>
      <vt:lpstr>Для обеспечения информационной безопасности разработаны следующие документы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Информационные  ресурсы   ГКУ «ленинградский  областной государственный  архив  в   г. выборге»</dc:title>
  <dc:creator>User</dc:creator>
  <cp:lastModifiedBy>User</cp:lastModifiedBy>
  <cp:revision>46</cp:revision>
  <dcterms:created xsi:type="dcterms:W3CDTF">2020-02-28T07:47:48Z</dcterms:created>
  <dcterms:modified xsi:type="dcterms:W3CDTF">2022-09-07T08:44:49Z</dcterms:modified>
</cp:coreProperties>
</file>