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5" r:id="rId3"/>
    <p:sldId id="305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0082C8"/>
    <a:srgbClr val="EBEBEB"/>
    <a:srgbClr val="F16232"/>
    <a:srgbClr val="D2DEEF"/>
    <a:srgbClr val="EAEFF7"/>
    <a:srgbClr val="F05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98" y="11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4000" dirty="0">
                <a:solidFill>
                  <a:srgbClr val="F16232"/>
                </a:solidFill>
                <a:latin typeface="Corki" panose="00000500000000000000" pitchFamily="50" charset="-52"/>
              </a:rPr>
              <a:t>577 организаций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011113235394698E-4"/>
          <c:y val="0.15823156842556699"/>
          <c:w val="0.60929798453507766"/>
          <c:h val="0.809979065743078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577 организаций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BA1-432D-8654-2FBD044367FA}"/>
              </c:ext>
            </c:extLst>
          </c:dPt>
          <c:dPt>
            <c:idx val="1"/>
            <c:bubble3D val="0"/>
            <c:explosion val="6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BA1-432D-8654-2FBD044367FA}"/>
              </c:ext>
            </c:extLst>
          </c:dPt>
          <c:dPt>
            <c:idx val="2"/>
            <c:bubble3D val="0"/>
            <c:explosion val="7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BA1-432D-8654-2FBD044367FA}"/>
              </c:ext>
            </c:extLst>
          </c:dPt>
          <c:dPt>
            <c:idx val="3"/>
            <c:bubble3D val="0"/>
            <c:explosion val="11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5BA1-432D-8654-2FBD044367FA}"/>
              </c:ext>
            </c:extLst>
          </c:dPt>
          <c:dPt>
            <c:idx val="4"/>
            <c:bubble3D val="0"/>
            <c:explosion val="1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BA1-432D-8654-2FBD044367F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 dirty="0"/>
                      <a:t>
</a:t>
                    </a:r>
                    <a:fld id="{AD798A99-D1DA-474A-B0EA-F966BFB72EDB}" type="PERCENTAGE">
                      <a:rPr lang="en-US" baseline="0">
                        <a:solidFill>
                          <a:schemeClr val="tx1"/>
                        </a:solidFill>
                        <a:latin typeface="Corki" panose="00000500000000000000" pitchFamily="50" charset="-52"/>
                      </a:rPr>
                      <a:pPr/>
                      <a:t>[ПРОЦЕНТ]</a:t>
                    </a:fld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A1-432D-8654-2FBD044367F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 dirty="0"/>
                      <a:t>
</a:t>
                    </a:r>
                    <a:fld id="{E5CDA127-4297-4E95-A8F9-3A1F89319151}" type="PERCENTAGE">
                      <a:rPr lang="en-US" baseline="0">
                        <a:solidFill>
                          <a:schemeClr val="tx1"/>
                        </a:solidFill>
                        <a:latin typeface="Corki" panose="00000500000000000000" pitchFamily="50" charset="-52"/>
                      </a:rPr>
                      <a:pPr/>
                      <a:t>[ПРОЦЕНТ]</a:t>
                    </a:fld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BA1-432D-8654-2FBD044367F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aseline="0" dirty="0"/>
                      <a:t>
</a:t>
                    </a:r>
                    <a:fld id="{259FDF39-D321-4A07-B2BA-7A514241EF1A}" type="PERCENTAGE">
                      <a:rPr lang="en-US" baseline="0">
                        <a:solidFill>
                          <a:schemeClr val="tx1"/>
                        </a:solidFill>
                        <a:latin typeface="Corki" panose="00000500000000000000" pitchFamily="50" charset="-52"/>
                      </a:rPr>
                      <a:pPr/>
                      <a:t>[ПРОЦЕНТ]</a:t>
                    </a:fld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BA1-432D-8654-2FBD044367F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aseline="0" dirty="0"/>
                      <a:t>
</a:t>
                    </a:r>
                    <a:fld id="{65CEED70-AFAE-4E18-A358-E15B5019EC49}" type="PERCENTAGE">
                      <a:rPr lang="en-US" baseline="0">
                        <a:solidFill>
                          <a:schemeClr val="tx1"/>
                        </a:solidFill>
                        <a:latin typeface="Corki" panose="00000500000000000000" pitchFamily="50" charset="-52"/>
                      </a:rPr>
                      <a:pPr/>
                      <a:t>[ПРОЦЕНТ]</a:t>
                    </a:fld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BA1-432D-8654-2FBD044367F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aseline="0" dirty="0"/>
                      <a:t>
</a:t>
                    </a:r>
                    <a:fld id="{4204E14A-D213-46E8-9DD3-6AF3B2FA4F54}" type="PERCENTAGE">
                      <a:rPr lang="en-US" baseline="0">
                        <a:solidFill>
                          <a:schemeClr val="tx1"/>
                        </a:solidFill>
                        <a:latin typeface="Corki" panose="00000500000000000000" pitchFamily="50" charset="-52"/>
                      </a:rPr>
                      <a:pPr/>
                      <a:t>[ПРОЦЕНТ]</a:t>
                    </a:fld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BA1-432D-8654-2FBD044367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муниципальная форма собственности </c:v>
                </c:pt>
                <c:pt idx="1">
                  <c:v>собственность субъекта федерации</c:v>
                </c:pt>
                <c:pt idx="2">
                  <c:v>федеральная собственность </c:v>
                </c:pt>
                <c:pt idx="3">
                  <c:v>общественные организаций </c:v>
                </c:pt>
                <c:pt idx="4">
                  <c:v>негосударственные организации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333</c:v>
                </c:pt>
                <c:pt idx="1">
                  <c:v>141</c:v>
                </c:pt>
                <c:pt idx="2">
                  <c:v>48</c:v>
                </c:pt>
                <c:pt idx="3">
                  <c:v>29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A1-432D-8654-2FBD044367FA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014297346707938"/>
          <c:y val="0.31357169496407478"/>
          <c:w val="0.35870810043395746"/>
          <c:h val="0.294898515995641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89013-608E-4F88-97E3-DF315D83C958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F24DD-1A95-4A92-9F89-B2B254CFCB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547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04C-831A-4252-9AD5-F63F744509AE}" type="datetime1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949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01D7-F29E-483F-8085-DC47A1157576}" type="datetime1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32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52DC-EA02-47F9-85BF-7A1B2649EA9F}" type="datetime1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41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3789-6014-45C1-8B70-254551E40175}" type="datetime1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53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BF89-2F73-4FE6-AD59-7D6EEBDCCB4B}" type="datetime1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29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2112-5431-40CD-B103-610C1CF1C218}" type="datetime1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83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A0B1-477F-4D6A-A0FB-35C494888CF2}" type="datetime1">
              <a:rPr lang="ru-RU" smtClean="0"/>
              <a:t>06.09.2022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89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F86B-1D7D-41AE-BB07-90423899B13A}" type="datetime1">
              <a:rPr lang="ru-RU" smtClean="0"/>
              <a:t>06.09.2022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25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4BAF6-F783-4BB5-963A-EE66EBD244B5}" type="datetime1">
              <a:rPr lang="ru-RU" smtClean="0"/>
              <a:t>06.09.2022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09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4B81-4E17-4FFC-84E8-E1B2DDDA7730}" type="datetime1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68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E350-FC11-48AE-B757-ABE8DAF65AEA}" type="datetime1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27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28F52-22E2-4AFC-9ABE-AB177A2CF119}" type="datetime1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33161-5AC9-4647-AC6B-345052CD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40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535213" y="1131125"/>
            <a:ext cx="11656787" cy="4591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858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408" y="650693"/>
            <a:ext cx="3266941" cy="960865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883526" y="2498942"/>
            <a:ext cx="1196425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solidFill>
                  <a:srgbClr val="0082C8"/>
                </a:solidFill>
                <a:latin typeface="Corki" panose="00000500000000000000" pitchFamily="50" charset="-52"/>
              </a:rPr>
              <a:t>АРХИВНАЯ СЛУЖБА МУРМАНСКОЙ ОБЛАСТИ. </a:t>
            </a:r>
            <a:endParaRPr lang="en-US" sz="4400" dirty="0">
              <a:solidFill>
                <a:srgbClr val="0082C8"/>
              </a:solidFill>
              <a:latin typeface="Corki" panose="00000500000000000000" pitchFamily="50" charset="-52"/>
            </a:endParaRPr>
          </a:p>
          <a:p>
            <a:r>
              <a:rPr lang="ru-RU" sz="4400" dirty="0">
                <a:solidFill>
                  <a:srgbClr val="0082C8"/>
                </a:solidFill>
                <a:latin typeface="Corki" panose="00000500000000000000" pitchFamily="50" charset="-52"/>
              </a:rPr>
              <a:t>ОПЫТ РЕФОРМЫ РЕГИОНАЛЬНОГО ГОСУДАРСТВЕННОГО КОНТРОЛЯ.</a:t>
            </a:r>
            <a:endParaRPr lang="ru-RU" sz="41300" dirty="0">
              <a:solidFill>
                <a:srgbClr val="0082C8"/>
              </a:solidFill>
              <a:latin typeface="Corki" panose="00000500000000000000" pitchFamily="50" charset="-52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314414" y="6111954"/>
            <a:ext cx="2301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rki" panose="00000500000000000000" pitchFamily="50" charset="-52"/>
              </a:rPr>
              <a:t>7</a:t>
            </a:r>
            <a:r>
              <a:rPr lang="ru-RU" sz="2400" dirty="0">
                <a:latin typeface="Corki" panose="00000500000000000000" pitchFamily="50" charset="-52"/>
              </a:rPr>
              <a:t> сентября 2022 года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0335492" y="6111955"/>
            <a:ext cx="223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05A28"/>
                </a:solidFill>
                <a:latin typeface="Corki" panose="00000500000000000000" pitchFamily="50" charset="-52"/>
              </a:rPr>
              <a:t>#</a:t>
            </a:r>
            <a:r>
              <a:rPr lang="ru-RU" sz="2400" dirty="0" err="1">
                <a:solidFill>
                  <a:srgbClr val="F05A28"/>
                </a:solidFill>
                <a:latin typeface="Corki" panose="00000500000000000000" pitchFamily="50" charset="-52"/>
              </a:rPr>
              <a:t>насевережить</a:t>
            </a:r>
            <a:endParaRPr lang="ru-RU" sz="2400" dirty="0">
              <a:solidFill>
                <a:srgbClr val="F05A28"/>
              </a:solidFill>
              <a:latin typeface="Corki" panose="00000500000000000000" pitchFamily="50" charset="-52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66FED06-6394-0045-86AF-3037A06DD6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526" y="6111954"/>
            <a:ext cx="430888" cy="4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21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106800"/>
              </p:ext>
            </p:extLst>
          </p:nvPr>
        </p:nvGraphicFramePr>
        <p:xfrm>
          <a:off x="369454" y="1413164"/>
          <a:ext cx="11471564" cy="5301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464">
                  <a:extLst>
                    <a:ext uri="{9D8B030D-6E8A-4147-A177-3AD203B41FA5}">
                      <a16:colId xmlns:a16="http://schemas.microsoft.com/office/drawing/2014/main" val="1696722302"/>
                    </a:ext>
                  </a:extLst>
                </a:gridCol>
                <a:gridCol w="2449957">
                  <a:extLst>
                    <a:ext uri="{9D8B030D-6E8A-4147-A177-3AD203B41FA5}">
                      <a16:colId xmlns:a16="http://schemas.microsoft.com/office/drawing/2014/main" val="1380745790"/>
                    </a:ext>
                  </a:extLst>
                </a:gridCol>
                <a:gridCol w="1702567">
                  <a:extLst>
                    <a:ext uri="{9D8B030D-6E8A-4147-A177-3AD203B41FA5}">
                      <a16:colId xmlns:a16="http://schemas.microsoft.com/office/drawing/2014/main" val="2734118763"/>
                    </a:ext>
                  </a:extLst>
                </a:gridCol>
                <a:gridCol w="1914066">
                  <a:extLst>
                    <a:ext uri="{9D8B030D-6E8A-4147-A177-3AD203B41FA5}">
                      <a16:colId xmlns:a16="http://schemas.microsoft.com/office/drawing/2014/main" val="375568570"/>
                    </a:ext>
                  </a:extLst>
                </a:gridCol>
                <a:gridCol w="951745">
                  <a:extLst>
                    <a:ext uri="{9D8B030D-6E8A-4147-A177-3AD203B41FA5}">
                      <a16:colId xmlns:a16="http://schemas.microsoft.com/office/drawing/2014/main" val="3717956749"/>
                    </a:ext>
                  </a:extLst>
                </a:gridCol>
                <a:gridCol w="1053489">
                  <a:extLst>
                    <a:ext uri="{9D8B030D-6E8A-4147-A177-3AD203B41FA5}">
                      <a16:colId xmlns:a16="http://schemas.microsoft.com/office/drawing/2014/main" val="132021252"/>
                    </a:ext>
                  </a:extLst>
                </a:gridCol>
                <a:gridCol w="1229744">
                  <a:extLst>
                    <a:ext uri="{9D8B030D-6E8A-4147-A177-3AD203B41FA5}">
                      <a16:colId xmlns:a16="http://schemas.microsoft.com/office/drawing/2014/main" val="1545301471"/>
                    </a:ext>
                  </a:extLst>
                </a:gridCol>
                <a:gridCol w="1230532">
                  <a:extLst>
                    <a:ext uri="{9D8B030D-6E8A-4147-A177-3AD203B41FA5}">
                      <a16:colId xmlns:a16="http://schemas.microsoft.com/office/drawing/2014/main" val="2914153103"/>
                    </a:ext>
                  </a:extLst>
                </a:gridCol>
              </a:tblGrid>
              <a:tr h="1935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номер (индекс) показателя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наименование показателя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формула расчета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комментарии (интерпретация значений)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значение показателя (текущее)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целевые значения показателей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источник данных для определения значения показателя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сведения о документах стратегического планирования, содержащих показатель (при его наличии)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24280"/>
                  </a:ext>
                </a:extLst>
              </a:tr>
              <a:tr h="532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Б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rgbClr val="5B9BD5"/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8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996158"/>
                  </a:ext>
                </a:extLst>
              </a:tr>
              <a:tr h="28337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Б.1.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Доля устраненных нарушений обязательных требований законодательства Российской Федерации, Мурманской области и иных нормативных правовых актов в сфере архивного дела, выявленных в ходе контрольных мероприятий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УН / ВН х 100%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УН – количество устраненных нарушений,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ВН -  количество выявленных нарушений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100%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Пояснительная записка к стат. форме № 1-контроль </a:t>
                      </a:r>
                      <a:endParaRPr lang="ru-RU" sz="18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94796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69454" y="122454"/>
            <a:ext cx="11471563" cy="1200329"/>
          </a:xfrm>
          <a:prstGeom prst="rect">
            <a:avLst/>
          </a:prstGeom>
          <a:solidFill>
            <a:srgbClr val="EBEBEB"/>
          </a:solidFill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32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     </a:t>
            </a:r>
            <a:r>
              <a:rPr lang="ru-RU" sz="2800" b="1" dirty="0">
                <a:solidFill>
                  <a:srgbClr val="0082C8"/>
                </a:solidFill>
                <a:latin typeface="Corki" panose="00000500000000000000" pitchFamily="50" charset="-52"/>
                <a:ea typeface="Times New Roman" panose="02020603050405020304" pitchFamily="18" charset="0"/>
              </a:rPr>
              <a:t>ПЕРЕЧЕНЬ</a:t>
            </a:r>
            <a:endParaRPr lang="ru-RU" sz="2800" b="1" dirty="0">
              <a:solidFill>
                <a:srgbClr val="0082C8"/>
              </a:solidFill>
              <a:latin typeface="Corki" panose="00000500000000000000" pitchFamily="50" charset="-52"/>
              <a:ea typeface="Arial" panose="020B0604020202020204" pitchFamily="34" charset="0"/>
            </a:endParaRPr>
          </a:p>
          <a:p>
            <a:pPr algn="ctr"/>
            <a:r>
              <a:rPr lang="ru-RU" sz="2000" dirty="0">
                <a:latin typeface="Corki" panose="00000500000000000000" pitchFamily="50" charset="-52"/>
                <a:ea typeface="Times New Roman" panose="02020603050405020304" pitchFamily="18" charset="0"/>
              </a:rPr>
              <a:t>показателей результативности и эффективности</a:t>
            </a:r>
            <a:r>
              <a:rPr lang="ru-RU" sz="1400" dirty="0">
                <a:latin typeface="Corki" panose="00000500000000000000" pitchFamily="50" charset="-52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Corki" panose="00000500000000000000" pitchFamily="50" charset="-52"/>
                <a:ea typeface="Times New Roman" panose="02020603050405020304" pitchFamily="18" charset="0"/>
              </a:rPr>
              <a:t>контрольно-надзорной деятельности</a:t>
            </a:r>
            <a:r>
              <a:rPr lang="ru-RU" sz="1400" dirty="0">
                <a:latin typeface="Corki" panose="00000500000000000000" pitchFamily="50" charset="-52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Corki" panose="00000500000000000000" pitchFamily="50" charset="-52"/>
                <a:ea typeface="Times New Roman" panose="02020603050405020304" pitchFamily="18" charset="0"/>
              </a:rPr>
              <a:t>Министерства культуры Мурманской области</a:t>
            </a:r>
            <a:r>
              <a:rPr lang="ru-RU" sz="1400" dirty="0">
                <a:latin typeface="Corki" panose="00000500000000000000" pitchFamily="50" charset="-52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Corki" panose="00000500000000000000" pitchFamily="50" charset="-52"/>
                <a:ea typeface="Times New Roman" panose="02020603050405020304" pitchFamily="18" charset="0"/>
              </a:rPr>
              <a:t>за соблюдением законодательства об архивном деле, утвержденных постановлением Правительства Мурманской области от 20.12.2021 № 959-ПП</a:t>
            </a: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1133161-5AC9-4647-AC6B-345052CDEDE8}" type="slidenum">
              <a:rPr lang="ru-RU" smtClean="0"/>
              <a:t>10</a:t>
            </a:fld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B0C79BB-1D10-944E-AE55-F08346AD8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8530" y="122454"/>
            <a:ext cx="390765" cy="41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206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267608" y="2266731"/>
            <a:ext cx="11656787" cy="4591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858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775" y="650693"/>
            <a:ext cx="3266941" cy="960865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950775" y="2561048"/>
            <a:ext cx="103697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>
                <a:solidFill>
                  <a:srgbClr val="0082C8"/>
                </a:solidFill>
                <a:latin typeface="Corki" panose="00000500000000000000" pitchFamily="50" charset="-52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6FED06-6394-0045-86AF-3037A06DD6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526" y="6111954"/>
            <a:ext cx="430888" cy="461665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314414" y="6111954"/>
            <a:ext cx="2301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rki" panose="00000500000000000000" pitchFamily="50" charset="-52"/>
              </a:rPr>
              <a:t>7</a:t>
            </a:r>
            <a:r>
              <a:rPr lang="ru-RU" sz="2400" dirty="0">
                <a:latin typeface="Corki" panose="00000500000000000000" pitchFamily="50" charset="-52"/>
              </a:rPr>
              <a:t> сентября 2022 года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5233140" y="6165304"/>
            <a:ext cx="18050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Corki" panose="00000500000000000000" pitchFamily="50" charset="-52"/>
              </a:rPr>
              <a:t>#</a:t>
            </a:r>
            <a:r>
              <a:rPr lang="ru-RU" sz="2400" dirty="0" err="1">
                <a:solidFill>
                  <a:schemeClr val="bg1">
                    <a:lumMod val="75000"/>
                  </a:schemeClr>
                </a:solidFill>
                <a:latin typeface="Corki" panose="00000500000000000000" pitchFamily="50" charset="-52"/>
              </a:rPr>
              <a:t>насевережить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Corki" panose="000005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7846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9455" y="105906"/>
            <a:ext cx="11453090" cy="1277273"/>
          </a:xfrm>
          <a:prstGeom prst="rect">
            <a:avLst/>
          </a:prstGeom>
          <a:solidFill>
            <a:srgbClr val="EBEBEB"/>
          </a:solidFill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     </a:t>
            </a:r>
            <a:r>
              <a:rPr lang="ru-RU" sz="28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ПЕРЕЧЕНЬ</a:t>
            </a:r>
            <a:endParaRPr lang="ru-RU" sz="3200" b="1" dirty="0">
              <a:solidFill>
                <a:srgbClr val="0082C8"/>
              </a:solidFill>
              <a:latin typeface="Corki" panose="00000500000000000000" pitchFamily="50" charset="-52"/>
              <a:ea typeface="Arial" panose="020B0604020202020204" pitchFamily="34" charset="0"/>
            </a:endParaRPr>
          </a:p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объектов регионального государственного контроля (надзора) </a:t>
            </a:r>
            <a:endParaRPr lang="ru-RU" sz="2400" dirty="0">
              <a:latin typeface="Corki" panose="00000500000000000000" pitchFamily="50" charset="-52"/>
              <a:ea typeface="Arial" panose="020B0604020202020204" pitchFamily="34" charset="0"/>
            </a:endParaRPr>
          </a:p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по соблюдению законодательства об архивном деле с указанием категории риска</a:t>
            </a:r>
            <a:endParaRPr lang="ru-RU" sz="2400" dirty="0">
              <a:effectLst/>
              <a:latin typeface="Corki" panose="00000500000000000000" pitchFamily="50" charset="-52"/>
              <a:ea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099676"/>
              </p:ext>
            </p:extLst>
          </p:nvPr>
        </p:nvGraphicFramePr>
        <p:xfrm>
          <a:off x="369455" y="1453573"/>
          <a:ext cx="11453089" cy="716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668">
                  <a:extLst>
                    <a:ext uri="{9D8B030D-6E8A-4147-A177-3AD203B41FA5}">
                      <a16:colId xmlns:a16="http://schemas.microsoft.com/office/drawing/2014/main" val="2732699478"/>
                    </a:ext>
                  </a:extLst>
                </a:gridCol>
                <a:gridCol w="5776012">
                  <a:extLst>
                    <a:ext uri="{9D8B030D-6E8A-4147-A177-3AD203B41FA5}">
                      <a16:colId xmlns:a16="http://schemas.microsoft.com/office/drawing/2014/main" val="424420092"/>
                    </a:ext>
                  </a:extLst>
                </a:gridCol>
                <a:gridCol w="1078884">
                  <a:extLst>
                    <a:ext uri="{9D8B030D-6E8A-4147-A177-3AD203B41FA5}">
                      <a16:colId xmlns:a16="http://schemas.microsoft.com/office/drawing/2014/main" val="30997343"/>
                    </a:ext>
                  </a:extLst>
                </a:gridCol>
                <a:gridCol w="2919927">
                  <a:extLst>
                    <a:ext uri="{9D8B030D-6E8A-4147-A177-3AD203B41FA5}">
                      <a16:colId xmlns:a16="http://schemas.microsoft.com/office/drawing/2014/main" val="3793780987"/>
                    </a:ext>
                  </a:extLst>
                </a:gridCol>
                <a:gridCol w="1123598">
                  <a:extLst>
                    <a:ext uri="{9D8B030D-6E8A-4147-A177-3AD203B41FA5}">
                      <a16:colId xmlns:a16="http://schemas.microsoft.com/office/drawing/2014/main" val="1629604613"/>
                    </a:ext>
                  </a:extLst>
                </a:gridCol>
              </a:tblGrid>
              <a:tr h="666668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№№</a:t>
                      </a:r>
                      <a:endParaRPr lang="ru-RU" sz="1400" b="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Полное наименование 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организации – источника комплектования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в соответствии с ЕГРЮЛ </a:t>
                      </a:r>
                      <a:endParaRPr lang="ru-RU" sz="1400" b="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ОГРН</a:t>
                      </a:r>
                      <a:endParaRPr lang="ru-RU" sz="1400" b="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Наименование государственного (муниципального) архива</a:t>
                      </a:r>
                      <a:endParaRPr lang="ru-RU" sz="1400" b="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Категория риска</a:t>
                      </a:r>
                      <a:endParaRPr lang="ru-RU" sz="1400" b="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2843879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96447"/>
              </p:ext>
            </p:extLst>
          </p:nvPr>
        </p:nvGraphicFramePr>
        <p:xfrm>
          <a:off x="369455" y="2169856"/>
          <a:ext cx="11453089" cy="45714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5923">
                  <a:extLst>
                    <a:ext uri="{9D8B030D-6E8A-4147-A177-3AD203B41FA5}">
                      <a16:colId xmlns:a16="http://schemas.microsoft.com/office/drawing/2014/main" val="4200269940"/>
                    </a:ext>
                  </a:extLst>
                </a:gridCol>
                <a:gridCol w="5764759">
                  <a:extLst>
                    <a:ext uri="{9D8B030D-6E8A-4147-A177-3AD203B41FA5}">
                      <a16:colId xmlns:a16="http://schemas.microsoft.com/office/drawing/2014/main" val="2705206565"/>
                    </a:ext>
                  </a:extLst>
                </a:gridCol>
                <a:gridCol w="1080892">
                  <a:extLst>
                    <a:ext uri="{9D8B030D-6E8A-4147-A177-3AD203B41FA5}">
                      <a16:colId xmlns:a16="http://schemas.microsoft.com/office/drawing/2014/main" val="1233466834"/>
                    </a:ext>
                  </a:extLst>
                </a:gridCol>
                <a:gridCol w="2926053">
                  <a:extLst>
                    <a:ext uri="{9D8B030D-6E8A-4147-A177-3AD203B41FA5}">
                      <a16:colId xmlns:a16="http://schemas.microsoft.com/office/drawing/2014/main" val="102550559"/>
                    </a:ext>
                  </a:extLst>
                </a:gridCol>
                <a:gridCol w="1115462">
                  <a:extLst>
                    <a:ext uri="{9D8B030D-6E8A-4147-A177-3AD203B41FA5}">
                      <a16:colId xmlns:a16="http://schemas.microsoft.com/office/drawing/2014/main" val="3346353758"/>
                    </a:ext>
                  </a:extLst>
                </a:gridCol>
              </a:tblGrid>
              <a:tr h="25644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orki" panose="00000500000000000000" pitchFamily="50" charset="-52"/>
                        </a:rPr>
                        <a:t>1</a:t>
                      </a:r>
                      <a:endParaRPr lang="ru-RU" sz="16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orki" panose="00000500000000000000" pitchFamily="50" charset="-52"/>
                        </a:rPr>
                        <a:t>2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orki" panose="00000500000000000000" pitchFamily="50" charset="-52"/>
                        </a:rPr>
                        <a:t>3</a:t>
                      </a:r>
                      <a:endParaRPr lang="ru-RU" sz="16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orki" panose="00000500000000000000" pitchFamily="50" charset="-52"/>
                        </a:rPr>
                        <a:t>4</a:t>
                      </a:r>
                      <a:endParaRPr lang="ru-RU" sz="16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6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2882975"/>
                  </a:ext>
                </a:extLst>
              </a:tr>
              <a:tr h="45680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  <a:latin typeface="Corki" panose="00000500000000000000" pitchFamily="50" charset="-52"/>
                        </a:rPr>
                        <a:t>1.</a:t>
                      </a: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Государственное областное казенное учреждение «Государственный архив Мурманской области»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1025100847947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средняя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0342782"/>
                  </a:ext>
                </a:extLst>
              </a:tr>
              <a:tr h="62909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  <a:latin typeface="Corki" panose="00000500000000000000" pitchFamily="50" charset="-52"/>
                        </a:rPr>
                        <a:t>2.</a:t>
                      </a: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Государственное областное казенное учреждение «Государственный архив Мурманской области в г. Кировске»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1075103000257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средняя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2040567"/>
                  </a:ext>
                </a:extLst>
              </a:tr>
              <a:tr h="40869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dirty="0">
                          <a:effectLst/>
                          <a:latin typeface="Corki" panose="00000500000000000000" pitchFamily="50" charset="-52"/>
                          <a:ea typeface="Arial" panose="020B0604020202020204" pitchFamily="34" charset="0"/>
                        </a:rPr>
                        <a:t>3.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Муниципальное казённое учреждение «Кольский архив» Кольского района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1115105000185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умеренная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0180315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  <a:latin typeface="Corki" panose="00000500000000000000" pitchFamily="50" charset="-52"/>
                        </a:rPr>
                        <a:t>4.</a:t>
                      </a: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Муниципальное казённое учреждение «Муниципальный архив ЗАТО г. Североморск»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1185190007694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умеренная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9113298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  <a:latin typeface="Corki" panose="00000500000000000000" pitchFamily="50" charset="-52"/>
                        </a:rPr>
                        <a:t>5.</a:t>
                      </a: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Муниципальное казённое учреждение «Муниципальный архив Кандалакшского района»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1185190000027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умеренная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3475636"/>
                  </a:ext>
                </a:extLst>
              </a:tr>
              <a:tr h="40869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  <a:latin typeface="Corki" panose="00000500000000000000" pitchFamily="50" charset="-52"/>
                        </a:rPr>
                        <a:t>6.</a:t>
                      </a: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Муниципальное казенное учреждение «Муниципальный архив города Апатиты»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1105101000718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умеренная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6152653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dirty="0">
                          <a:effectLst/>
                          <a:latin typeface="Corki" panose="00000500000000000000" pitchFamily="50" charset="-52"/>
                          <a:ea typeface="+mn-ea"/>
                        </a:rPr>
                        <a:t>7.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Муниципальное казенное учреждение «Муниципальный архив города Мончегорска"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1105107000470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умеренная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2191673"/>
                  </a:ext>
                </a:extLst>
              </a:tr>
              <a:tr h="62909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  <a:latin typeface="Corki" panose="00000500000000000000" pitchFamily="50" charset="-52"/>
                        </a:rPr>
                        <a:t>8.</a:t>
                      </a: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Муниципальное учреждение «Муниципальный архив» муниципального образования город Оленегорск с подведомственной территорией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1075108000681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умеренная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3269244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  <a:latin typeface="Corki" panose="00000500000000000000" pitchFamily="50" charset="-52"/>
                        </a:rPr>
                        <a:t>9.</a:t>
                      </a: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Муниципальное казённое учреждение «Муниципальный архив ЗАТО Александровск»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1085105000430</a:t>
                      </a:r>
                      <a:endParaRPr lang="ru-RU" sz="1400" b="1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умеренная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4496959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0C79BB-1D10-944E-AE55-F08346AD8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821" y="103562"/>
            <a:ext cx="390765" cy="418677"/>
          </a:xfrm>
          <a:prstGeom prst="rect">
            <a:avLst/>
          </a:prstGeom>
        </p:spPr>
      </p:pic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1133161-5AC9-4647-AC6B-345052CDEDE8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39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/>
          </p:nvPr>
        </p:nvGraphicFramePr>
        <p:xfrm>
          <a:off x="558800" y="1503680"/>
          <a:ext cx="11054079" cy="5252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69455" y="75126"/>
            <a:ext cx="11443854" cy="1277273"/>
          </a:xfrm>
          <a:prstGeom prst="rect">
            <a:avLst/>
          </a:prstGeom>
          <a:solidFill>
            <a:srgbClr val="EBEBEB"/>
          </a:solidFill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     </a:t>
            </a:r>
            <a:r>
              <a:rPr lang="ru-RU" sz="28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ПЕРЕЧЕНЬ</a:t>
            </a:r>
            <a:endParaRPr lang="ru-RU" sz="3200" b="1" dirty="0">
              <a:solidFill>
                <a:srgbClr val="0082C8"/>
              </a:solidFill>
              <a:latin typeface="Corki" panose="00000500000000000000" pitchFamily="50" charset="-52"/>
              <a:ea typeface="Arial" panose="020B0604020202020204" pitchFamily="34" charset="0"/>
            </a:endParaRPr>
          </a:p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объектов регионального государственного контроля (надзора) </a:t>
            </a:r>
          </a:p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в соответствии с формой собственности </a:t>
            </a:r>
            <a:endParaRPr lang="ru-RU" sz="2400" dirty="0">
              <a:latin typeface="Corki" panose="00000500000000000000" pitchFamily="50" charset="-52"/>
              <a:ea typeface="Arial" panose="020B0604020202020204" pitchFamily="34" charset="0"/>
            </a:endParaRPr>
          </a:p>
        </p:txBody>
      </p:sp>
      <p:sp>
        <p:nvSpPr>
          <p:cNvPr id="1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1133161-5AC9-4647-AC6B-345052CDEDE8}" type="slidenum">
              <a:rPr lang="ru-RU" smtClean="0"/>
              <a:t>3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0C79BB-1D10-944E-AE55-F08346AD86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0821" y="103562"/>
            <a:ext cx="390765" cy="41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0218" y="75126"/>
            <a:ext cx="11471563" cy="1138773"/>
          </a:xfrm>
          <a:prstGeom prst="rect">
            <a:avLst/>
          </a:prstGeom>
          <a:solidFill>
            <a:srgbClr val="EBEBEB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      ПЕРЕЧЕНЬ</a:t>
            </a:r>
            <a:endParaRPr lang="ru-RU" sz="2800" dirty="0">
              <a:latin typeface="Corki" panose="00000500000000000000" pitchFamily="50" charset="-52"/>
              <a:ea typeface="Arial" panose="020B0604020202020204" pitchFamily="34" charset="0"/>
            </a:endParaRPr>
          </a:p>
          <a:p>
            <a:pPr algn="ctr"/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критериев отнесения объектов контроля к определенной категории риска  </a:t>
            </a:r>
          </a:p>
          <a:p>
            <a:pPr algn="ctr"/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(балльная система)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292912"/>
              </p:ext>
            </p:extLst>
          </p:nvPr>
        </p:nvGraphicFramePr>
        <p:xfrm>
          <a:off x="360219" y="1301745"/>
          <a:ext cx="11471562" cy="5413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1898">
                  <a:extLst>
                    <a:ext uri="{9D8B030D-6E8A-4147-A177-3AD203B41FA5}">
                      <a16:colId xmlns:a16="http://schemas.microsoft.com/office/drawing/2014/main" val="1019956597"/>
                    </a:ext>
                  </a:extLst>
                </a:gridCol>
                <a:gridCol w="9004162">
                  <a:extLst>
                    <a:ext uri="{9D8B030D-6E8A-4147-A177-3AD203B41FA5}">
                      <a16:colId xmlns:a16="http://schemas.microsoft.com/office/drawing/2014/main" val="1420292606"/>
                    </a:ext>
                  </a:extLst>
                </a:gridCol>
                <a:gridCol w="1545502">
                  <a:extLst>
                    <a:ext uri="{9D8B030D-6E8A-4147-A177-3AD203B41FA5}">
                      <a16:colId xmlns:a16="http://schemas.microsoft.com/office/drawing/2014/main" val="1317667111"/>
                    </a:ext>
                  </a:extLst>
                </a:gridCol>
              </a:tblGrid>
              <a:tr h="237690"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№№</a:t>
                      </a:r>
                      <a:endParaRPr lang="ru-RU" sz="1200" b="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Критерии  </a:t>
                      </a:r>
                      <a:endParaRPr lang="ru-RU" sz="1200" b="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Баллы</a:t>
                      </a:r>
                      <a:endParaRPr lang="ru-RU" sz="1200" b="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598818763"/>
                  </a:ext>
                </a:extLst>
              </a:tr>
              <a:tr h="3148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1.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Объем документов, находящихся на хранении,</a:t>
                      </a:r>
                      <a:r>
                        <a:rPr lang="ru-RU" sz="1400" baseline="0" dirty="0">
                          <a:effectLst/>
                          <a:latin typeface="Corki" panose="00000500000000000000" pitchFamily="50" charset="-52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единица хранения архивных документов</a:t>
                      </a:r>
                      <a:endParaRPr lang="en-US" sz="1400" dirty="0">
                        <a:effectLst/>
                        <a:latin typeface="Corki" panose="00000500000000000000" pitchFamily="50" charset="-52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748893240"/>
                  </a:ext>
                </a:extLst>
              </a:tr>
              <a:tr h="3148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1.1.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более 100000 единиц хранения</a:t>
                      </a: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3409681477"/>
                  </a:ext>
                </a:extLst>
              </a:tr>
              <a:tr h="3148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1.2.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от 50000 до 100000 единиц хранения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4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1858439629"/>
                  </a:ext>
                </a:extLst>
              </a:tr>
              <a:tr h="3148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1.3.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от 10000 до 50000 единиц хранения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3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3126916508"/>
                  </a:ext>
                </a:extLst>
              </a:tr>
              <a:tr h="3148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2.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Наличие на хранении особо ценных, в том числе уникальных документов Архивного фонда Мурманской области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1599150661"/>
                  </a:ext>
                </a:extLst>
              </a:tr>
              <a:tr h="3148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3.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Загруженность архивохранилища, процентов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2927824811"/>
                  </a:ext>
                </a:extLst>
              </a:tr>
              <a:tr h="3148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3.1.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90% и более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86042544"/>
                  </a:ext>
                </a:extLst>
              </a:tr>
              <a:tr h="3148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3.</a:t>
                      </a:r>
                      <a:r>
                        <a:rPr lang="en-US" sz="1400" dirty="0">
                          <a:effectLst/>
                          <a:latin typeface="Corki" panose="00000500000000000000" pitchFamily="50" charset="-52"/>
                        </a:rPr>
                        <a:t>2</a:t>
                      </a: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.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От 50% до 70%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  <a:ea typeface="+mn-ea"/>
                        </a:rPr>
                        <a:t>3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548208232"/>
                  </a:ext>
                </a:extLst>
              </a:tr>
              <a:tr h="629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4.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Отсутствие оборудованного архивохранилища у юридического лица, осуществляющего временное хранение документов Архивного фонда Мурманской области и документов по личному составу 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3357313530"/>
                  </a:ext>
                </a:extLst>
              </a:tr>
              <a:tr h="629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4.1.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Отсутствие оборудованного архивохранилища у органов государственной власти Мурманской области, иных государственных органов, органов местного самоуправления, осуществляющих временное хранение документов Архивного фонда Мурманской области и других архивных документов  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54616851"/>
                  </a:ext>
                </a:extLst>
              </a:tr>
              <a:tr h="9444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4.2.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Отсутствие оборудованного архивохранилища у юридических лиц, осуществляющих временное хранение документов Архивного фонда Мурманской области и других архивных документов, не являющихся органами государственной власти Мурманской области, иными государственными органами, органами местного самоуправления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3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1808301924"/>
                  </a:ext>
                </a:extLst>
              </a:tr>
              <a:tr h="4529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5. </a:t>
                      </a:r>
                      <a:endParaRPr lang="ru-RU" sz="12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Отсутствие номенклатуры дел, согласованной с Экспертно-проверочной комиссией Министерства культуры Мурманской области в установленные сроки 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6772" marR="36772" marT="0" marB="0" anchor="ctr"/>
                </a:tc>
                <a:extLst>
                  <a:ext uri="{0D108BD9-81ED-4DB2-BD59-A6C34878D82A}">
                    <a16:rowId xmlns:a16="http://schemas.microsoft.com/office/drawing/2014/main" val="1757426447"/>
                  </a:ext>
                </a:extLst>
              </a:tr>
            </a:tbl>
          </a:graphicData>
        </a:graphic>
      </p:graphicFrame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1133161-5AC9-4647-AC6B-345052CDEDE8}" type="slidenum">
              <a:rPr lang="ru-RU" smtClean="0"/>
              <a:t>4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0C79BB-1D10-944E-AE55-F08346AD8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821" y="103562"/>
            <a:ext cx="390765" cy="41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01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47777"/>
              </p:ext>
            </p:extLst>
          </p:nvPr>
        </p:nvGraphicFramePr>
        <p:xfrm>
          <a:off x="355600" y="1357743"/>
          <a:ext cx="11480800" cy="5347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2644">
                  <a:extLst>
                    <a:ext uri="{9D8B030D-6E8A-4147-A177-3AD203B41FA5}">
                      <a16:colId xmlns:a16="http://schemas.microsoft.com/office/drawing/2014/main" val="657446452"/>
                    </a:ext>
                  </a:extLst>
                </a:gridCol>
                <a:gridCol w="9011412">
                  <a:extLst>
                    <a:ext uri="{9D8B030D-6E8A-4147-A177-3AD203B41FA5}">
                      <a16:colId xmlns:a16="http://schemas.microsoft.com/office/drawing/2014/main" val="1495021610"/>
                    </a:ext>
                  </a:extLst>
                </a:gridCol>
                <a:gridCol w="1546744">
                  <a:extLst>
                    <a:ext uri="{9D8B030D-6E8A-4147-A177-3AD203B41FA5}">
                      <a16:colId xmlns:a16="http://schemas.microsoft.com/office/drawing/2014/main" val="2107650449"/>
                    </a:ext>
                  </a:extLst>
                </a:gridCol>
              </a:tblGrid>
              <a:tr h="8928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6. </a:t>
                      </a:r>
                      <a:endParaRPr lang="ru-RU" sz="1400" b="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Наличие задолженности по упорядочению (оформлению и описанию документов, утверждению и согласованию описей экспертно-проверочной комиссией Министерства культуры Мурманской области в установленные сроки) документов Архивного фонда Мурманской области и документов по личному составу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897021"/>
                  </a:ext>
                </a:extLst>
              </a:tr>
              <a:tr h="4080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6.1.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от 5 до 10 лет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extLst>
                  <a:ext uri="{0D108BD9-81ED-4DB2-BD59-A6C34878D82A}">
                    <a16:rowId xmlns:a16="http://schemas.microsoft.com/office/drawing/2014/main" val="3708900466"/>
                  </a:ext>
                </a:extLst>
              </a:tr>
              <a:tr h="4403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6.2.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до 5 лет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3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extLst>
                  <a:ext uri="{0D108BD9-81ED-4DB2-BD59-A6C34878D82A}">
                    <a16:rowId xmlns:a16="http://schemas.microsoft.com/office/drawing/2014/main" val="1389384153"/>
                  </a:ext>
                </a:extLst>
              </a:tr>
              <a:tr h="431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7.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Наличие задолженности по передаче документов Архивного фонда Мурманской области на постоянное хранение в государственные и муниципальные архивы 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extLst>
                  <a:ext uri="{0D108BD9-81ED-4DB2-BD59-A6C34878D82A}">
                    <a16:rowId xmlns:a16="http://schemas.microsoft.com/office/drawing/2014/main" val="669847832"/>
                  </a:ext>
                </a:extLst>
              </a:tr>
              <a:tr h="4566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7.1.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от 5 до 10 лет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extLst>
                  <a:ext uri="{0D108BD9-81ED-4DB2-BD59-A6C34878D82A}">
                    <a16:rowId xmlns:a16="http://schemas.microsoft.com/office/drawing/2014/main" val="2535076651"/>
                  </a:ext>
                </a:extLst>
              </a:tr>
              <a:tr h="3914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7.2.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до 5 лет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3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extLst>
                  <a:ext uri="{0D108BD9-81ED-4DB2-BD59-A6C34878D82A}">
                    <a16:rowId xmlns:a16="http://schemas.microsoft.com/office/drawing/2014/main" val="2049429293"/>
                  </a:ext>
                </a:extLst>
              </a:tr>
              <a:tr h="3465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8.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Утрата документов Архивного фонда Мурманской области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extLst>
                  <a:ext uri="{0D108BD9-81ED-4DB2-BD59-A6C34878D82A}">
                    <a16:rowId xmlns:a16="http://schemas.microsoft.com/office/drawing/2014/main" val="2288073422"/>
                  </a:ext>
                </a:extLst>
              </a:tr>
              <a:tr h="4250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9.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Уничтожение документов временных сроков хранения, в том числе документов по личному составу, ранее установленных сроков хранения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extLst>
                  <a:ext uri="{0D108BD9-81ED-4DB2-BD59-A6C34878D82A}">
                    <a16:rowId xmlns:a16="http://schemas.microsoft.com/office/drawing/2014/main" val="626306868"/>
                  </a:ext>
                </a:extLst>
              </a:tr>
              <a:tr h="8107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10.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Необоснованный отказ юридических лиц в выдаче организациям и гражданам архивных справок и архивных копий, связанных с социальной защитой граждан, предусматривающей их пенсионное обеспечение, а также получение льгот и компенсаций в соответствии с законодательством Российской Федерации 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40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extLst>
                  <a:ext uri="{0D108BD9-81ED-4DB2-BD59-A6C34878D82A}">
                    <a16:rowId xmlns:a16="http://schemas.microsoft.com/office/drawing/2014/main" val="2821643760"/>
                  </a:ext>
                </a:extLst>
              </a:tr>
              <a:tr h="7445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11. 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Нарушение установленных сроков исполнения запросов организаций и граждан государственными и муниципальными архивами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5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34664" marR="34664" marT="0" marB="0" anchor="ctr"/>
                </a:tc>
                <a:extLst>
                  <a:ext uri="{0D108BD9-81ED-4DB2-BD59-A6C34878D82A}">
                    <a16:rowId xmlns:a16="http://schemas.microsoft.com/office/drawing/2014/main" val="675029001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55600" y="112752"/>
            <a:ext cx="11480800" cy="1138773"/>
          </a:xfrm>
          <a:prstGeom prst="rect">
            <a:avLst/>
          </a:prstGeom>
          <a:solidFill>
            <a:srgbClr val="EBEBEB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      ПЕРЕЧЕНЬ</a:t>
            </a:r>
            <a:endParaRPr lang="ru-RU" sz="2800" dirty="0">
              <a:latin typeface="Corki" panose="00000500000000000000" pitchFamily="50" charset="-52"/>
              <a:ea typeface="Arial" panose="020B0604020202020204" pitchFamily="34" charset="0"/>
            </a:endParaRPr>
          </a:p>
          <a:p>
            <a:pPr algn="ctr"/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критериев отнесения объектов контроля к определенной категории риска  </a:t>
            </a:r>
          </a:p>
          <a:p>
            <a:pPr algn="ctr"/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(балльная система)</a:t>
            </a:r>
          </a:p>
        </p:txBody>
      </p:sp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1133161-5AC9-4647-AC6B-345052CDEDE8}" type="slidenum">
              <a:rPr lang="ru-RU" smtClean="0"/>
              <a:t>5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0C79BB-1D10-944E-AE55-F08346AD8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821" y="103562"/>
            <a:ext cx="390765" cy="41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07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031269"/>
              </p:ext>
            </p:extLst>
          </p:nvPr>
        </p:nvGraphicFramePr>
        <p:xfrm>
          <a:off x="360218" y="1348654"/>
          <a:ext cx="11471563" cy="5366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316">
                  <a:extLst>
                    <a:ext uri="{9D8B030D-6E8A-4147-A177-3AD203B41FA5}">
                      <a16:colId xmlns:a16="http://schemas.microsoft.com/office/drawing/2014/main" val="3250533093"/>
                    </a:ext>
                  </a:extLst>
                </a:gridCol>
                <a:gridCol w="7504924">
                  <a:extLst>
                    <a:ext uri="{9D8B030D-6E8A-4147-A177-3AD203B41FA5}">
                      <a16:colId xmlns:a16="http://schemas.microsoft.com/office/drawing/2014/main" val="3099670154"/>
                    </a:ext>
                  </a:extLst>
                </a:gridCol>
                <a:gridCol w="3170323">
                  <a:extLst>
                    <a:ext uri="{9D8B030D-6E8A-4147-A177-3AD203B41FA5}">
                      <a16:colId xmlns:a16="http://schemas.microsoft.com/office/drawing/2014/main" val="184550731"/>
                    </a:ext>
                  </a:extLst>
                </a:gridCol>
              </a:tblGrid>
              <a:tr h="1241001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lt1"/>
                          </a:solidFill>
                          <a:effectLst/>
                          <a:latin typeface="Corki" panose="00000500000000000000" pitchFamily="50" charset="-52"/>
                          <a:ea typeface="+mn-ea"/>
                          <a:cs typeface="+mn-cs"/>
                        </a:rPr>
                        <a:t>№№</a:t>
                      </a:r>
                      <a:endParaRPr lang="ru-RU" b="0" dirty="0">
                        <a:latin typeface="Corki" panose="00000500000000000000" pitchFamily="50" charset="-5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>
                          <a:solidFill>
                            <a:schemeClr val="lt1"/>
                          </a:solidFill>
                          <a:effectLst/>
                          <a:latin typeface="Corki" panose="00000500000000000000" pitchFamily="50" charset="-52"/>
                          <a:ea typeface="+mn-ea"/>
                          <a:cs typeface="+mn-cs"/>
                        </a:rPr>
                        <a:t>Критерии</a:t>
                      </a:r>
                      <a:r>
                        <a:rPr lang="ru-RU" sz="3200" b="1" kern="1200" dirty="0">
                          <a:solidFill>
                            <a:schemeClr val="lt1"/>
                          </a:solidFill>
                          <a:effectLst/>
                          <a:latin typeface="Corki" panose="00000500000000000000" pitchFamily="50" charset="-52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dirty="0">
                        <a:latin typeface="Corki" panose="00000500000000000000" pitchFamily="50" charset="-5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800" b="0" kern="1200" dirty="0">
                          <a:solidFill>
                            <a:schemeClr val="lt1"/>
                          </a:solidFill>
                          <a:effectLst/>
                          <a:latin typeface="Corki" panose="00000500000000000000" pitchFamily="50" charset="-52"/>
                          <a:ea typeface="+mn-ea"/>
                          <a:cs typeface="+mn-cs"/>
                        </a:rPr>
                        <a:t>Категория риска</a:t>
                      </a:r>
                      <a:endParaRPr lang="ru-RU" sz="2800" b="0" dirty="0">
                        <a:latin typeface="Corki" panose="00000500000000000000" pitchFamily="50" charset="-5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6138819"/>
                  </a:ext>
                </a:extLst>
              </a:tr>
              <a:tr h="113759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r>
                        <a:rPr lang="ru-RU" dirty="0"/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solidFill>
                            <a:schemeClr val="dk1"/>
                          </a:solidFill>
                          <a:effectLst/>
                          <a:latin typeface="Corki" panose="00000500000000000000" pitchFamily="50" charset="-52"/>
                          <a:ea typeface="+mn-ea"/>
                          <a:cs typeface="+mn-cs"/>
                        </a:rPr>
                        <a:t>Государственный архив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800" kern="1200" dirty="0">
                          <a:solidFill>
                            <a:schemeClr val="dk1"/>
                          </a:solidFill>
                          <a:effectLst/>
                          <a:latin typeface="Corki" panose="00000500000000000000" pitchFamily="50" charset="-52"/>
                          <a:ea typeface="+mn-ea"/>
                          <a:cs typeface="+mn-cs"/>
                        </a:rPr>
                        <a:t>средняя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8412161"/>
                  </a:ext>
                </a:extLst>
              </a:tr>
              <a:tr h="1057148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r>
                        <a:rPr lang="ru-RU" dirty="0"/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solidFill>
                            <a:schemeClr val="dk1"/>
                          </a:solidFill>
                          <a:effectLst/>
                          <a:latin typeface="Corki" panose="00000500000000000000" pitchFamily="50" charset="-52"/>
                          <a:ea typeface="+mn-ea"/>
                          <a:cs typeface="+mn-cs"/>
                        </a:rPr>
                        <a:t>Муниципальный архив</a:t>
                      </a:r>
                    </a:p>
                    <a:p>
                      <a:pPr algn="ctr"/>
                      <a:endParaRPr lang="ru-RU" dirty="0">
                        <a:latin typeface="Corki" panose="00000500000000000000" pitchFamily="50" charset="-5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solidFill>
                            <a:schemeClr val="dk1"/>
                          </a:solidFill>
                          <a:effectLst/>
                          <a:latin typeface="Corki" panose="00000500000000000000" pitchFamily="50" charset="-52"/>
                          <a:ea typeface="+mn-ea"/>
                          <a:cs typeface="+mn-cs"/>
                        </a:rPr>
                        <a:t>умеренная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8844207"/>
                  </a:ext>
                </a:extLst>
              </a:tr>
              <a:tr h="1930443">
                <a:tc>
                  <a:txBody>
                    <a:bodyPr/>
                    <a:lstStyle/>
                    <a:p>
                      <a:pPr algn="just">
                        <a:lnSpc>
                          <a:spcPts val="1485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485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3200" dirty="0">
                        <a:effectLst/>
                        <a:latin typeface="Corki" panose="00000500000000000000" pitchFamily="50" charset="-52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solidFill>
                            <a:schemeClr val="dk1"/>
                          </a:solidFill>
                          <a:effectLst/>
                          <a:latin typeface="Corki" panose="00000500000000000000" pitchFamily="50" charset="-52"/>
                          <a:ea typeface="+mn-ea"/>
                          <a:cs typeface="+mn-cs"/>
                        </a:rPr>
                        <a:t>Юридическое лицо – источник комплектования государственного (муниципального) архива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800" kern="1200" dirty="0">
                          <a:solidFill>
                            <a:schemeClr val="dk1"/>
                          </a:solidFill>
                          <a:effectLst/>
                          <a:latin typeface="Corki" panose="00000500000000000000" pitchFamily="50" charset="-52"/>
                          <a:ea typeface="+mn-ea"/>
                          <a:cs typeface="+mn-cs"/>
                        </a:rPr>
                        <a:t>низкая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042975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60217" y="57836"/>
            <a:ext cx="11471564" cy="1200329"/>
          </a:xfrm>
          <a:prstGeom prst="rect">
            <a:avLst/>
          </a:prstGeom>
          <a:solidFill>
            <a:srgbClr val="EBEBEB"/>
          </a:solidFill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    </a:t>
            </a:r>
            <a:r>
              <a:rPr lang="ru-RU" sz="32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ПЕРЕЧЕНЬ</a:t>
            </a:r>
          </a:p>
          <a:p>
            <a:pPr algn="ctr"/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критериев отнесения объектов контроля к определенной категории риска, утвержденный Постановлением Правительства Мурманской области от 20.12.20</a:t>
            </a:r>
            <a:r>
              <a:rPr lang="en-US" sz="2000" dirty="0">
                <a:latin typeface="Corki" panose="00000500000000000000" pitchFamily="50" charset="-52"/>
                <a:ea typeface="Arial" panose="020B0604020202020204" pitchFamily="34" charset="0"/>
              </a:rPr>
              <a:t>2</a:t>
            </a:r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1 № 959-ПП</a:t>
            </a:r>
          </a:p>
        </p:txBody>
      </p: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1133161-5AC9-4647-AC6B-345052CDEDE8}" type="slidenum">
              <a:rPr lang="ru-RU" smtClean="0"/>
              <a:t>6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B0C79BB-1D10-944E-AE55-F08346AD8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821" y="103562"/>
            <a:ext cx="390765" cy="41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03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218" y="2199587"/>
            <a:ext cx="11480800" cy="3425425"/>
          </a:xfrm>
          <a:prstGeom prst="rect">
            <a:avLst/>
          </a:prstGeom>
          <a:solidFill>
            <a:srgbClr val="5B9BD5"/>
          </a:solidFill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 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Corki" panose="000005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Снижение доли архивных документов, для которых обеспечены нормативные режимы хранения, более чем на 10%.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>
              <a:solidFill>
                <a:schemeClr val="bg1"/>
              </a:solidFill>
              <a:latin typeface="Corki" panose="000005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Corki" panose="000005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Увеличение задолженности по передаче документов Архивного фонда Российской Федерации, хранящихся сверх установленного срока у контролируемого лица, до трех лет.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>
              <a:solidFill>
                <a:schemeClr val="bg1"/>
              </a:solidFill>
              <a:latin typeface="Corki" panose="000005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Corki" panose="000005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Увеличение задолженности по упорядочению (оформлению и описанию документов, утверждению и согласованию описей экспертно-проверочной комиссией Министерства культуры Мурманской области) документов Архивного фонда Российской Федерации и документов по личному составу контролируемым лицом до трех лет.</a:t>
            </a:r>
            <a:endParaRPr lang="ru-RU" dirty="0">
              <a:solidFill>
                <a:schemeClr val="bg1"/>
              </a:solidFill>
              <a:effectLst/>
              <a:latin typeface="Corki" panose="000005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218" y="122454"/>
            <a:ext cx="11480800" cy="1546577"/>
          </a:xfrm>
          <a:prstGeom prst="rect">
            <a:avLst/>
          </a:prstGeom>
          <a:solidFill>
            <a:srgbClr val="EBEBEB"/>
          </a:solidFill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     </a:t>
            </a:r>
            <a:r>
              <a:rPr lang="ru-RU" sz="28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ПЕРЕЧЕНЬ</a:t>
            </a:r>
          </a:p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индикаторов риска нарушения обязательных требований законодательства об архивном деле </a:t>
            </a:r>
          </a:p>
          <a:p>
            <a:pPr algn="ctr"/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на территории Мурманской области, утвержденный постановлением Правительства Мурманской области </a:t>
            </a:r>
          </a:p>
          <a:p>
            <a:pPr algn="ctr"/>
            <a:r>
              <a:rPr lang="ru-RU" sz="2000" dirty="0">
                <a:latin typeface="Corki" panose="00000500000000000000" pitchFamily="50" charset="-52"/>
                <a:ea typeface="Arial" panose="020B0604020202020204" pitchFamily="34" charset="0"/>
              </a:rPr>
              <a:t>от 20.12.2021 № 959-ПП </a:t>
            </a: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1133161-5AC9-4647-AC6B-345052CDEDE8}" type="slidenum">
              <a:rPr lang="ru-RU" smtClean="0"/>
              <a:t>7</a:t>
            </a:fld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B0C79BB-1D10-944E-AE55-F08346AD8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294" y="122454"/>
            <a:ext cx="390765" cy="41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549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351187"/>
              </p:ext>
            </p:extLst>
          </p:nvPr>
        </p:nvGraphicFramePr>
        <p:xfrm>
          <a:off x="360218" y="1398367"/>
          <a:ext cx="11490037" cy="53231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5922">
                  <a:extLst>
                    <a:ext uri="{9D8B030D-6E8A-4147-A177-3AD203B41FA5}">
                      <a16:colId xmlns:a16="http://schemas.microsoft.com/office/drawing/2014/main" val="746564280"/>
                    </a:ext>
                  </a:extLst>
                </a:gridCol>
                <a:gridCol w="1885081">
                  <a:extLst>
                    <a:ext uri="{9D8B030D-6E8A-4147-A177-3AD203B41FA5}">
                      <a16:colId xmlns:a16="http://schemas.microsoft.com/office/drawing/2014/main" val="1579638152"/>
                    </a:ext>
                  </a:extLst>
                </a:gridCol>
                <a:gridCol w="3144878">
                  <a:extLst>
                    <a:ext uri="{9D8B030D-6E8A-4147-A177-3AD203B41FA5}">
                      <a16:colId xmlns:a16="http://schemas.microsoft.com/office/drawing/2014/main" val="4188128956"/>
                    </a:ext>
                  </a:extLst>
                </a:gridCol>
                <a:gridCol w="2435097">
                  <a:extLst>
                    <a:ext uri="{9D8B030D-6E8A-4147-A177-3AD203B41FA5}">
                      <a16:colId xmlns:a16="http://schemas.microsoft.com/office/drawing/2014/main" val="3855888165"/>
                    </a:ext>
                  </a:extLst>
                </a:gridCol>
                <a:gridCol w="786219">
                  <a:extLst>
                    <a:ext uri="{9D8B030D-6E8A-4147-A177-3AD203B41FA5}">
                      <a16:colId xmlns:a16="http://schemas.microsoft.com/office/drawing/2014/main" val="2795475333"/>
                    </a:ext>
                  </a:extLst>
                </a:gridCol>
                <a:gridCol w="1902840">
                  <a:extLst>
                    <a:ext uri="{9D8B030D-6E8A-4147-A177-3AD203B41FA5}">
                      <a16:colId xmlns:a16="http://schemas.microsoft.com/office/drawing/2014/main" val="253190179"/>
                    </a:ext>
                  </a:extLst>
                </a:gridCol>
              </a:tblGrid>
              <a:tr h="419633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I. Общая информация по показателю</a:t>
                      </a:r>
                      <a:endParaRPr lang="ru-RU" sz="1400" b="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827954"/>
                  </a:ext>
                </a:extLst>
              </a:tr>
              <a:tr h="952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Номер (индекс) показателя</a:t>
                      </a:r>
                      <a:endParaRPr lang="ru-RU" sz="1400" b="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Наименование цели 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Наименование задач 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Наименование показателя 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Базовое значение 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Международное сопоставление показателя 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/>
                </a:tc>
                <a:extLst>
                  <a:ext uri="{0D108BD9-81ED-4DB2-BD59-A6C34878D82A}">
                    <a16:rowId xmlns:a16="http://schemas.microsoft.com/office/drawing/2014/main" val="371807090"/>
                  </a:ext>
                </a:extLst>
              </a:tr>
              <a:tr h="3950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orki" panose="00000500000000000000" pitchFamily="50" charset="-52"/>
                        </a:rPr>
                        <a:t>А.3.1.</a:t>
                      </a:r>
                      <a:endParaRPr lang="ru-RU" sz="1400" b="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Устранение нарушений обязательных требований законодательства Российской Федерации, Мурманской области и иных нормативных правовых актов в сфере архивного дела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Обеспечение нормативных условий хранения Документов Архивного фонда Мурманской области и других архивных документов.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Обеспечение формирования Архивного фонда Мурманской области.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Обеспечение учета документов Архивного фонда Мурманской области и других архивных документов.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Обеспечение использования документов Архивного фонда Мурманской области и других архивных документов в интересах общества и государства.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Доля устраненных нарушений обязательных требований законодательства Российской Федерации, Мурманской области и иных нормативных правовых актов в сфере архивного дела, выявленных в ходе контрольных мероприятий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94 %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dirty="0"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7514" marR="37514" marT="61716" marB="61716" anchor="ctr"/>
                </a:tc>
                <a:extLst>
                  <a:ext uri="{0D108BD9-81ED-4DB2-BD59-A6C34878D82A}">
                    <a16:rowId xmlns:a16="http://schemas.microsoft.com/office/drawing/2014/main" val="48257630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60218" y="122454"/>
            <a:ext cx="11490037" cy="1200329"/>
          </a:xfrm>
          <a:prstGeom prst="rect">
            <a:avLst/>
          </a:prstGeom>
          <a:solidFill>
            <a:srgbClr val="EBEBEB"/>
          </a:solidFill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     </a:t>
            </a:r>
            <a:r>
              <a:rPr lang="ru-RU" sz="28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ПАСПОРТ</a:t>
            </a:r>
          </a:p>
          <a:p>
            <a:pPr algn="ctr">
              <a:spcAft>
                <a:spcPts val="0"/>
              </a:spcAft>
            </a:pPr>
            <a:r>
              <a:rPr lang="ru-RU" sz="2000" dirty="0">
                <a:latin typeface="Corki" panose="00000500000000000000" pitchFamily="50" charset="-52"/>
                <a:ea typeface="Times New Roman" panose="02020603050405020304" pitchFamily="18" charset="0"/>
                <a:cs typeface="Calibri" panose="020F0502020204030204" pitchFamily="34" charset="0"/>
              </a:rPr>
              <a:t>ключевого показателя</a:t>
            </a:r>
          </a:p>
          <a:p>
            <a:pPr algn="ctr">
              <a:spcAft>
                <a:spcPts val="0"/>
              </a:spcAft>
            </a:pPr>
            <a:r>
              <a:rPr lang="ru-RU" sz="2000" dirty="0">
                <a:latin typeface="Corki" panose="00000500000000000000" pitchFamily="50" charset="-52"/>
                <a:ea typeface="Times New Roman" panose="02020603050405020304" pitchFamily="18" charset="0"/>
                <a:cs typeface="Calibri" panose="020F0502020204030204" pitchFamily="34" charset="0"/>
              </a:rPr>
              <a:t>контрольно-надзорной деятельности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91D1542-91AF-484C-98AF-208BF86FB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1574" y="198039"/>
            <a:ext cx="355600" cy="355600"/>
          </a:xfrm>
          <a:prstGeom prst="rect">
            <a:avLst/>
          </a:prstGeom>
        </p:spPr>
      </p:pic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1133161-5AC9-4647-AC6B-345052CDEDE8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90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076168"/>
              </p:ext>
            </p:extLst>
          </p:nvPr>
        </p:nvGraphicFramePr>
        <p:xfrm>
          <a:off x="364240" y="1440873"/>
          <a:ext cx="11463517" cy="5273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8804">
                  <a:extLst>
                    <a:ext uri="{9D8B030D-6E8A-4147-A177-3AD203B41FA5}">
                      <a16:colId xmlns:a16="http://schemas.microsoft.com/office/drawing/2014/main" val="3063573634"/>
                    </a:ext>
                  </a:extLst>
                </a:gridCol>
                <a:gridCol w="2677490">
                  <a:extLst>
                    <a:ext uri="{9D8B030D-6E8A-4147-A177-3AD203B41FA5}">
                      <a16:colId xmlns:a16="http://schemas.microsoft.com/office/drawing/2014/main" val="1423272785"/>
                    </a:ext>
                  </a:extLst>
                </a:gridCol>
                <a:gridCol w="1387521">
                  <a:extLst>
                    <a:ext uri="{9D8B030D-6E8A-4147-A177-3AD203B41FA5}">
                      <a16:colId xmlns:a16="http://schemas.microsoft.com/office/drawing/2014/main" val="3908324380"/>
                    </a:ext>
                  </a:extLst>
                </a:gridCol>
                <a:gridCol w="2203939">
                  <a:extLst>
                    <a:ext uri="{9D8B030D-6E8A-4147-A177-3AD203B41FA5}">
                      <a16:colId xmlns:a16="http://schemas.microsoft.com/office/drawing/2014/main" val="3431713122"/>
                    </a:ext>
                  </a:extLst>
                </a:gridCol>
                <a:gridCol w="898606">
                  <a:extLst>
                    <a:ext uri="{9D8B030D-6E8A-4147-A177-3AD203B41FA5}">
                      <a16:colId xmlns:a16="http://schemas.microsoft.com/office/drawing/2014/main" val="4187156298"/>
                    </a:ext>
                  </a:extLst>
                </a:gridCol>
                <a:gridCol w="898606">
                  <a:extLst>
                    <a:ext uri="{9D8B030D-6E8A-4147-A177-3AD203B41FA5}">
                      <a16:colId xmlns:a16="http://schemas.microsoft.com/office/drawing/2014/main" val="3918653893"/>
                    </a:ext>
                  </a:extLst>
                </a:gridCol>
                <a:gridCol w="969891">
                  <a:extLst>
                    <a:ext uri="{9D8B030D-6E8A-4147-A177-3AD203B41FA5}">
                      <a16:colId xmlns:a16="http://schemas.microsoft.com/office/drawing/2014/main" val="3293454865"/>
                    </a:ext>
                  </a:extLst>
                </a:gridCol>
                <a:gridCol w="258991">
                  <a:extLst>
                    <a:ext uri="{9D8B030D-6E8A-4147-A177-3AD203B41FA5}">
                      <a16:colId xmlns:a16="http://schemas.microsoft.com/office/drawing/2014/main" val="1900639785"/>
                    </a:ext>
                  </a:extLst>
                </a:gridCol>
                <a:gridCol w="1229669">
                  <a:extLst>
                    <a:ext uri="{9D8B030D-6E8A-4147-A177-3AD203B41FA5}">
                      <a16:colId xmlns:a16="http://schemas.microsoft.com/office/drawing/2014/main" val="1882204887"/>
                    </a:ext>
                  </a:extLst>
                </a:gridCol>
              </a:tblGrid>
              <a:tr h="16566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номер (индекс) показателя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наименование показателя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формула расчета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комментарии (интерпретация значений)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значение показателя (текущее)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целевые значения показателей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источник данных для определения значения показателя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сведения о документах стратегического планирования, содержащих показатель (при его наличии)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/>
                </a:tc>
                <a:extLst>
                  <a:ext uri="{0D108BD9-81ED-4DB2-BD59-A6C34878D82A}">
                    <a16:rowId xmlns:a16="http://schemas.microsoft.com/office/drawing/2014/main" val="3715344026"/>
                  </a:ext>
                </a:extLst>
              </a:tr>
              <a:tr h="355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>
                    <a:solidFill>
                      <a:srgbClr val="5B9BD5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711013"/>
                  </a:ext>
                </a:extLst>
              </a:tr>
              <a:tr h="1472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А.3.1.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Доля организаций, в которых соблюдаются нормативные режимы хранения документов Архивного фонда Мурманской области и других архивных документов, от общего количества проверенных организаций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ОНР / ОКО х 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ОНР – количество организаций, в которых соблюдаются нормативные режимы хранения,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ОКО -  общее количество проверенных организаций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Пояснительная записка к стат. форме № 1-контроль 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822848"/>
                  </a:ext>
                </a:extLst>
              </a:tr>
              <a:tr h="17891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Corki" panose="00000500000000000000" pitchFamily="50" charset="-52"/>
                        </a:rPr>
                        <a:t>А.3.2.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Доля документов Архивного фонда Мурманской области, которым причинен ущерб, выявленный за год, от общего количества архивных документов, хранящихся в проверяемых организациях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ДУ / ОКД х 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ДУ – документы Архивного фонда Мурманской области, которым причинен ущерб, выявленный за год,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ОКД -  общее количество архивных документов, хранящихся в проверяемых организациях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Пояснительная записка к стат. форме № 1-контроль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49" marR="32649" marT="53712" marB="53712" anchor="ctr"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orki" panose="00000500000000000000" pitchFamily="50" charset="-52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ki" panose="00000500000000000000" pitchFamily="50" charset="-52"/>
                        <a:ea typeface="Times New Roman" panose="02020603050405020304" pitchFamily="18" charset="0"/>
                      </a:endParaRPr>
                    </a:p>
                  </a:txBody>
                  <a:tcPr marL="32649" marR="32649" marT="53712" marB="53712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753738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64242" y="150053"/>
            <a:ext cx="11463515" cy="1200329"/>
          </a:xfrm>
          <a:prstGeom prst="rect">
            <a:avLst/>
          </a:prstGeom>
          <a:solidFill>
            <a:srgbClr val="EBEBEB"/>
          </a:solidFill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3200" b="1" dirty="0">
                <a:solidFill>
                  <a:srgbClr val="0082C8"/>
                </a:solidFill>
                <a:latin typeface="Corki" panose="00000500000000000000" pitchFamily="50" charset="-52"/>
                <a:ea typeface="Arial" panose="020B0604020202020204" pitchFamily="34" charset="0"/>
              </a:rPr>
              <a:t>     </a:t>
            </a:r>
            <a:r>
              <a:rPr lang="ru-RU" sz="2800" b="1" dirty="0">
                <a:solidFill>
                  <a:srgbClr val="0082C8"/>
                </a:solidFill>
                <a:latin typeface="Corki" panose="00000500000000000000" pitchFamily="50" charset="-52"/>
                <a:ea typeface="Times New Roman" panose="02020603050405020304" pitchFamily="18" charset="0"/>
              </a:rPr>
              <a:t>ПЕРЕЧЕНЬ</a:t>
            </a:r>
            <a:endParaRPr lang="ru-RU" sz="2800" b="1" dirty="0">
              <a:solidFill>
                <a:srgbClr val="0082C8"/>
              </a:solidFill>
              <a:latin typeface="Corki" panose="00000500000000000000" pitchFamily="50" charset="-52"/>
              <a:ea typeface="Arial" panose="020B0604020202020204" pitchFamily="34" charset="0"/>
            </a:endParaRPr>
          </a:p>
          <a:p>
            <a:pPr algn="ctr"/>
            <a:r>
              <a:rPr lang="ru-RU" sz="2000" dirty="0">
                <a:latin typeface="Corki" panose="00000500000000000000" pitchFamily="50" charset="-52"/>
                <a:ea typeface="Times New Roman" panose="02020603050405020304" pitchFamily="18" charset="0"/>
              </a:rPr>
              <a:t>показателей результативности и эффективности</a:t>
            </a:r>
            <a:r>
              <a:rPr lang="ru-RU" sz="1400" dirty="0">
                <a:latin typeface="Corki" panose="00000500000000000000" pitchFamily="50" charset="-52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Corki" panose="00000500000000000000" pitchFamily="50" charset="-52"/>
                <a:ea typeface="Times New Roman" panose="02020603050405020304" pitchFamily="18" charset="0"/>
              </a:rPr>
              <a:t>контрольно-надзорной деятельности</a:t>
            </a:r>
            <a:r>
              <a:rPr lang="ru-RU" sz="1400" dirty="0">
                <a:latin typeface="Corki" panose="00000500000000000000" pitchFamily="50" charset="-52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Corki" panose="00000500000000000000" pitchFamily="50" charset="-52"/>
                <a:ea typeface="Times New Roman" panose="02020603050405020304" pitchFamily="18" charset="0"/>
              </a:rPr>
              <a:t>Министерства культуры Мурманской области</a:t>
            </a:r>
            <a:r>
              <a:rPr lang="ru-RU" sz="1400" dirty="0">
                <a:latin typeface="Corki" panose="00000500000000000000" pitchFamily="50" charset="-52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Corki" panose="00000500000000000000" pitchFamily="50" charset="-52"/>
                <a:ea typeface="Times New Roman" panose="02020603050405020304" pitchFamily="18" charset="0"/>
              </a:rPr>
              <a:t>за соблюдением законодательства об архивном деле, утвержденных постановлением Правительства Мурманской области от 20.12.2021 № 959-ПП</a:t>
            </a:r>
          </a:p>
        </p:txBody>
      </p:sp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1133161-5AC9-4647-AC6B-345052CDEDE8}" type="slidenum">
              <a:rPr lang="ru-RU" smtClean="0"/>
              <a:t>9</a:t>
            </a:fld>
            <a:endParaRPr lang="ru-R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B0C79BB-1D10-944E-AE55-F08346AD8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8530" y="150053"/>
            <a:ext cx="390765" cy="41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7181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3024</TotalTime>
  <Words>1141</Words>
  <Application>Microsoft Office PowerPoint</Application>
  <PresentationFormat>Широкоэкранный</PresentationFormat>
  <Paragraphs>258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Corki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Сарсакова М.А.</dc:creator>
  <cp:lastModifiedBy>Владимирова А.Э.</cp:lastModifiedBy>
  <cp:revision>324</cp:revision>
  <dcterms:created xsi:type="dcterms:W3CDTF">2021-09-24T15:19:55Z</dcterms:created>
  <dcterms:modified xsi:type="dcterms:W3CDTF">2022-09-06T06:45:52Z</dcterms:modified>
</cp:coreProperties>
</file>